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2"/>
    <p:sldMasterId id="2147483664" r:id="rId3"/>
    <p:sldMasterId id="2147483678" r:id="rId4"/>
  </p:sldMasterIdLst>
  <p:notesMasterIdLst>
    <p:notesMasterId r:id="rId17"/>
  </p:notesMasterIdLst>
  <p:sldIdLst>
    <p:sldId id="256" r:id="rId5"/>
    <p:sldId id="348" r:id="rId6"/>
    <p:sldId id="335" r:id="rId7"/>
    <p:sldId id="340" r:id="rId8"/>
    <p:sldId id="344" r:id="rId9"/>
    <p:sldId id="345" r:id="rId10"/>
    <p:sldId id="258" r:id="rId11"/>
    <p:sldId id="341" r:id="rId12"/>
    <p:sldId id="342" r:id="rId13"/>
    <p:sldId id="343" r:id="rId14"/>
    <p:sldId id="349" r:id="rId15"/>
    <p:sldId id="26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7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4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07BC3-F1E9-4C36-9654-51D528D190D3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092A7-3E4A-4C08-9EF7-D05BC3821B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46536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5B12C-E233-400E-ADFE-B3DA675B20B7}" type="slidenum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I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3040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Recognition of the benefits of GDPR has softened this year while feeling that GDPR places an excessive burden on organisations and concern about being fined has grown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5B12C-E233-400E-ADFE-B3DA675B20B7}" type="slidenum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I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3391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Recognition of the benefits of GDPR has softened this year while feeling that GDPR places an excessive burden on organisations and concern about being fined has grown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5B12C-E233-400E-ADFE-B3DA675B20B7}" type="slidenum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I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9352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Recognition of the benefits of GDPR has softened this year while feeling that GDPR places an excessive burden on organisations and concern about being fined has grown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5B12C-E233-400E-ADFE-B3DA675B20B7}" type="slidenum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I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1739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Recognition of the benefits of GDPR has softened this year while feeling that GDPR places an excessive burden on organisations and concern about being fined has grown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5B12C-E233-400E-ADFE-B3DA675B20B7}" type="slidenum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I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27297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Recognition of the benefits of GDPR has softened this year while feeling that GDPR places an excessive burden on organisations and concern about being fined has grown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5B12C-E233-400E-ADFE-B3DA675B20B7}" type="slidenum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I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6200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Recognition of the benefits of GDPR has softened this year while feeling that GDPR places an excessive burden on organisations and concern about being fined has grown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5B12C-E233-400E-ADFE-B3DA675B20B7}" type="slidenum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I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2494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Recognition of the benefits of GDPR has softened this year while feeling that GDPR places an excessive burden on organisations and concern about being fined has grown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5B12C-E233-400E-ADFE-B3DA675B20B7}" type="slidenum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I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5090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ay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74125B-44F7-4AA7-AEC7-0067868E7F22}" type="slidenum">
              <a:rPr kumimoji="0" lang="en-I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8986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415AE-A964-4A18-815D-1FBC37B7E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3A6487-CD4E-4ED0-B5A3-3099F35320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E2947-C245-415C-9B38-AE9B5A0CD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D96F4D-D0F6-45FB-8748-F464F06B9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E4525-8DB7-4BAA-B109-3BB62B02A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4C1483-4EC4-4146-A394-03BF8508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19260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851BE-B497-4266-99FE-28066286C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562C67-345B-4AA1-B0BD-80A62FD63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1BA67-48E9-4DD0-81AD-EA12BF93E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16A31-16EE-4861-B2F5-27473E6B0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14B85-0DF5-4DD3-9473-71C5E6D21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4693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CCB2EE-939E-4C7F-B23D-98E31994B5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BF337E-FF46-49F3-AAF8-31005D46B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552C6-ACBE-44FB-A4F1-D8A7D910A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95160-7765-46EF-BAF5-E68F143B1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75EC5-F327-4960-AF7A-B15D5448F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8141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974125B-44F7-4AA7-AEC7-0067868E7F22}" type="slidenum">
              <a:rPr lang="en-IE" smtClean="0"/>
              <a:pPr>
                <a:defRPr/>
              </a:pPr>
              <a:t>‹#›</a:t>
            </a:fld>
            <a:endParaRPr lang="en-IE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3"/>
          </p:nvPr>
        </p:nvSpPr>
        <p:spPr>
          <a:xfrm>
            <a:off x="527996" y="1266826"/>
            <a:ext cx="11131297" cy="4882149"/>
          </a:xfrm>
          <a:ln>
            <a:noFill/>
          </a:ln>
        </p:spPr>
        <p:txBody>
          <a:bodyPr/>
          <a:lstStyle/>
          <a:p>
            <a:r>
              <a:rPr lang="en-US"/>
              <a:t>Click icon to add table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6562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450C0-26AF-4FA4-AB06-C9A2787770F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990577-2D9F-47AD-BE9C-619F129F8D1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363FC-4579-4BCD-916E-3AEAD96DEF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0008EB-044A-43A0-B384-16D0A568A98F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DB406-041F-45AB-B2D0-73A23444807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6F422-6F1C-46D4-A74D-D2FEA1DCCC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348BB2-C8AA-46C3-B248-E764D4B5411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41984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9868C-89E1-4EB9-9DF1-397F4CFDAFF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C8AB3-A0EB-4290-B46F-FD9AA27C543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3E7D3-9DBB-484B-95D4-E4F50981B54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64AFD7-F475-41AB-B99D-81020386F3A2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62947-706B-4B94-A027-1E7A0E647D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AEC99-B8B5-4DB2-BD4D-65C00E5C8C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8B9764-4335-42AA-A791-254103AC647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543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A696E-0AF5-475B-B876-0616DEB4E7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661DD-FA6D-4239-A2A5-E3CFC8BCCC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8BC94-F4BF-4CD5-9510-FEC7557E23B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278DC7-3EA7-45BE-89FB-5973D316D04E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BA418-F858-4D9D-A5DD-B37DDFED5F1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FB612-8CB1-42F2-AD6F-A9809499B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C5528A-B459-4BF3-8DDE-FD2B73946F8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932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AFEB7-B15D-4EE0-8371-B215CC346E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6AC84-751B-41B8-89F9-FCEE56A616F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78E1E-06E3-4B80-BC94-8C8C471A128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E74D9-C2C8-4735-97AE-AD5DFA70F88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A8EFD1-E476-49D4-95FD-B2FC2BCBA1F6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3D1A0-9954-4F80-8395-FB59AF89C6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06AF6-A3FE-4DCD-9035-B08201DF1C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53FA02-0EB3-48A3-ACF7-629469D113D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2063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1AE1-7E00-4F6B-9ECE-7E7F3FA046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D30C53-F98A-4903-ABBB-71CC8C75B2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A45F4A-B7A1-47AC-9172-37F12391677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4815A5-C088-4FD0-8313-F49ED5655C74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1A606F-6F5E-40DF-8EA9-9A53E90573D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CB21A5-48C0-42B5-BDC5-98CEDDAF02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C48201-A9BF-484D-BFAD-2859EA780020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BF78DB-EFC5-4AC8-B54D-0483E54AFEB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30F15C-CD6B-4884-9CD2-71706049F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FFB0BC-A625-4E8D-A698-8F87B9BDA98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846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BC94E-7106-4E61-96BA-68C7AF2B6CA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49C674-DD9E-4119-BE72-9550BA3E7D4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BA00A0-0FC0-42F0-8988-0423DBB20D9E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7C5B5D-9B39-43E0-848F-A623299D92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8B9855-1FA2-4A2B-87BA-FE546155C8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455216-0564-4476-BCC7-A609CDE7D19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18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2D38C-D2C4-4D94-A15C-B6E7A1677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3A9916-3ACF-4F61-A468-5CC535C3E3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B4726-0AB1-4440-B608-0C7D572A2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EF477-7CF7-4669-A692-8D0A57B8C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A30FA-3DAD-4B7B-8716-A13896A7D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29312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F0F29-7B7F-44FB-9603-084260DD43A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012F64-8530-4694-948F-022DF1548606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EDACB2-3DC4-40AD-B3A0-3E2E228A971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30852-2D90-4263-AE2A-99BE9AE634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2156A5-5456-43CC-BF61-A32D3D3A066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845541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15350-34BE-48A6-AB87-619AB569D0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54A65-927C-46A5-999A-2FDCDFCD629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79555-EBA5-4E3E-8ABE-C836B01C9C5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C7D893-A8EC-4989-87DC-82059DDDF6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FBE75E-93D9-43ED-BF30-68E8DB21ED2A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2ED5FC-6961-45D0-ADC7-4994AD589D6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B2C51F-454C-4E0E-813C-656704F9A2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F0A9E7-5D61-42CE-8550-2317788026E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4679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CF928-C458-4664-BC86-4457C53972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8D8E98-4814-4C7B-9257-2E8D2F0F8DB4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198D3-E6FE-480B-9E38-DFADE1AB925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5EA304-2E8B-4435-9CF8-02B610A0A3B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29463F-C026-47EE-8EA3-AE6DA932FA44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40AAF-63FC-4474-AD92-FCB7D871AE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0A1CC-2739-402E-8E89-9DB2103B1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FF0F5D-236E-4749-B65B-E6F2DB46E81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039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B2770-9134-4202-9C88-FBF247524D7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802F1-E66C-4B57-B040-FBA0FA70328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D2358-5717-401C-93FA-FFD38AAF019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18D0D4-A4A2-4DC5-AAA0-7544836BCF57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6F183-342E-4EE5-A72D-53CC801C3D3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C3F83-A748-406F-ABC8-22528CECD7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B4D0329-0592-4AA3-ABBB-5043247B9F6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9460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6BA4CF-7BB3-4323-BC5D-41C9003432D3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D0B858-6A65-4FA3-B4DE-52417FC72C6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B6B63-924E-4BA6-8732-8EAEDAEAD5C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523880-36B6-43B7-92BF-EF69D7E6DD54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470F7-E823-4828-ADF6-D1FD55EB2B0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3F1EE-E963-4AEC-925B-F2153801FE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CD0E87-0E5A-4BF2-8D97-F09D3FE7907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887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9A4E9-F157-44AE-B8D7-C7515EE5B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2B98-6E63-4BA7-9AB9-9A2430529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BF810-F52E-450C-AB38-BF295D73B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C407C-6A16-446A-9F56-69C5F5408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FD7CC-B9F1-4FFB-A73E-91707BD67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3345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E3629-1CCC-4B63-A8CA-E5C24F255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1F4765-B03E-4B9A-9996-19043F160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18716-EBE1-4CDD-82AE-EDA2E46EF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23919-0367-4EE0-8DE9-6FDA241BE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416AF-454F-4F0F-B0FC-8CB2C8C5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256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FCF95-BA4B-409A-BCB3-81F236082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EA399-678B-4A55-8160-17C60A5792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1F86-D25D-44CB-8BF0-64A13D0E7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A075D9-BD86-4D70-BD8C-229BA28DC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99593D-8317-4434-B350-77A24FDF4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6804F-A5BA-444D-BABD-03B94CE62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20543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9B94E-3D26-4864-803D-66605FDED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C729EB-A124-4F06-9DCC-DC8195BE5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F607C4-0080-4771-A5BA-F19DB9AAC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F0A38A-EA60-4257-8BEC-2CF7518CF2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BEE592-0883-4395-8276-8EC1BBBE56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FAA1B9-C717-4A8A-AB60-14F06538C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900CFE-624D-4CCF-A0A1-A2923449B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632B16-27F3-4E45-A290-26C578770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5037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0AB41-6801-49BE-A7ED-5C13E0961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78121A-93BF-49AC-A96B-AB0E2593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190A61-4D77-43EB-B133-915298ECF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DFFBB1-379D-4B00-9193-6CFA04216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8913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192F12-2815-4969-86CE-2B825995C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489D90-C1A4-4E3F-B078-3DC89A73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E6CA18-60A1-4E10-A8F6-BBC032DF2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45473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7BF1A-00A4-4D4C-B0D6-E7F30EE1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2ED21-B9A0-4FD2-95E5-2A90311F2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C9EA8-2842-497C-B363-3B5B11514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83C9A-4FB9-443D-AF9A-B18CD0ECA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8EC50D-1F68-4C56-AD5D-8D156A91A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03D14-E0EE-4583-9D68-56F906F46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5086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1B2F1D4-8281-46ED-AC91-14DF636F56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28" y="297938"/>
            <a:ext cx="2793233" cy="5598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0259" y="365125"/>
            <a:ext cx="2178768" cy="34018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B1832E-5548-44BB-B0F0-948703185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0A665-3ECA-440F-9452-3BA08A9CE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CF514-2ED2-4745-B9A5-BF6C40D395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A04D6-D0A0-4D38-ADFC-2B7609F721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F77A0-5348-4BF7-854F-849E30A726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26233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B1832E-5548-44BB-B0F0-948703185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0A665-3ECA-440F-9452-3BA08A9CE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CF514-2ED2-4745-B9A5-BF6C40D395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90C55-8A2A-49D1-AE9E-544633CC9785}" type="datetimeFigureOut">
              <a:rPr lang="en-IE" smtClean="0"/>
              <a:t>05/12/2022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A04D6-D0A0-4D38-ADFC-2B7609F721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F77A0-5348-4BF7-854F-849E30A726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E8A8C-418E-44F3-A2B8-03B9E60B03EB}" type="slidenum">
              <a:rPr lang="en-IE" smtClean="0"/>
              <a:t>‹#›</a:t>
            </a:fld>
            <a:endParaRPr lang="en-I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B2F1D4-8281-46ED-AC91-14DF636F56B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28" y="297938"/>
            <a:ext cx="2793233" cy="55987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0259" y="365125"/>
            <a:ext cx="2178768" cy="34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52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C73BA8-FCB7-4681-873B-EF65E5FD50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2C70D-4700-4787-9C6B-10C31BCA1E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4C7A1-AE02-4831-BA12-ABD1935595F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1293612-E75D-41E0-8D77-A281692C93CB}" type="datetime1">
              <a:rPr lang="en-GB"/>
              <a:pPr lvl="0"/>
              <a:t>05/12/2022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F3AD2-030F-429E-9FC2-47F564C93AD5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7DFA1-4B51-4B39-A582-7934E200A3C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E67BEAD-68AD-40DC-874B-91633DFF51A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13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77EFF721-8956-42ED-A8FA-CD9C3D6489E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1520683"/>
            <a:ext cx="12191996" cy="3904753"/>
          </a:xfrm>
          <a:solidFill>
            <a:srgbClr val="00205B"/>
          </a:solidFill>
        </p:spPr>
        <p:txBody>
          <a:bodyPr/>
          <a:lstStyle/>
          <a:p>
            <a:pPr lvl="0"/>
            <a:r>
              <a:rPr lang="en-US">
                <a:solidFill>
                  <a:srgbClr val="00205B"/>
                </a:solidFill>
              </a:rPr>
              <a:t>P</a:t>
            </a:r>
            <a:endParaRPr lang="en-GB">
              <a:solidFill>
                <a:srgbClr val="00205B"/>
              </a:solidFill>
            </a:endParaRPr>
          </a:p>
        </p:txBody>
      </p:sp>
      <p:pic>
        <p:nvPicPr>
          <p:cNvPr id="3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2BFF5C0-81D8-454E-874C-951D984F6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07" y="150025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6">
            <a:extLst>
              <a:ext uri="{FF2B5EF4-FFF2-40B4-BE49-F238E27FC236}">
                <a16:creationId xmlns:a16="http://schemas.microsoft.com/office/drawing/2014/main" id="{56BFC0EB-E621-48E4-BDF8-07F7A71B9A62}"/>
              </a:ext>
            </a:extLst>
          </p:cNvPr>
          <p:cNvSpPr/>
          <p:nvPr/>
        </p:nvSpPr>
        <p:spPr>
          <a:xfrm>
            <a:off x="0" y="5425436"/>
            <a:ext cx="12191996" cy="1432563"/>
          </a:xfrm>
          <a:prstGeom prst="rect">
            <a:avLst/>
          </a:prstGeom>
          <a:solidFill>
            <a:srgbClr val="00AB8E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AB8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17">
            <a:extLst>
              <a:ext uri="{FF2B5EF4-FFF2-40B4-BE49-F238E27FC236}">
                <a16:creationId xmlns:a16="http://schemas.microsoft.com/office/drawing/2014/main" id="{88A6469F-48D6-4826-8C5A-C09EE62E33CF}"/>
              </a:ext>
            </a:extLst>
          </p:cNvPr>
          <p:cNvSpPr txBox="1"/>
          <p:nvPr/>
        </p:nvSpPr>
        <p:spPr>
          <a:xfrm>
            <a:off x="408406" y="6102623"/>
            <a:ext cx="11212093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dirty="0">
                <a:solidFill>
                  <a:srgbClr val="FFFFFF"/>
                </a:solidFill>
                <a:latin typeface="Zona Pro SemiBold" pitchFamily="2"/>
              </a:rPr>
              <a:t>December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Zona Pro SemiBold" pitchFamily="2"/>
                <a:ea typeface="+mn-ea"/>
                <a:cs typeface="+mn-cs"/>
              </a:rPr>
              <a:t>, 2022                                                                                                                                                                                                                 compliance.ie 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F3D98B9F-B947-412D-A9DD-143239AF6CA7}"/>
              </a:ext>
            </a:extLst>
          </p:cNvPr>
          <p:cNvSpPr txBox="1"/>
          <p:nvPr/>
        </p:nvSpPr>
        <p:spPr>
          <a:xfrm>
            <a:off x="408407" y="2049932"/>
            <a:ext cx="8715713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amlin" pitchFamily="2"/>
                <a:ea typeface="+mn-ea"/>
                <a:cs typeface="+mn-cs"/>
              </a:rPr>
              <a:t>Year End Data Protection Update  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extbook New" pitchFamily="3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87116"/>
            <a:ext cx="10515600" cy="1572125"/>
          </a:xfrm>
        </p:spPr>
        <p:txBody>
          <a:bodyPr>
            <a:normAutofit fontScale="90000"/>
          </a:bodyPr>
          <a:lstStyle/>
          <a:p>
            <a:r>
              <a:rPr lang="en-US" sz="2900" b="1" dirty="0">
                <a:solidFill>
                  <a:srgbClr val="787878"/>
                </a:solidFill>
                <a:latin typeface="+mn-lt"/>
                <a:cs typeface="Arial" panose="020B0604020202020204" pitchFamily="34" charset="0"/>
              </a:rPr>
              <a:t>The approval of the first GDPR-certified seal by the EDPB- where will seals fit into demonstrating accountability? </a:t>
            </a:r>
            <a:br>
              <a:rPr lang="en-US" sz="2900" dirty="0">
                <a:solidFill>
                  <a:srgbClr val="474850"/>
                </a:solidFill>
                <a:latin typeface="+mn-lt"/>
                <a:cs typeface="Arial" panose="020B0604020202020204" pitchFamily="34" charset="0"/>
              </a:rPr>
            </a:br>
            <a:br>
              <a:rPr lang="en-GB" sz="2900" dirty="0">
                <a:solidFill>
                  <a:srgbClr val="474850"/>
                </a:solidFill>
                <a:latin typeface="+mn-lt"/>
                <a:cs typeface="Arial" panose="020B0604020202020204" pitchFamily="34" charset="0"/>
              </a:rPr>
            </a:br>
            <a:endParaRPr lang="en-IE" sz="2900" dirty="0">
              <a:solidFill>
                <a:srgbClr val="47485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2D9F9A40-5A81-43AF-A85F-AED35C58F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6105"/>
            <a:ext cx="9829800" cy="4166769"/>
          </a:xfrm>
        </p:spPr>
        <p:txBody>
          <a:bodyPr>
            <a:normAutofit/>
          </a:bodyPr>
          <a:lstStyle/>
          <a:p>
            <a:endParaRPr lang="en-IE" dirty="0">
              <a:solidFill>
                <a:srgbClr val="787878"/>
              </a:solidFill>
            </a:endParaRPr>
          </a:p>
          <a:p>
            <a:r>
              <a:rPr lang="en-IE" dirty="0">
                <a:solidFill>
                  <a:srgbClr val="787878"/>
                </a:solidFill>
              </a:rPr>
              <a:t>First certificate under Art. 42 and Art. 43. approved by the EDPB in October</a:t>
            </a:r>
          </a:p>
          <a:p>
            <a:r>
              <a:rPr lang="en-IE" dirty="0">
                <a:solidFill>
                  <a:srgbClr val="787878"/>
                </a:solidFill>
              </a:rPr>
              <a:t>Allows for processes to be certified</a:t>
            </a:r>
          </a:p>
          <a:p>
            <a:r>
              <a:rPr lang="en-IE" dirty="0">
                <a:solidFill>
                  <a:srgbClr val="787878"/>
                </a:solidFill>
              </a:rPr>
              <a:t>Potential to reduce risk, support transfers and build customer trust</a:t>
            </a:r>
          </a:p>
          <a:p>
            <a:endParaRPr lang="en-IE" dirty="0">
              <a:solidFill>
                <a:srgbClr val="7878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147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77EFF721-8956-42ED-A8FA-CD9C3D6489E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1520683"/>
            <a:ext cx="12191996" cy="3904753"/>
          </a:xfrm>
          <a:solidFill>
            <a:srgbClr val="00205B"/>
          </a:solidFill>
        </p:spPr>
        <p:txBody>
          <a:bodyPr/>
          <a:lstStyle/>
          <a:p>
            <a:pPr lvl="0"/>
            <a:r>
              <a:rPr lang="en-US">
                <a:solidFill>
                  <a:srgbClr val="00205B"/>
                </a:solidFill>
              </a:rPr>
              <a:t>P</a:t>
            </a:r>
            <a:endParaRPr lang="en-GB">
              <a:solidFill>
                <a:srgbClr val="00205B"/>
              </a:solidFill>
            </a:endParaRPr>
          </a:p>
        </p:txBody>
      </p:sp>
      <p:pic>
        <p:nvPicPr>
          <p:cNvPr id="3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2BFF5C0-81D8-454E-874C-951D984F6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07" y="150025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6">
            <a:extLst>
              <a:ext uri="{FF2B5EF4-FFF2-40B4-BE49-F238E27FC236}">
                <a16:creationId xmlns:a16="http://schemas.microsoft.com/office/drawing/2014/main" id="{56BFC0EB-E621-48E4-BDF8-07F7A71B9A62}"/>
              </a:ext>
            </a:extLst>
          </p:cNvPr>
          <p:cNvSpPr/>
          <p:nvPr/>
        </p:nvSpPr>
        <p:spPr>
          <a:xfrm>
            <a:off x="0" y="5425436"/>
            <a:ext cx="12191996" cy="1432563"/>
          </a:xfrm>
          <a:prstGeom prst="rect">
            <a:avLst/>
          </a:prstGeom>
          <a:solidFill>
            <a:srgbClr val="00AB8E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AB8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F3D98B9F-B947-412D-A9DD-143239AF6CA7}"/>
              </a:ext>
            </a:extLst>
          </p:cNvPr>
          <p:cNvSpPr txBox="1"/>
          <p:nvPr/>
        </p:nvSpPr>
        <p:spPr>
          <a:xfrm>
            <a:off x="2882345" y="3119117"/>
            <a:ext cx="8715713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amlin" pitchFamily="2"/>
                <a:ea typeface="+mn-ea"/>
                <a:cs typeface="+mn-cs"/>
              </a:rPr>
              <a:t>Questions &amp; Answers 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extbook New" pitchFamily="3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394578-71D5-42EE-9E07-EBB18310D32C}"/>
              </a:ext>
            </a:extLst>
          </p:cNvPr>
          <p:cNvSpPr txBox="1"/>
          <p:nvPr/>
        </p:nvSpPr>
        <p:spPr>
          <a:xfrm>
            <a:off x="198783" y="6331226"/>
            <a:ext cx="2802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5B"/>
                </a:solidFill>
                <a:effectLst/>
                <a:uLnTx/>
                <a:uFillTx/>
                <a:latin typeface="Hamlin"/>
                <a:ea typeface="+mn-ea"/>
                <a:cs typeface="+mn-cs"/>
              </a:rPr>
              <a:t>CPD CODE: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205B"/>
                </a:solidFill>
                <a:effectLst/>
                <a:uLnTx/>
                <a:uFillTx/>
                <a:latin typeface="Hamlin"/>
                <a:ea typeface="+mn-ea"/>
                <a:cs typeface="+mn-cs"/>
              </a:rPr>
              <a:t>2022-1035</a:t>
            </a: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srgbClr val="00205B"/>
              </a:solidFill>
              <a:effectLst/>
              <a:uLnTx/>
              <a:uFillTx/>
              <a:latin typeface="Hamli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7935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B2FC6A-CFF3-4809-B461-7477C0B89DF0}"/>
              </a:ext>
            </a:extLst>
          </p:cNvPr>
          <p:cNvSpPr txBox="1"/>
          <p:nvPr/>
        </p:nvSpPr>
        <p:spPr>
          <a:xfrm>
            <a:off x="0" y="0"/>
            <a:ext cx="12191996" cy="5615604"/>
          </a:xfrm>
          <a:prstGeom prst="rect">
            <a:avLst/>
          </a:prstGeom>
          <a:solidFill>
            <a:srgbClr val="00205B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139BB9B-62FE-400C-8A4B-76C9023D0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626" y="5697937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Box 5">
            <a:extLst>
              <a:ext uri="{FF2B5EF4-FFF2-40B4-BE49-F238E27FC236}">
                <a16:creationId xmlns:a16="http://schemas.microsoft.com/office/drawing/2014/main" id="{7ADF2333-C6AE-4FAC-B7E4-3658C7759584}"/>
              </a:ext>
            </a:extLst>
          </p:cNvPr>
          <p:cNvSpPr txBox="1"/>
          <p:nvPr/>
        </p:nvSpPr>
        <p:spPr>
          <a:xfrm>
            <a:off x="7779852" y="6099697"/>
            <a:ext cx="6097658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AB8E"/>
                </a:solidFill>
                <a:effectLst/>
                <a:uLnTx/>
                <a:uFillTx/>
                <a:latin typeface="Zona Pro SemiBold" pitchFamily="2"/>
                <a:ea typeface="+mn-ea"/>
                <a:cs typeface="+mn-cs"/>
              </a:rPr>
              <a:t>compliance.ie 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AB8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2718B-6135-46F4-A8C5-769C0021D37D}"/>
              </a:ext>
            </a:extLst>
          </p:cNvPr>
          <p:cNvSpPr txBox="1"/>
          <p:nvPr/>
        </p:nvSpPr>
        <p:spPr>
          <a:xfrm>
            <a:off x="358792" y="326712"/>
            <a:ext cx="588809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Zona Pro ExtraLight" panose="02010A03040002020004" pitchFamily="50" charset="0"/>
                <a:ea typeface="+mn-ea"/>
                <a:cs typeface="+mn-cs"/>
              </a:rPr>
              <a:t>Thank You For Attending the Year End Data Protection Update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CCCCCE-8A3A-44AB-A2B8-6935A6877CC1}"/>
              </a:ext>
            </a:extLst>
          </p:cNvPr>
          <p:cNvSpPr txBox="1"/>
          <p:nvPr/>
        </p:nvSpPr>
        <p:spPr>
          <a:xfrm>
            <a:off x="483704" y="3585526"/>
            <a:ext cx="29519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A recoding of this webinar and the CPD code will be available on our website later today.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 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B24C99-C7D2-4451-92C8-08EADDED3913}"/>
              </a:ext>
            </a:extLst>
          </p:cNvPr>
          <p:cNvSpPr txBox="1"/>
          <p:nvPr/>
        </p:nvSpPr>
        <p:spPr>
          <a:xfrm>
            <a:off x="483704" y="5050180"/>
            <a:ext cx="2683566" cy="369332"/>
          </a:xfrm>
          <a:prstGeom prst="rect">
            <a:avLst/>
          </a:prstGeom>
          <a:solidFill>
            <a:srgbClr val="00AB8E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CPD CODE –  2022 - 3008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5F8ADE-D979-4987-943B-13BDC980169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781" r="16781"/>
          <a:stretch/>
        </p:blipFill>
        <p:spPr>
          <a:xfrm>
            <a:off x="7532483" y="1242396"/>
            <a:ext cx="3082449" cy="2881739"/>
          </a:xfrm>
          <a:prstGeom prst="flowChartConnector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2C06F-6186-B845-A8E0-4E38C0DD51E9}"/>
              </a:ext>
            </a:extLst>
          </p:cNvPr>
          <p:cNvSpPr txBox="1"/>
          <p:nvPr/>
        </p:nvSpPr>
        <p:spPr>
          <a:xfrm>
            <a:off x="522514" y="261258"/>
            <a:ext cx="43014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5A"/>
                </a:solidFill>
                <a:effectLst/>
                <a:uLnTx/>
                <a:uFillTx/>
                <a:latin typeface="Zona Pro ExtraLight" panose="02010A03040002020004" pitchFamily="2" charset="0"/>
                <a:ea typeface="+mn-ea"/>
                <a:cs typeface="+mn-cs"/>
              </a:rPr>
              <a:t>Welcome &amp; Introduction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E61B23-0DAE-2543-BE37-AA2F72386110}"/>
              </a:ext>
            </a:extLst>
          </p:cNvPr>
          <p:cNvSpPr txBox="1"/>
          <p:nvPr/>
        </p:nvSpPr>
        <p:spPr>
          <a:xfrm>
            <a:off x="758038" y="1158058"/>
            <a:ext cx="9231536" cy="375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Thank you for registering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Questions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      Please use the question box on the right of your screen to send the questions for our speaker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Today’s session will be recorded and will be on our website later today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The CPD code is noted below and will be sent out directly after this session has concluded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4A698F-0D32-4BD1-B058-FE99C123FD2B}"/>
              </a:ext>
            </a:extLst>
          </p:cNvPr>
          <p:cNvSpPr txBox="1"/>
          <p:nvPr/>
        </p:nvSpPr>
        <p:spPr>
          <a:xfrm>
            <a:off x="8944824" y="6228784"/>
            <a:ext cx="3014804" cy="369332"/>
          </a:xfrm>
          <a:prstGeom prst="rect">
            <a:avLst/>
          </a:prstGeom>
          <a:solidFill>
            <a:srgbClr val="00AB8E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5B"/>
                </a:solidFill>
                <a:effectLst/>
                <a:uLnTx/>
                <a:uFillTx/>
                <a:latin typeface="Hamlin"/>
                <a:ea typeface="+mn-ea"/>
                <a:cs typeface="+mn-cs"/>
              </a:rPr>
              <a:t>CPD CODE: 2022 - 3008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205B"/>
              </a:solidFill>
              <a:effectLst/>
              <a:uLnTx/>
              <a:uFillTx/>
              <a:latin typeface="Hamli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3739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84"/>
          <a:stretch/>
        </p:blipFill>
        <p:spPr>
          <a:xfrm>
            <a:off x="13286" y="1083398"/>
            <a:ext cx="12186942" cy="5621312"/>
          </a:xfrm>
          <a:prstGeom prst="rect">
            <a:avLst/>
          </a:prstGeom>
        </p:spPr>
      </p:pic>
      <p:sp>
        <p:nvSpPr>
          <p:cNvPr id="25" name="Title 1"/>
          <p:cNvSpPr txBox="1">
            <a:spLocks/>
          </p:cNvSpPr>
          <p:nvPr/>
        </p:nvSpPr>
        <p:spPr>
          <a:xfrm>
            <a:off x="438779" y="1935070"/>
            <a:ext cx="10193779" cy="122837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Arial" panose="020B0604020202020204" pitchFamily="34" charset="0"/>
              </a:rPr>
              <a:t>Year end data protection update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697385" y="3710030"/>
            <a:ext cx="6067506" cy="368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72C044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Tuesday 06/12/2022 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srgbClr val="72C044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438779" y="3610686"/>
            <a:ext cx="1554162" cy="566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72C044"/>
                </a:solidFill>
                <a:effectLst/>
                <a:uLnTx/>
                <a:uFillTx/>
                <a:latin typeface="Calibri" panose="020F0502020204030204"/>
                <a:ea typeface="+mj-ea"/>
                <a:cs typeface="Arial" panose="020B0604020202020204" pitchFamily="34" charset="0"/>
              </a:rPr>
              <a:t>Webinar</a:t>
            </a:r>
            <a:endParaRPr kumimoji="0" lang="en-IE" sz="3200" b="1" i="0" u="none" strike="noStrike" kern="1200" cap="none" spc="0" normalizeH="0" baseline="0" noProof="0" dirty="0">
              <a:ln>
                <a:noFill/>
              </a:ln>
              <a:solidFill>
                <a:srgbClr val="72C044"/>
              </a:solidFill>
              <a:effectLst/>
              <a:uLnTx/>
              <a:uFillTx/>
              <a:latin typeface="Calibri" panose="020F0502020204030204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538175" y="1769450"/>
            <a:ext cx="7085033" cy="0"/>
          </a:xfrm>
          <a:prstGeom prst="line">
            <a:avLst/>
          </a:prstGeom>
          <a:ln w="57150">
            <a:solidFill>
              <a:srgbClr val="72C0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447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0EE2680-A2B1-498A-9823-E63FC4C22DE7}"/>
              </a:ext>
            </a:extLst>
          </p:cNvPr>
          <p:cNvGrpSpPr/>
          <p:nvPr/>
        </p:nvGrpSpPr>
        <p:grpSpPr>
          <a:xfrm>
            <a:off x="3108311" y="2121677"/>
            <a:ext cx="5662463" cy="3868576"/>
            <a:chOff x="604556" y="4396305"/>
            <a:chExt cx="3122620" cy="2160085"/>
          </a:xfrm>
        </p:grpSpPr>
        <p:sp>
          <p:nvSpPr>
            <p:cNvPr id="10" name="Title 1">
              <a:extLst>
                <a:ext uri="{FF2B5EF4-FFF2-40B4-BE49-F238E27FC236}">
                  <a16:creationId xmlns:a16="http://schemas.microsoft.com/office/drawing/2014/main" id="{FE07FBAD-D600-40BE-A933-FCBE67309B67}"/>
                </a:ext>
              </a:extLst>
            </p:cNvPr>
            <p:cNvSpPr txBox="1">
              <a:spLocks/>
            </p:cNvSpPr>
            <p:nvPr/>
          </p:nvSpPr>
          <p:spPr>
            <a:xfrm>
              <a:off x="604556" y="5564446"/>
              <a:ext cx="1763204" cy="698186"/>
            </a:xfrm>
            <a:prstGeom prst="rect">
              <a:avLst/>
            </a:prstGeom>
          </p:spPr>
          <p:txBody>
            <a:bodyPr vert="horz" lIns="91440" tIns="45720" rIns="91440" bIns="45720" rtlCol="0" anchor="t" anchorCtr="0">
              <a:norm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3200" b="1" kern="1200" baseline="0">
                  <a:solidFill>
                    <a:srgbClr val="002060"/>
                  </a:solidFill>
                  <a:latin typeface="+mn-lt"/>
                  <a:ea typeface="+mj-ea"/>
                  <a:cs typeface="+mj-cs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E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j-ea"/>
                  <a:cs typeface="+mj-cs"/>
                </a:rPr>
                <a:t>Paul Lavery</a:t>
              </a:r>
              <a:br>
                <a:rPr kumimoji="0" lang="en-IE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j-ea"/>
                  <a:cs typeface="+mj-cs"/>
                </a:rPr>
              </a:b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j-ea"/>
                  <a:cs typeface="+mj-cs"/>
                </a:rPr>
                <a:t>Partner, McCann FitzGerald</a:t>
              </a:r>
            </a:p>
          </p:txBody>
        </p:sp>
        <p:sp>
          <p:nvSpPr>
            <p:cNvPr id="11" name="Title 1">
              <a:extLst>
                <a:ext uri="{FF2B5EF4-FFF2-40B4-BE49-F238E27FC236}">
                  <a16:creationId xmlns:a16="http://schemas.microsoft.com/office/drawing/2014/main" id="{ECFD1161-4DC4-4397-8ADF-47BCE6426493}"/>
                </a:ext>
              </a:extLst>
            </p:cNvPr>
            <p:cNvSpPr txBox="1">
              <a:spLocks/>
            </p:cNvSpPr>
            <p:nvPr/>
          </p:nvSpPr>
          <p:spPr>
            <a:xfrm>
              <a:off x="2373506" y="5564446"/>
              <a:ext cx="1353670" cy="991944"/>
            </a:xfrm>
            <a:prstGeom prst="rect">
              <a:avLst/>
            </a:prstGeom>
          </p:spPr>
          <p:txBody>
            <a:bodyPr vert="horz" lIns="91440" tIns="45720" rIns="91440" bIns="45720" rtlCol="0" anchor="t" anchorCtr="0">
              <a:norm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3200" b="1" kern="1200" baseline="0">
                  <a:solidFill>
                    <a:srgbClr val="002060"/>
                  </a:solidFill>
                  <a:latin typeface="+mn-lt"/>
                  <a:ea typeface="+mj-ea"/>
                  <a:cs typeface="+mj-cs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E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j-ea"/>
                  <a:cs typeface="+mj-cs"/>
                </a:rPr>
                <a:t>Liam McKenna</a:t>
              </a:r>
              <a:br>
                <a:rPr kumimoji="0" lang="en-IE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j-ea"/>
                  <a:cs typeface="+mj-cs"/>
                </a:rPr>
              </a:br>
              <a:r>
                <a:rPr kumimoji="0" lang="en-IE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j-ea"/>
                  <a:cs typeface="+mj-cs"/>
                </a:rPr>
                <a:t>Partner, </a:t>
              </a:r>
              <a:r>
                <a:rPr kumimoji="0" lang="en-IE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j-ea"/>
                  <a:cs typeface="+mj-cs"/>
                </a:rPr>
                <a:t>Mazars</a:t>
              </a:r>
              <a:endParaRPr kumimoji="0" lang="en-IE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4E210F2-5A97-4E2E-9FA7-17547257B2B0}"/>
                </a:ext>
              </a:extLst>
            </p:cNvPr>
            <p:cNvSpPr/>
            <p:nvPr/>
          </p:nvSpPr>
          <p:spPr>
            <a:xfrm>
              <a:off x="975336" y="4396305"/>
              <a:ext cx="1021644" cy="1021644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7D51445-388D-42CB-B942-125906961995}"/>
                </a:ext>
              </a:extLst>
            </p:cNvPr>
            <p:cNvSpPr/>
            <p:nvPr/>
          </p:nvSpPr>
          <p:spPr>
            <a:xfrm>
              <a:off x="2539519" y="4396305"/>
              <a:ext cx="1021644" cy="1021644"/>
            </a:xfrm>
            <a:prstGeom prst="ellipse">
              <a:avLst/>
            </a:prstGeom>
            <a:blipFill>
              <a:blip r:embed="rId4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8414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95663"/>
            <a:ext cx="10515600" cy="1097131"/>
          </a:xfrm>
        </p:spPr>
        <p:txBody>
          <a:bodyPr>
            <a:normAutofit/>
          </a:bodyPr>
          <a:lstStyle/>
          <a:p>
            <a:r>
              <a:rPr lang="en-US" sz="2900" b="1" dirty="0">
                <a:solidFill>
                  <a:srgbClr val="787878"/>
                </a:solidFill>
                <a:latin typeface="+mn-lt"/>
                <a:cs typeface="Arial" panose="020B0604020202020204" pitchFamily="34" charset="0"/>
              </a:rPr>
              <a:t>Agenda</a:t>
            </a:r>
            <a:br>
              <a:rPr lang="en-GB" sz="2900" dirty="0">
                <a:solidFill>
                  <a:srgbClr val="474850"/>
                </a:solidFill>
                <a:latin typeface="+mn-lt"/>
                <a:cs typeface="Arial" panose="020B0604020202020204" pitchFamily="34" charset="0"/>
              </a:rPr>
            </a:br>
            <a:endParaRPr lang="en-IE" sz="2900" dirty="0">
              <a:solidFill>
                <a:srgbClr val="47485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F19D65C-AFEE-E47F-F079-778A05164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05789"/>
            <a:ext cx="11024937" cy="3733633"/>
          </a:xfrm>
        </p:spPr>
        <p:txBody>
          <a:bodyPr/>
          <a:lstStyle/>
          <a:p>
            <a:r>
              <a:rPr lang="en-GB" dirty="0">
                <a:solidFill>
                  <a:srgbClr val="787878"/>
                </a:solidFill>
                <a:cs typeface="Arial" panose="020B0604020202020204" pitchFamily="34" charset="0"/>
              </a:rPr>
              <a:t>What to do </a:t>
            </a:r>
            <a:r>
              <a:rPr lang="en-US" dirty="0">
                <a:solidFill>
                  <a:srgbClr val="787878"/>
                </a:solidFill>
                <a:cs typeface="Arial" panose="020B0604020202020204" pitchFamily="34" charset="0"/>
              </a:rPr>
              <a:t>now that your SCC's and DTIA's are not all refreshed – managing the risk</a:t>
            </a:r>
          </a:p>
          <a:p>
            <a:r>
              <a:rPr lang="en-US" dirty="0">
                <a:solidFill>
                  <a:srgbClr val="787878"/>
                </a:solidFill>
                <a:cs typeface="Arial" panose="020B0604020202020204" pitchFamily="34" charset="0"/>
              </a:rPr>
              <a:t>Cookies and online marketing, is the end near and what does it mean for marketing?</a:t>
            </a:r>
          </a:p>
          <a:p>
            <a:r>
              <a:rPr lang="en-US" dirty="0">
                <a:solidFill>
                  <a:srgbClr val="787878"/>
                </a:solidFill>
                <a:cs typeface="Arial" panose="020B0604020202020204" pitchFamily="34" charset="0"/>
              </a:rPr>
              <a:t>Retention- will anything ever change?</a:t>
            </a:r>
          </a:p>
          <a:p>
            <a:r>
              <a:rPr lang="en-US" dirty="0">
                <a:solidFill>
                  <a:srgbClr val="787878"/>
                </a:solidFill>
                <a:cs typeface="Arial" panose="020B0604020202020204" pitchFamily="34" charset="0"/>
              </a:rPr>
              <a:t>The approval of the first GDPR-certified seal by the EDPB- where will seals fit into demonstrating accountability?</a:t>
            </a:r>
          </a:p>
          <a:p>
            <a:r>
              <a:rPr lang="en-US" dirty="0">
                <a:solidFill>
                  <a:srgbClr val="787878"/>
                </a:solidFill>
                <a:cs typeface="Arial" panose="020B0604020202020204" pitchFamily="34" charset="0"/>
              </a:rPr>
              <a:t>Data protection by design and default - is this the real benefit of GDPR?</a:t>
            </a:r>
            <a:endParaRPr lang="en-IE" dirty="0">
              <a:solidFill>
                <a:srgbClr val="7878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517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95663"/>
            <a:ext cx="10515600" cy="1097131"/>
          </a:xfrm>
        </p:spPr>
        <p:txBody>
          <a:bodyPr>
            <a:normAutofit fontScale="90000"/>
          </a:bodyPr>
          <a:lstStyle/>
          <a:p>
            <a:r>
              <a:rPr lang="en-GB" sz="2900" b="1" dirty="0">
                <a:solidFill>
                  <a:srgbClr val="787878"/>
                </a:solidFill>
                <a:latin typeface="+mn-lt"/>
                <a:cs typeface="Arial" panose="020B0604020202020204" pitchFamily="34" charset="0"/>
              </a:rPr>
              <a:t>What to do </a:t>
            </a:r>
            <a:r>
              <a:rPr lang="en-US" sz="2900" b="1" dirty="0">
                <a:solidFill>
                  <a:srgbClr val="787878"/>
                </a:solidFill>
                <a:latin typeface="+mn-lt"/>
                <a:cs typeface="Arial" panose="020B0604020202020204" pitchFamily="34" charset="0"/>
              </a:rPr>
              <a:t>now that your SCC's and DTIA's are not all refreshed – managing the risk </a:t>
            </a:r>
            <a:br>
              <a:rPr lang="en-GB" sz="2900" dirty="0">
                <a:solidFill>
                  <a:srgbClr val="474850"/>
                </a:solidFill>
                <a:latin typeface="+mn-lt"/>
                <a:cs typeface="Arial" panose="020B0604020202020204" pitchFamily="34" charset="0"/>
              </a:rPr>
            </a:br>
            <a:endParaRPr lang="en-IE" sz="2900" dirty="0">
              <a:solidFill>
                <a:srgbClr val="47485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F19D65C-AFEE-E47F-F079-778A05164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6104"/>
            <a:ext cx="10607842" cy="3733633"/>
          </a:xfrm>
        </p:spPr>
        <p:txBody>
          <a:bodyPr/>
          <a:lstStyle/>
          <a:p>
            <a:endParaRPr lang="en-IE" dirty="0">
              <a:solidFill>
                <a:srgbClr val="787878"/>
              </a:solidFill>
            </a:endParaRPr>
          </a:p>
          <a:p>
            <a:r>
              <a:rPr lang="en-IE" dirty="0">
                <a:solidFill>
                  <a:srgbClr val="787878"/>
                </a:solidFill>
              </a:rPr>
              <a:t>SCCs must be underpinned by Data Transfer Impact Assessments</a:t>
            </a:r>
          </a:p>
          <a:p>
            <a:r>
              <a:rPr lang="en-IE" dirty="0">
                <a:solidFill>
                  <a:srgbClr val="787878"/>
                </a:solidFill>
              </a:rPr>
              <a:t>The deadline for the SCC fresh is 27</a:t>
            </a:r>
            <a:r>
              <a:rPr lang="en-IE" baseline="30000" dirty="0">
                <a:solidFill>
                  <a:srgbClr val="787878"/>
                </a:solidFill>
              </a:rPr>
              <a:t>th</a:t>
            </a:r>
            <a:r>
              <a:rPr lang="en-IE" dirty="0">
                <a:solidFill>
                  <a:srgbClr val="787878"/>
                </a:solidFill>
              </a:rPr>
              <a:t> December</a:t>
            </a:r>
          </a:p>
          <a:p>
            <a:r>
              <a:rPr lang="en-IE" dirty="0">
                <a:solidFill>
                  <a:srgbClr val="787878"/>
                </a:solidFill>
              </a:rPr>
              <a:t>Many organisations appear to be struggling</a:t>
            </a:r>
          </a:p>
        </p:txBody>
      </p:sp>
    </p:spTree>
    <p:extLst>
      <p:ext uri="{BB962C8B-B14F-4D97-AF65-F5344CB8AC3E}">
        <p14:creationId xmlns:p14="http://schemas.microsoft.com/office/powerpoint/2010/main" val="2264839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95663"/>
            <a:ext cx="10515600" cy="1097131"/>
          </a:xfrm>
        </p:spPr>
        <p:txBody>
          <a:bodyPr>
            <a:normAutofit fontScale="90000"/>
          </a:bodyPr>
          <a:lstStyle/>
          <a:p>
            <a:r>
              <a:rPr lang="en-US" sz="2900" b="1" dirty="0">
                <a:solidFill>
                  <a:srgbClr val="787878"/>
                </a:solidFill>
                <a:latin typeface="+mn-lt"/>
                <a:cs typeface="Arial" panose="020B0604020202020204" pitchFamily="34" charset="0"/>
              </a:rPr>
              <a:t>Cookies and online marketing, is the end near and what does it mean for marketing?</a:t>
            </a:r>
            <a:br>
              <a:rPr lang="en-GB" sz="2900" dirty="0">
                <a:solidFill>
                  <a:srgbClr val="474850"/>
                </a:solidFill>
                <a:latin typeface="+mn-lt"/>
                <a:cs typeface="Arial" panose="020B0604020202020204" pitchFamily="34" charset="0"/>
              </a:rPr>
            </a:br>
            <a:endParaRPr lang="en-IE" sz="2900" dirty="0">
              <a:solidFill>
                <a:srgbClr val="47485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F19D65C-AFEE-E47F-F079-778A05164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1898"/>
            <a:ext cx="10575758" cy="4166769"/>
          </a:xfrm>
        </p:spPr>
        <p:txBody>
          <a:bodyPr/>
          <a:lstStyle/>
          <a:p>
            <a:r>
              <a:rPr lang="en-IE" dirty="0">
                <a:solidFill>
                  <a:srgbClr val="787878"/>
                </a:solidFill>
              </a:rPr>
              <a:t>NOYB has progressed its cookie complaints</a:t>
            </a:r>
          </a:p>
          <a:p>
            <a:r>
              <a:rPr lang="en-IE" dirty="0">
                <a:solidFill>
                  <a:srgbClr val="787878"/>
                </a:solidFill>
              </a:rPr>
              <a:t>This has gone beyond initial scope of banners/transparency/options into international transfers</a:t>
            </a:r>
          </a:p>
          <a:p>
            <a:r>
              <a:rPr lang="en-IE" dirty="0">
                <a:solidFill>
                  <a:srgbClr val="787878"/>
                </a:solidFill>
              </a:rPr>
              <a:t>Challenges DPC guidance on reject all button</a:t>
            </a:r>
          </a:p>
        </p:txBody>
      </p:sp>
    </p:spTree>
    <p:extLst>
      <p:ext uri="{BB962C8B-B14F-4D97-AF65-F5344CB8AC3E}">
        <p14:creationId xmlns:p14="http://schemas.microsoft.com/office/powerpoint/2010/main" val="190530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95663"/>
            <a:ext cx="10515600" cy="1097131"/>
          </a:xfrm>
        </p:spPr>
        <p:txBody>
          <a:bodyPr>
            <a:normAutofit/>
          </a:bodyPr>
          <a:lstStyle/>
          <a:p>
            <a:r>
              <a:rPr lang="en-US" sz="2600" b="1" dirty="0">
                <a:solidFill>
                  <a:srgbClr val="787878"/>
                </a:solidFill>
                <a:latin typeface="+mn-lt"/>
                <a:cs typeface="Arial" panose="020B0604020202020204" pitchFamily="34" charset="0"/>
              </a:rPr>
              <a:t>Retention- will anything ever change? </a:t>
            </a:r>
            <a:br>
              <a:rPr lang="en-GB" sz="2900" dirty="0">
                <a:solidFill>
                  <a:srgbClr val="474850"/>
                </a:solidFill>
                <a:latin typeface="+mn-lt"/>
                <a:cs typeface="Arial" panose="020B0604020202020204" pitchFamily="34" charset="0"/>
              </a:rPr>
            </a:br>
            <a:endParaRPr lang="en-IE" sz="2900" dirty="0">
              <a:solidFill>
                <a:srgbClr val="47485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C4F4FA2E-43B1-4B3D-9B5C-68C13A16A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6105"/>
            <a:ext cx="10150642" cy="4166769"/>
          </a:xfrm>
        </p:spPr>
        <p:txBody>
          <a:bodyPr>
            <a:normAutofit/>
          </a:bodyPr>
          <a:lstStyle/>
          <a:p>
            <a:r>
              <a:rPr lang="en-IE" dirty="0">
                <a:solidFill>
                  <a:srgbClr val="787878"/>
                </a:solidFill>
              </a:rPr>
              <a:t>Remains a challenging issue</a:t>
            </a:r>
          </a:p>
          <a:p>
            <a:r>
              <a:rPr lang="en-IE" dirty="0">
                <a:solidFill>
                  <a:srgbClr val="787878"/>
                </a:solidFill>
              </a:rPr>
              <a:t>Fines and sanctions have generally been linked to breaches and erasure</a:t>
            </a:r>
          </a:p>
          <a:p>
            <a:r>
              <a:rPr lang="en-IE" dirty="0">
                <a:solidFill>
                  <a:srgbClr val="787878"/>
                </a:solidFill>
              </a:rPr>
              <a:t>The 2019/20 approach of defending the situation is a plan that can only stand-up for so long.</a:t>
            </a:r>
          </a:p>
          <a:p>
            <a:r>
              <a:rPr lang="en-IE" dirty="0">
                <a:solidFill>
                  <a:srgbClr val="787878"/>
                </a:solidFill>
              </a:rPr>
              <a:t>Beware unstructured data</a:t>
            </a:r>
          </a:p>
          <a:p>
            <a:endParaRPr lang="en-IE" dirty="0">
              <a:solidFill>
                <a:srgbClr val="7878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068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95663"/>
            <a:ext cx="10515600" cy="1097131"/>
          </a:xfrm>
        </p:spPr>
        <p:txBody>
          <a:bodyPr>
            <a:normAutofit fontScale="90000"/>
          </a:bodyPr>
          <a:lstStyle/>
          <a:p>
            <a:r>
              <a:rPr lang="en-US" sz="2900" b="1" dirty="0">
                <a:solidFill>
                  <a:srgbClr val="787878"/>
                </a:solidFill>
                <a:latin typeface="+mn-lt"/>
                <a:cs typeface="Arial" panose="020B0604020202020204" pitchFamily="34" charset="0"/>
              </a:rPr>
              <a:t>Data protection by design and default - is this the real benefit of GDPR?</a:t>
            </a:r>
            <a:br>
              <a:rPr lang="en-GB" sz="2900" b="1" dirty="0">
                <a:solidFill>
                  <a:srgbClr val="787878"/>
                </a:solidFill>
                <a:latin typeface="+mn-lt"/>
                <a:cs typeface="Arial" panose="020B0604020202020204" pitchFamily="34" charset="0"/>
              </a:rPr>
            </a:br>
            <a:endParaRPr lang="en-IE" sz="2900" b="1" dirty="0">
              <a:solidFill>
                <a:srgbClr val="787878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51CC195B-A34E-4DD5-BE50-B0B77DA28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430" y="2494546"/>
            <a:ext cx="10126579" cy="4166769"/>
          </a:xfrm>
        </p:spPr>
        <p:txBody>
          <a:bodyPr>
            <a:normAutofit/>
          </a:bodyPr>
          <a:lstStyle/>
          <a:p>
            <a:r>
              <a:rPr lang="en-IE" dirty="0">
                <a:solidFill>
                  <a:srgbClr val="787878"/>
                </a:solidFill>
              </a:rPr>
              <a:t>In 2018, the response to GDPR was documentation to justify processing.</a:t>
            </a:r>
          </a:p>
          <a:p>
            <a:r>
              <a:rPr lang="en-IE" dirty="0">
                <a:solidFill>
                  <a:srgbClr val="787878"/>
                </a:solidFill>
              </a:rPr>
              <a:t>Overtime </a:t>
            </a:r>
            <a:r>
              <a:rPr lang="en-IE" dirty="0" err="1">
                <a:solidFill>
                  <a:srgbClr val="787878"/>
                </a:solidFill>
              </a:rPr>
              <a:t>DPbDD</a:t>
            </a:r>
            <a:r>
              <a:rPr lang="en-IE" dirty="0">
                <a:solidFill>
                  <a:srgbClr val="787878"/>
                </a:solidFill>
              </a:rPr>
              <a:t> will provide truly compliant processing by building in data protection at the design stage.</a:t>
            </a:r>
          </a:p>
          <a:p>
            <a:r>
              <a:rPr lang="en-IE" dirty="0">
                <a:solidFill>
                  <a:srgbClr val="787878"/>
                </a:solidFill>
              </a:rPr>
              <a:t>The recent Meta fine is a lesson for us all</a:t>
            </a:r>
          </a:p>
        </p:txBody>
      </p:sp>
    </p:spTree>
    <p:extLst>
      <p:ext uri="{BB962C8B-B14F-4D97-AF65-F5344CB8AC3E}">
        <p14:creationId xmlns:p14="http://schemas.microsoft.com/office/powerpoint/2010/main" val="7226057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p r o p e r t i e s   x m l n s = " h t t p : / / w w w . i m a n a g e . c o m / w o r k / x m l s c h e m a " >  
     < d o c u m e n t i d > L I V E ! 6 0 6 7 8 1 9 6 . 2 < / d o c u m e n t i d >  
     < s e n d e r i d > P A L < / s e n d e r i d >  
     < s e n d e r e m a i l > P A U L . L A V E R Y @ M C C A N N F I T Z G E R A L D . C O M < / s e n d e r e m a i l >  
     < l a s t m o d i f i e d > 2 0 2 2 - 1 2 - 0 5 T 1 5 : 3 7 : 3 3 . 0 0 0 0 0 0 0 + 0 0 : 0 0 < / l a s t m o d i f i e d >  
     < d a t a b a s e > L I V E < / d a t a b a s e >  
 < / p r o p e r t i e s > 
</file>

<file path=customXml/itemProps1.xml><?xml version="1.0" encoding="utf-8"?>
<ds:datastoreItem xmlns:ds="http://schemas.openxmlformats.org/officeDocument/2006/customXml" ds:itemID="{3AF66AAD-718D-4070-86B3-31C7C17B8C89}">
  <ds:schemaRefs>
    <ds:schemaRef ds:uri="http://www.imanage.com/work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655</Words>
  <Application>Microsoft Office PowerPoint</Application>
  <PresentationFormat>Widescreen</PresentationFormat>
  <Paragraphs>70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Calibri Light</vt:lpstr>
      <vt:lpstr>Hamlin</vt:lpstr>
      <vt:lpstr>Textbook New</vt:lpstr>
      <vt:lpstr>Zona Pro ExtraLight</vt:lpstr>
      <vt:lpstr>Zona Pro SemiBold</vt:lpstr>
      <vt:lpstr>1_Office Theme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Agenda </vt:lpstr>
      <vt:lpstr>What to do now that your SCC's and DTIA's are not all refreshed – managing the risk  </vt:lpstr>
      <vt:lpstr>Cookies and online marketing, is the end near and what does it mean for marketing? </vt:lpstr>
      <vt:lpstr>Retention- will anything ever change?  </vt:lpstr>
      <vt:lpstr>Data protection by design and default - is this the real benefit of GDPR? </vt:lpstr>
      <vt:lpstr>The approval of the first GDPR-certified seal by the EDPB- where will seals fit into demonstrating accountability?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Ceyda Cakmak</dc:creator>
  <cp:lastModifiedBy>Fiona Hanlon</cp:lastModifiedBy>
  <cp:revision>15</cp:revision>
  <dcterms:created xsi:type="dcterms:W3CDTF">2022-12-01T16:31:39Z</dcterms:created>
  <dcterms:modified xsi:type="dcterms:W3CDTF">2022-12-05T17:11:22Z</dcterms:modified>
</cp:coreProperties>
</file>