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348" r:id="rId3"/>
    <p:sldId id="356" r:id="rId4"/>
    <p:sldId id="378" r:id="rId5"/>
    <p:sldId id="264" r:id="rId6"/>
    <p:sldId id="358" r:id="rId7"/>
    <p:sldId id="362" r:id="rId8"/>
    <p:sldId id="365" r:id="rId9"/>
    <p:sldId id="267" r:id="rId10"/>
    <p:sldId id="360" r:id="rId11"/>
    <p:sldId id="265" r:id="rId12"/>
    <p:sldId id="354" r:id="rId13"/>
    <p:sldId id="355" r:id="rId14"/>
    <p:sldId id="379" r:id="rId15"/>
    <p:sldId id="350" r:id="rId16"/>
    <p:sldId id="367" r:id="rId17"/>
    <p:sldId id="351" r:id="rId18"/>
    <p:sldId id="369" r:id="rId19"/>
    <p:sldId id="352" r:id="rId20"/>
    <p:sldId id="371" r:id="rId21"/>
    <p:sldId id="373" r:id="rId22"/>
    <p:sldId id="353" r:id="rId23"/>
    <p:sldId id="375" r:id="rId24"/>
    <p:sldId id="376" r:id="rId25"/>
    <p:sldId id="349" r:id="rId26"/>
    <p:sldId id="26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B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43" autoAdjust="0"/>
    <p:restoredTop sz="93447" autoAdjust="0"/>
  </p:normalViewPr>
  <p:slideViewPr>
    <p:cSldViewPr snapToGrid="0">
      <p:cViewPr varScale="1">
        <p:scale>
          <a:sx n="60" d="100"/>
          <a:sy n="60" d="100"/>
        </p:scale>
        <p:origin x="912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ECFF3C-1CD6-4D89-B016-994B7579CAD5}" type="doc">
      <dgm:prSet loTypeId="urn:microsoft.com/office/officeart/2005/8/layout/vList2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fr-CH"/>
        </a:p>
      </dgm:t>
    </dgm:pt>
    <dgm:pt modelId="{527D5736-9415-44EE-9F44-B366867D2FF3}">
      <dgm:prSet phldrT="[Text]"/>
      <dgm:spPr/>
      <dgm:t>
        <a:bodyPr/>
        <a:lstStyle/>
        <a:p>
          <a:r>
            <a:rPr lang="en-IE" dirty="0"/>
            <a:t>Confidentiality</a:t>
          </a:r>
          <a:endParaRPr lang="fr-CH" dirty="0"/>
        </a:p>
      </dgm:t>
    </dgm:pt>
    <dgm:pt modelId="{2970FB88-7931-4164-B37D-5E87D88341DA}" type="parTrans" cxnId="{BD3FE413-1201-47EE-8687-356A3945CCBC}">
      <dgm:prSet/>
      <dgm:spPr/>
      <dgm:t>
        <a:bodyPr/>
        <a:lstStyle/>
        <a:p>
          <a:endParaRPr lang="fr-CH"/>
        </a:p>
      </dgm:t>
    </dgm:pt>
    <dgm:pt modelId="{EE69EA8C-AE98-4A83-A3F9-8416AFEADD99}" type="sibTrans" cxnId="{BD3FE413-1201-47EE-8687-356A3945CCBC}">
      <dgm:prSet/>
      <dgm:spPr/>
      <dgm:t>
        <a:bodyPr/>
        <a:lstStyle/>
        <a:p>
          <a:endParaRPr lang="fr-CH"/>
        </a:p>
      </dgm:t>
    </dgm:pt>
    <dgm:pt modelId="{3F6522D7-6F9E-4A3E-AC11-4CD79BC2DCCB}">
      <dgm:prSet phldrT="[Text]"/>
      <dgm:spPr/>
      <dgm:t>
        <a:bodyPr/>
        <a:lstStyle/>
        <a:p>
          <a:r>
            <a:rPr lang="en-IE" dirty="0"/>
            <a:t>Integrity</a:t>
          </a:r>
          <a:endParaRPr lang="fr-CH" dirty="0"/>
        </a:p>
      </dgm:t>
    </dgm:pt>
    <dgm:pt modelId="{5F7C6E5F-6E97-4357-A292-53F54712FA80}" type="parTrans" cxnId="{63014BDE-A1B8-4D96-AB67-29D46F187956}">
      <dgm:prSet/>
      <dgm:spPr/>
      <dgm:t>
        <a:bodyPr/>
        <a:lstStyle/>
        <a:p>
          <a:endParaRPr lang="fr-CH"/>
        </a:p>
      </dgm:t>
    </dgm:pt>
    <dgm:pt modelId="{8D4FF261-496E-45AB-A1E6-720AD7200C12}" type="sibTrans" cxnId="{63014BDE-A1B8-4D96-AB67-29D46F187956}">
      <dgm:prSet/>
      <dgm:spPr/>
      <dgm:t>
        <a:bodyPr/>
        <a:lstStyle/>
        <a:p>
          <a:endParaRPr lang="fr-CH"/>
        </a:p>
      </dgm:t>
    </dgm:pt>
    <dgm:pt modelId="{7604332D-FDE6-4D95-8AB7-38B9DC883643}">
      <dgm:prSet phldrT="[Text]"/>
      <dgm:spPr/>
      <dgm:t>
        <a:bodyPr/>
        <a:lstStyle/>
        <a:p>
          <a:r>
            <a:rPr lang="en-IE" dirty="0"/>
            <a:t>Availability</a:t>
          </a:r>
          <a:endParaRPr lang="fr-CH" dirty="0"/>
        </a:p>
      </dgm:t>
    </dgm:pt>
    <dgm:pt modelId="{E0B4B04F-26AE-478F-906C-443908F90DDC}" type="parTrans" cxnId="{2216DDC0-8283-4E97-A064-55E8BA7C188B}">
      <dgm:prSet/>
      <dgm:spPr/>
      <dgm:t>
        <a:bodyPr/>
        <a:lstStyle/>
        <a:p>
          <a:endParaRPr lang="fr-CH"/>
        </a:p>
      </dgm:t>
    </dgm:pt>
    <dgm:pt modelId="{963417C7-F27A-4DAD-94E2-0EEFFE5F1930}" type="sibTrans" cxnId="{2216DDC0-8283-4E97-A064-55E8BA7C188B}">
      <dgm:prSet/>
      <dgm:spPr/>
      <dgm:t>
        <a:bodyPr/>
        <a:lstStyle/>
        <a:p>
          <a:endParaRPr lang="fr-CH"/>
        </a:p>
      </dgm:t>
    </dgm:pt>
    <dgm:pt modelId="{06D24277-2E3E-4E34-9D7D-63018638DE76}">
      <dgm:prSet phldrT="[Text]"/>
      <dgm:spPr/>
      <dgm:t>
        <a:bodyPr/>
        <a:lstStyle/>
        <a:p>
          <a:r>
            <a:rPr lang="en-IE" dirty="0"/>
            <a:t>Resilience</a:t>
          </a:r>
          <a:endParaRPr lang="fr-CH" dirty="0"/>
        </a:p>
      </dgm:t>
    </dgm:pt>
    <dgm:pt modelId="{6E629EFF-42FC-481C-B21B-9FE1FB931E61}" type="parTrans" cxnId="{B79742CF-131A-4D0B-BE2D-C6FC8710FF5A}">
      <dgm:prSet/>
      <dgm:spPr/>
      <dgm:t>
        <a:bodyPr/>
        <a:lstStyle/>
        <a:p>
          <a:endParaRPr lang="fr-CH"/>
        </a:p>
      </dgm:t>
    </dgm:pt>
    <dgm:pt modelId="{0119F03F-1903-4408-B0E3-DF707ED946AF}" type="sibTrans" cxnId="{B79742CF-131A-4D0B-BE2D-C6FC8710FF5A}">
      <dgm:prSet/>
      <dgm:spPr/>
      <dgm:t>
        <a:bodyPr/>
        <a:lstStyle/>
        <a:p>
          <a:endParaRPr lang="fr-CH"/>
        </a:p>
      </dgm:t>
    </dgm:pt>
    <dgm:pt modelId="{B58D8BBF-98A8-43F6-A704-EC07BBAF6631}" type="pres">
      <dgm:prSet presAssocID="{79ECFF3C-1CD6-4D89-B016-994B7579CAD5}" presName="linear" presStyleCnt="0">
        <dgm:presLayoutVars>
          <dgm:animLvl val="lvl"/>
          <dgm:resizeHandles val="exact"/>
        </dgm:presLayoutVars>
      </dgm:prSet>
      <dgm:spPr/>
    </dgm:pt>
    <dgm:pt modelId="{91EC0487-E61C-48DC-827C-C074D25E1E77}" type="pres">
      <dgm:prSet presAssocID="{527D5736-9415-44EE-9F44-B366867D2FF3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0726AC51-3867-4DE1-BA65-621EEB74E2BE}" type="pres">
      <dgm:prSet presAssocID="{EE69EA8C-AE98-4A83-A3F9-8416AFEADD99}" presName="spacer" presStyleCnt="0"/>
      <dgm:spPr/>
    </dgm:pt>
    <dgm:pt modelId="{25B4A60C-6C50-4857-B7B9-FB383035712B}" type="pres">
      <dgm:prSet presAssocID="{3F6522D7-6F9E-4A3E-AC11-4CD79BC2DCCB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A2257669-D00C-452E-A431-C86378737736}" type="pres">
      <dgm:prSet presAssocID="{8D4FF261-496E-45AB-A1E6-720AD7200C12}" presName="spacer" presStyleCnt="0"/>
      <dgm:spPr/>
    </dgm:pt>
    <dgm:pt modelId="{B33CD6C8-3D3A-4419-9ACD-BD17A92C5EA8}" type="pres">
      <dgm:prSet presAssocID="{7604332D-FDE6-4D95-8AB7-38B9DC883643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63DA46F0-4AC5-4B9E-99EC-D0933D5466CB}" type="pres">
      <dgm:prSet presAssocID="{963417C7-F27A-4DAD-94E2-0EEFFE5F1930}" presName="spacer" presStyleCnt="0"/>
      <dgm:spPr/>
    </dgm:pt>
    <dgm:pt modelId="{502E4333-F1CD-4584-8A4D-96BB8E8C6392}" type="pres">
      <dgm:prSet presAssocID="{06D24277-2E3E-4E34-9D7D-63018638DE76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BD3FE413-1201-47EE-8687-356A3945CCBC}" srcId="{79ECFF3C-1CD6-4D89-B016-994B7579CAD5}" destId="{527D5736-9415-44EE-9F44-B366867D2FF3}" srcOrd="0" destOrd="0" parTransId="{2970FB88-7931-4164-B37D-5E87D88341DA}" sibTransId="{EE69EA8C-AE98-4A83-A3F9-8416AFEADD99}"/>
    <dgm:cxn modelId="{83306C24-DF5F-49B1-843C-74773FD94633}" type="presOf" srcId="{527D5736-9415-44EE-9F44-B366867D2FF3}" destId="{91EC0487-E61C-48DC-827C-C074D25E1E77}" srcOrd="0" destOrd="0" presId="urn:microsoft.com/office/officeart/2005/8/layout/vList2"/>
    <dgm:cxn modelId="{E8A0A729-2F52-42D6-BC23-58AA8E0D9911}" type="presOf" srcId="{3F6522D7-6F9E-4A3E-AC11-4CD79BC2DCCB}" destId="{25B4A60C-6C50-4857-B7B9-FB383035712B}" srcOrd="0" destOrd="0" presId="urn:microsoft.com/office/officeart/2005/8/layout/vList2"/>
    <dgm:cxn modelId="{63D0CD2C-C396-4E8F-8274-EB3BF6EEA85A}" type="presOf" srcId="{7604332D-FDE6-4D95-8AB7-38B9DC883643}" destId="{B33CD6C8-3D3A-4419-9ACD-BD17A92C5EA8}" srcOrd="0" destOrd="0" presId="urn:microsoft.com/office/officeart/2005/8/layout/vList2"/>
    <dgm:cxn modelId="{B975E872-774F-4223-8B5E-3D624A0BA2DB}" type="presOf" srcId="{79ECFF3C-1CD6-4D89-B016-994B7579CAD5}" destId="{B58D8BBF-98A8-43F6-A704-EC07BBAF6631}" srcOrd="0" destOrd="0" presId="urn:microsoft.com/office/officeart/2005/8/layout/vList2"/>
    <dgm:cxn modelId="{2216DDC0-8283-4E97-A064-55E8BA7C188B}" srcId="{79ECFF3C-1CD6-4D89-B016-994B7579CAD5}" destId="{7604332D-FDE6-4D95-8AB7-38B9DC883643}" srcOrd="2" destOrd="0" parTransId="{E0B4B04F-26AE-478F-906C-443908F90DDC}" sibTransId="{963417C7-F27A-4DAD-94E2-0EEFFE5F1930}"/>
    <dgm:cxn modelId="{B79742CF-131A-4D0B-BE2D-C6FC8710FF5A}" srcId="{79ECFF3C-1CD6-4D89-B016-994B7579CAD5}" destId="{06D24277-2E3E-4E34-9D7D-63018638DE76}" srcOrd="3" destOrd="0" parTransId="{6E629EFF-42FC-481C-B21B-9FE1FB931E61}" sibTransId="{0119F03F-1903-4408-B0E3-DF707ED946AF}"/>
    <dgm:cxn modelId="{63014BDE-A1B8-4D96-AB67-29D46F187956}" srcId="{79ECFF3C-1CD6-4D89-B016-994B7579CAD5}" destId="{3F6522D7-6F9E-4A3E-AC11-4CD79BC2DCCB}" srcOrd="1" destOrd="0" parTransId="{5F7C6E5F-6E97-4357-A292-53F54712FA80}" sibTransId="{8D4FF261-496E-45AB-A1E6-720AD7200C12}"/>
    <dgm:cxn modelId="{133F06E4-9FE4-458F-AAF3-060AA61AE6E2}" type="presOf" srcId="{06D24277-2E3E-4E34-9D7D-63018638DE76}" destId="{502E4333-F1CD-4584-8A4D-96BB8E8C6392}" srcOrd="0" destOrd="0" presId="urn:microsoft.com/office/officeart/2005/8/layout/vList2"/>
    <dgm:cxn modelId="{E114D217-1B68-42D9-BDE1-0BD0177FECB8}" type="presParOf" srcId="{B58D8BBF-98A8-43F6-A704-EC07BBAF6631}" destId="{91EC0487-E61C-48DC-827C-C074D25E1E77}" srcOrd="0" destOrd="0" presId="urn:microsoft.com/office/officeart/2005/8/layout/vList2"/>
    <dgm:cxn modelId="{6EAD6B3F-ABC2-4EF8-9E5E-729769AC87B7}" type="presParOf" srcId="{B58D8BBF-98A8-43F6-A704-EC07BBAF6631}" destId="{0726AC51-3867-4DE1-BA65-621EEB74E2BE}" srcOrd="1" destOrd="0" presId="urn:microsoft.com/office/officeart/2005/8/layout/vList2"/>
    <dgm:cxn modelId="{5AC6FC96-4CB8-4E1F-873F-56DE8527950E}" type="presParOf" srcId="{B58D8BBF-98A8-43F6-A704-EC07BBAF6631}" destId="{25B4A60C-6C50-4857-B7B9-FB383035712B}" srcOrd="2" destOrd="0" presId="urn:microsoft.com/office/officeart/2005/8/layout/vList2"/>
    <dgm:cxn modelId="{C0A3EA7E-0E45-4CC8-8A01-1025FFE73B4D}" type="presParOf" srcId="{B58D8BBF-98A8-43F6-A704-EC07BBAF6631}" destId="{A2257669-D00C-452E-A431-C86378737736}" srcOrd="3" destOrd="0" presId="urn:microsoft.com/office/officeart/2005/8/layout/vList2"/>
    <dgm:cxn modelId="{BFD56861-C512-4CD1-8F7A-B2DC6C02ED93}" type="presParOf" srcId="{B58D8BBF-98A8-43F6-A704-EC07BBAF6631}" destId="{B33CD6C8-3D3A-4419-9ACD-BD17A92C5EA8}" srcOrd="4" destOrd="0" presId="urn:microsoft.com/office/officeart/2005/8/layout/vList2"/>
    <dgm:cxn modelId="{5254097D-6B0F-469D-8561-06928E3CE711}" type="presParOf" srcId="{B58D8BBF-98A8-43F6-A704-EC07BBAF6631}" destId="{63DA46F0-4AC5-4B9E-99EC-D0933D5466CB}" srcOrd="5" destOrd="0" presId="urn:microsoft.com/office/officeart/2005/8/layout/vList2"/>
    <dgm:cxn modelId="{BAB58D32-9E62-4E7C-9371-DCAC6BFE51E4}" type="presParOf" srcId="{B58D8BBF-98A8-43F6-A704-EC07BBAF6631}" destId="{502E4333-F1CD-4584-8A4D-96BB8E8C6392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EC0487-E61C-48DC-827C-C074D25E1E77}">
      <dsp:nvSpPr>
        <dsp:cNvPr id="0" name=""/>
        <dsp:cNvSpPr/>
      </dsp:nvSpPr>
      <dsp:spPr>
        <a:xfrm>
          <a:off x="0" y="49324"/>
          <a:ext cx="2607907" cy="57563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400" kern="1200" dirty="0"/>
            <a:t>Confidentiality</a:t>
          </a:r>
          <a:endParaRPr lang="fr-CH" sz="2400" kern="1200" dirty="0"/>
        </a:p>
      </dsp:txBody>
      <dsp:txXfrm>
        <a:off x="28100" y="77424"/>
        <a:ext cx="2551707" cy="519439"/>
      </dsp:txXfrm>
    </dsp:sp>
    <dsp:sp modelId="{25B4A60C-6C50-4857-B7B9-FB383035712B}">
      <dsp:nvSpPr>
        <dsp:cNvPr id="0" name=""/>
        <dsp:cNvSpPr/>
      </dsp:nvSpPr>
      <dsp:spPr>
        <a:xfrm>
          <a:off x="0" y="694084"/>
          <a:ext cx="2607907" cy="575639"/>
        </a:xfrm>
        <a:prstGeom prst="roundRect">
          <a:avLst/>
        </a:prstGeom>
        <a:gradFill rotWithShape="0">
          <a:gsLst>
            <a:gs pos="0">
              <a:schemeClr val="accent5">
                <a:hueOff val="-2252848"/>
                <a:satOff val="-5806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252848"/>
                <a:satOff val="-5806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252848"/>
                <a:satOff val="-5806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400" kern="1200" dirty="0"/>
            <a:t>Integrity</a:t>
          </a:r>
          <a:endParaRPr lang="fr-CH" sz="2400" kern="1200" dirty="0"/>
        </a:p>
      </dsp:txBody>
      <dsp:txXfrm>
        <a:off x="28100" y="722184"/>
        <a:ext cx="2551707" cy="519439"/>
      </dsp:txXfrm>
    </dsp:sp>
    <dsp:sp modelId="{B33CD6C8-3D3A-4419-9ACD-BD17A92C5EA8}">
      <dsp:nvSpPr>
        <dsp:cNvPr id="0" name=""/>
        <dsp:cNvSpPr/>
      </dsp:nvSpPr>
      <dsp:spPr>
        <a:xfrm>
          <a:off x="0" y="1338844"/>
          <a:ext cx="2607907" cy="575639"/>
        </a:xfrm>
        <a:prstGeom prst="roundRect">
          <a:avLst/>
        </a:prstGeom>
        <a:gradFill rotWithShape="0">
          <a:gsLst>
            <a:gs pos="0">
              <a:schemeClr val="accent5">
                <a:hueOff val="-4505695"/>
                <a:satOff val="-11613"/>
                <a:lumOff val="-784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505695"/>
                <a:satOff val="-11613"/>
                <a:lumOff val="-784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505695"/>
                <a:satOff val="-11613"/>
                <a:lumOff val="-784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400" kern="1200" dirty="0"/>
            <a:t>Availability</a:t>
          </a:r>
          <a:endParaRPr lang="fr-CH" sz="2400" kern="1200" dirty="0"/>
        </a:p>
      </dsp:txBody>
      <dsp:txXfrm>
        <a:off x="28100" y="1366944"/>
        <a:ext cx="2551707" cy="519439"/>
      </dsp:txXfrm>
    </dsp:sp>
    <dsp:sp modelId="{502E4333-F1CD-4584-8A4D-96BB8E8C6392}">
      <dsp:nvSpPr>
        <dsp:cNvPr id="0" name=""/>
        <dsp:cNvSpPr/>
      </dsp:nvSpPr>
      <dsp:spPr>
        <a:xfrm>
          <a:off x="0" y="1983604"/>
          <a:ext cx="2607907" cy="575639"/>
        </a:xfrm>
        <a:prstGeom prst="round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400" kern="1200" dirty="0"/>
            <a:t>Resilience</a:t>
          </a:r>
          <a:endParaRPr lang="fr-CH" sz="2400" kern="1200" dirty="0"/>
        </a:p>
      </dsp:txBody>
      <dsp:txXfrm>
        <a:off x="28100" y="2011704"/>
        <a:ext cx="2551707" cy="5194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100A845-CA16-473C-8AAD-7CBF74DC32C8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D871EC-1325-43F4-BCD8-264529C8CF94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B07C2C3E-3F04-4AB4-AF83-78CD9C97F48D}" type="datetime1">
              <a:rPr lang="en-US"/>
              <a:pPr lvl="0"/>
              <a:t>5/6/2022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D8EF356C-B08E-4793-A344-156392F20A9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2B05B9F-C1A7-45EB-9CCC-4E96047D66DA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219AB8-8CB3-49A0-96E1-7C1C7C77DBA6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51541C-9DA2-425E-9FBA-33D66B0AAF2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4177878A-F009-416F-B971-1907559FEB9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692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9CA3626-D021-42AA-9F4B-A78E00A8B1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96CE81B-ED57-4794-BC60-0FD2871854C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4CDBF7-9898-4050-9939-5C036ECD3BFA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180D8E4-9DC7-482A-9630-F8E9C7F963F1}" type="slidenum">
              <a:t>3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4177878A-F009-416F-B971-1907559FEB9A}" type="slidenum">
              <a:rPr lang="fr-CH" smtClean="0"/>
              <a:t>19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3646457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4177878A-F009-416F-B971-1907559FEB9A}" type="slidenum">
              <a:rPr lang="fr-CH" smtClean="0"/>
              <a:t>22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920167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9CA3626-D021-42AA-9F4B-A78E00A8B1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96CE81B-ED57-4794-BC60-0FD2871854C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4CDBF7-9898-4050-9939-5C036ECD3BFA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180D8E4-9DC7-482A-9630-F8E9C7F963F1}" type="slidenum">
              <a:t>4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7723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4177878A-F009-416F-B971-1907559FEB9A}" type="slidenum">
              <a:rPr lang="fr-CH" smtClean="0"/>
              <a:t>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3450190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9CA3626-D021-42AA-9F4B-A78E00A8B1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96CE81B-ED57-4794-BC60-0FD2871854C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4CDBF7-9898-4050-9939-5C036ECD3BFA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180D8E4-9DC7-482A-9630-F8E9C7F963F1}" type="slidenum">
              <a:t>9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4177878A-F009-416F-B971-1907559FEB9A}" type="slidenum">
              <a:rPr lang="fr-CH" smtClean="0"/>
              <a:t>12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1986740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4177878A-F009-416F-B971-1907559FEB9A}" type="slidenum">
              <a:rPr lang="fr-CH" smtClean="0"/>
              <a:t>13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7854807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9CA3626-D021-42AA-9F4B-A78E00A8B1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96CE81B-ED57-4794-BC60-0FD2871854C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4CDBF7-9898-4050-9939-5C036ECD3BFA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180D8E4-9DC7-482A-9630-F8E9C7F963F1}" type="slidenum">
              <a:t>14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282397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4177878A-F009-416F-B971-1907559FEB9A}" type="slidenum">
              <a:rPr lang="fr-CH" smtClean="0"/>
              <a:t>15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8578060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4177878A-F009-416F-B971-1907559FEB9A}" type="slidenum">
              <a:rPr lang="fr-CH" smtClean="0"/>
              <a:t>17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770795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450C0-26AF-4FA4-AB06-C9A2787770FC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990577-2D9F-47AD-BE9C-619F129F8D15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1363FC-4579-4BCD-916E-3AEAD96DEF4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80008EB-044A-43A0-B384-16D0A568A98F}" type="datetime1">
              <a:rPr lang="en-GB"/>
              <a:pPr lvl="0"/>
              <a:t>06/05/2022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EDB406-041F-45AB-B2D0-73A23444807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6F422-6F1C-46D4-A74D-D2FEA1DCCC3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B348BB2-C8AA-46C3-B248-E764D4B5411A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586779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B2770-9134-4202-9C88-FBF247524D7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1802F1-E66C-4B57-B040-FBA0FA703287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3D2358-5717-401C-93FA-FFD38AAF019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518D0D4-A4A2-4DC5-AAA0-7544836BCF57}" type="datetime1">
              <a:rPr lang="en-GB"/>
              <a:pPr lvl="0"/>
              <a:t>06/05/2022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B6F183-342E-4EE5-A72D-53CC801C3D3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8C3F83-A748-406F-ABC8-22528CECD78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B4D0329-0592-4AA3-ABBB-5043247B9F6A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7296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6BA4CF-7BB3-4323-BC5D-41C9003432D3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D0B858-6A65-4FA3-B4DE-52417FC72C61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4B6B63-924E-4BA6-8732-8EAEDAEAD5C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E523880-36B6-43B7-92BF-EF69D7E6DD54}" type="datetime1">
              <a:rPr lang="en-GB"/>
              <a:pPr lvl="0"/>
              <a:t>06/05/2022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D470F7-E823-4828-ADF6-D1FD55EB2B0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E3F1EE-E963-4AEC-925B-F2153801FE1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DCD0E87-0E5A-4BF2-8D97-F09D3FE79071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137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9868C-89E1-4EB9-9DF1-397F4CFDAFF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EC8AB3-A0EB-4290-B46F-FD9AA27C5435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3E7D3-9DBB-484B-95D4-E4F50981B54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A64AFD7-F475-41AB-B99D-81020386F3A2}" type="datetime1">
              <a:rPr lang="en-GB"/>
              <a:pPr lvl="0"/>
              <a:t>06/05/2022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D62947-706B-4B94-A027-1E7A0E647D8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1AEC99-B8B5-4DB2-BD4D-65C00E5C8CD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38B9764-4335-42AA-A791-254103AC6479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828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A696E-0AF5-475B-B876-0616DEB4E71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F661DD-FA6D-4239-A2A5-E3CFC8BCCCA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38BC94-F4BF-4CD5-9510-FEC7557E23B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1278DC7-3EA7-45BE-89FB-5973D316D04E}" type="datetime1">
              <a:rPr lang="en-GB"/>
              <a:pPr lvl="0"/>
              <a:t>06/05/2022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BBA418-F858-4D9D-A5DD-B37DDFED5F1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1FB612-8CB1-42F2-AD6F-A9809499B11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0C5528A-B459-4BF3-8DDE-FD2B73946F8D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0195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AFEB7-B15D-4EE0-8371-B215CC346E0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76AC84-751B-41B8-89F9-FCEE56A616F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678E1E-06E3-4B80-BC94-8C8C471A1280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BE74D9-C2C8-4735-97AE-AD5DFA70F88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CA8EFD1-E476-49D4-95FD-B2FC2BCBA1F6}" type="datetime1">
              <a:rPr lang="en-GB"/>
              <a:pPr lvl="0"/>
              <a:t>06/05/2022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B3D1A0-9954-4F80-8395-FB59AF89C67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306AF6-A3FE-4DCD-9035-B08201DF1C5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E53FA02-0EB3-48A3-ACF7-629469D113DA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119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C1AE1-7E00-4F6B-9ECE-7E7F3FA0463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D30C53-F98A-4903-ABBB-71CC8C75B25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A45F4A-B7A1-47AC-9172-37F12391677E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4815A5-C088-4FD0-8313-F49ED5655C74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1A606F-6F5E-40DF-8EA9-9A53E90573D4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CB21A5-48C0-42B5-BDC5-98CEDDAF029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3C48201-A9BF-484D-BFAD-2859EA780020}" type="datetime1">
              <a:rPr lang="en-GB"/>
              <a:pPr lvl="0"/>
              <a:t>06/05/2022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BF78DB-EFC5-4AC8-B54D-0483E54AFEB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30F15C-CD6B-4884-9CD2-71706049F3C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6FFB0BC-A625-4E8D-A698-8F87B9BDA98A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4767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BC94E-7106-4E61-96BA-68C7AF2B6CA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49C674-DD9E-4119-BE72-9550BA3E7D4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FBA00A0-0FC0-42F0-8988-0423DBB20D9E}" type="datetime1">
              <a:rPr lang="en-GB"/>
              <a:pPr lvl="0"/>
              <a:t>06/05/2022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7C5B5D-9B39-43E0-848F-A623299D924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8B9855-1FA2-4A2B-87BA-FE546155C87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0455216-0564-4476-BCC7-A609CDE7D19E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1745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AF0F29-7B7F-44FB-9603-084260DD43A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7012F64-8530-4694-948F-022DF1548606}" type="datetime1">
              <a:rPr lang="en-GB"/>
              <a:pPr lvl="0"/>
              <a:t>06/05/2022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EDACB2-3DC4-40AD-B3A0-3E2E228A971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730852-2D90-4263-AE2A-99BE9AE634E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72156A5-5456-43CC-BF61-A32D3D3A0664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3690877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15350-34BE-48A6-AB87-619AB569D0B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454A65-927C-46A5-999A-2FDCDFCD629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779555-EBA5-4E3E-8ABE-C836B01C9C58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C7D893-A8EC-4989-87DC-82059DDDF69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FFBE75E-93D9-43ED-BF30-68E8DB21ED2A}" type="datetime1">
              <a:rPr lang="en-GB"/>
              <a:pPr lvl="0"/>
              <a:t>06/05/2022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2ED5FC-6961-45D0-ADC7-4994AD589D6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B2C51F-454C-4E0E-813C-656704F9A2E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2F0A9E7-5D61-42CE-8550-2317788026E6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4980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CF928-C458-4664-BC86-4457C539721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8D8E98-4814-4C7B-9257-2E8D2F0F8DB4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lang="en-GB" sz="3200"/>
            </a:lvl1pPr>
          </a:lstStyle>
          <a:p>
            <a:pPr lvl="0"/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B198D3-E6FE-480B-9E38-DFADE1AB925B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5EA304-2E8B-4435-9CF8-02B610A0A3B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C29463F-C026-47EE-8EA3-AE6DA932FA44}" type="datetime1">
              <a:rPr lang="en-GB"/>
              <a:pPr lvl="0"/>
              <a:t>06/05/2022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E40AAF-63FC-4474-AD92-FCB7D871AE4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70A1CC-2739-402E-8E89-9DB2103B145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6FF0F5D-236E-4749-B65B-E6F2DB46E81B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8548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C73BA8-FCB7-4681-873B-EF65E5FD501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52C70D-4700-4787-9C6B-10C31BCA1EA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74C7A1-AE02-4831-BA12-ABD1935595F4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21293612-E75D-41E0-8D77-A281692C93CB}" type="datetime1">
              <a:rPr lang="en-GB"/>
              <a:pPr lvl="0"/>
              <a:t>06/05/2022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5F3AD2-030F-429E-9FC2-47F564C93AD5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27DFA1-4B51-4B39-A582-7934E200A3CC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7E67BEAD-68AD-40DC-874B-91633DFF51AC}" type="slidenum"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en-US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reativecommons.org/licenses/by-nc/3.0/" TargetMode="External"/><Relationship Id="rId5" Type="http://schemas.openxmlformats.org/officeDocument/2006/relationships/hyperlink" Target="http://www.groundreport.com/6-questions-ask-purchasing-inventory-management-software/" TargetMode="Externa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picpedia.org/clipboard/regulation.html" TargetMode="External"/><Relationship Id="rId4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3.emf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5" Type="http://schemas.openxmlformats.org/officeDocument/2006/relationships/image" Target="../media/image13.png"/><Relationship Id="rId10" Type="http://schemas.microsoft.com/office/2007/relationships/diagramDrawing" Target="../diagrams/drawing1.xml"/><Relationship Id="rId4" Type="http://schemas.openxmlformats.org/officeDocument/2006/relationships/image" Target="../media/image12.png"/><Relationship Id="rId9" Type="http://schemas.openxmlformats.org/officeDocument/2006/relationships/diagramColors" Target="../diagrams/colors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77EFF721-8956-42ED-A8FA-CD9C3D6489E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0" y="1520683"/>
            <a:ext cx="12191996" cy="3904753"/>
          </a:xfrm>
          <a:solidFill>
            <a:srgbClr val="00205B"/>
          </a:solidFill>
        </p:spPr>
        <p:txBody>
          <a:bodyPr/>
          <a:lstStyle/>
          <a:p>
            <a:pPr lvl="0"/>
            <a:r>
              <a:rPr lang="en-US">
                <a:solidFill>
                  <a:srgbClr val="00205B"/>
                </a:solidFill>
              </a:rPr>
              <a:t>P</a:t>
            </a:r>
            <a:endParaRPr lang="en-GB">
              <a:solidFill>
                <a:srgbClr val="00205B"/>
              </a:solidFill>
            </a:endParaRPr>
          </a:p>
        </p:txBody>
      </p:sp>
      <p:pic>
        <p:nvPicPr>
          <p:cNvPr id="3" name="Picture 1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2BFF5C0-81D8-454E-874C-951D984F67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407" y="150025"/>
            <a:ext cx="2330567" cy="111130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Rectangle 16">
            <a:extLst>
              <a:ext uri="{FF2B5EF4-FFF2-40B4-BE49-F238E27FC236}">
                <a16:creationId xmlns:a16="http://schemas.microsoft.com/office/drawing/2014/main" id="{56BFC0EB-E621-48E4-BDF8-07F7A71B9A62}"/>
              </a:ext>
            </a:extLst>
          </p:cNvPr>
          <p:cNvSpPr/>
          <p:nvPr/>
        </p:nvSpPr>
        <p:spPr>
          <a:xfrm>
            <a:off x="0" y="5425436"/>
            <a:ext cx="12191996" cy="1432563"/>
          </a:xfrm>
          <a:prstGeom prst="rect">
            <a:avLst/>
          </a:prstGeom>
          <a:solidFill>
            <a:srgbClr val="00AB8E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AB8E"/>
              </a:solidFill>
              <a:uFillTx/>
              <a:latin typeface="Calibri"/>
            </a:endParaRPr>
          </a:p>
        </p:txBody>
      </p:sp>
      <p:sp>
        <p:nvSpPr>
          <p:cNvPr id="5" name="TextBox 17">
            <a:extLst>
              <a:ext uri="{FF2B5EF4-FFF2-40B4-BE49-F238E27FC236}">
                <a16:creationId xmlns:a16="http://schemas.microsoft.com/office/drawing/2014/main" id="{88A6469F-48D6-4826-8C5A-C09EE62E33CF}"/>
              </a:ext>
            </a:extLst>
          </p:cNvPr>
          <p:cNvSpPr txBox="1"/>
          <p:nvPr/>
        </p:nvSpPr>
        <p:spPr>
          <a:xfrm>
            <a:off x="408407" y="6102623"/>
            <a:ext cx="5594820" cy="307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1" dirty="0">
                <a:solidFill>
                  <a:srgbClr val="FFFFFF"/>
                </a:solidFill>
                <a:latin typeface="Zona Pro SemiBold" pitchFamily="2"/>
              </a:rPr>
              <a:t>May 5th</a:t>
            </a:r>
            <a:r>
              <a:rPr lang="en-GB" sz="1400" b="1" i="0" u="none" strike="noStrike" kern="1200" cap="none" spc="0" baseline="0" dirty="0">
                <a:solidFill>
                  <a:srgbClr val="FFFFFF"/>
                </a:solidFill>
                <a:uFillTx/>
                <a:latin typeface="Zona Pro SemiBold" pitchFamily="2"/>
              </a:rPr>
              <a:t>, 2022                                                               compliance.ie </a:t>
            </a:r>
            <a:endParaRPr lang="en-GB" sz="14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6" name="TextBox 19">
            <a:extLst>
              <a:ext uri="{FF2B5EF4-FFF2-40B4-BE49-F238E27FC236}">
                <a16:creationId xmlns:a16="http://schemas.microsoft.com/office/drawing/2014/main" id="{F3D98B9F-B947-412D-A9DD-143239AF6CA7}"/>
              </a:ext>
            </a:extLst>
          </p:cNvPr>
          <p:cNvSpPr txBox="1"/>
          <p:nvPr/>
        </p:nvSpPr>
        <p:spPr>
          <a:xfrm>
            <a:off x="1093302" y="2459507"/>
            <a:ext cx="8715713" cy="132343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b="1" i="0" u="none" strike="noStrike" kern="0" cap="none" spc="0" baseline="0" dirty="0">
                <a:solidFill>
                  <a:srgbClr val="FFFFFF"/>
                </a:solidFill>
                <a:uFillTx/>
                <a:latin typeface="Hamlin" pitchFamily="2"/>
              </a:rPr>
              <a:t>Data Protection Operations – Planning a Programme </a:t>
            </a:r>
            <a:endParaRPr lang="en-GB" sz="4000" b="1" i="0" u="none" strike="noStrike" kern="1200" cap="none" spc="0" baseline="0" dirty="0">
              <a:solidFill>
                <a:srgbClr val="FFFFFF"/>
              </a:solidFill>
              <a:uFillTx/>
              <a:latin typeface="Textbook New" pitchFamily="34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0106C9FD-6322-4609-9327-EEBCCFAFFB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6" cy="132271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Box 4">
            <a:extLst>
              <a:ext uri="{FF2B5EF4-FFF2-40B4-BE49-F238E27FC236}">
                <a16:creationId xmlns:a16="http://schemas.microsoft.com/office/drawing/2014/main" id="{41660420-CAC0-465D-A43C-0CCB821836E4}"/>
              </a:ext>
            </a:extLst>
          </p:cNvPr>
          <p:cNvSpPr txBox="1"/>
          <p:nvPr/>
        </p:nvSpPr>
        <p:spPr>
          <a:xfrm>
            <a:off x="0" y="6698976"/>
            <a:ext cx="12191996" cy="248479"/>
          </a:xfrm>
          <a:prstGeom prst="rect">
            <a:avLst/>
          </a:prstGeom>
          <a:solidFill>
            <a:srgbClr val="00205B"/>
          </a:solidFill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205B"/>
              </a:solidFill>
              <a:uFillTx/>
              <a:latin typeface="Calibri"/>
            </a:endParaRPr>
          </a:p>
        </p:txBody>
      </p:sp>
      <p:sp>
        <p:nvSpPr>
          <p:cNvPr id="5" name="TextBox 8">
            <a:extLst>
              <a:ext uri="{FF2B5EF4-FFF2-40B4-BE49-F238E27FC236}">
                <a16:creationId xmlns:a16="http://schemas.microsoft.com/office/drawing/2014/main" id="{84C0128E-D0E4-4ED7-AFB7-737274F6C48F}"/>
              </a:ext>
            </a:extLst>
          </p:cNvPr>
          <p:cNvSpPr txBox="1"/>
          <p:nvPr/>
        </p:nvSpPr>
        <p:spPr>
          <a:xfrm>
            <a:off x="1436275" y="1805437"/>
            <a:ext cx="10088218" cy="7694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1" i="0" u="none" strike="noStrike" kern="0" cap="none" spc="0" baseline="0">
              <a:solidFill>
                <a:srgbClr val="000000"/>
              </a:solidFill>
              <a:uFillTx/>
              <a:latin typeface="Calibri" pitchFamily="34"/>
              <a:cs typeface="Calibri" pitchFamily="34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400" b="0" i="0" u="none" strike="noStrike" kern="1200" cap="none" spc="0" baseline="0">
              <a:solidFill>
                <a:srgbClr val="00205B"/>
              </a:solidFill>
              <a:uFillTx/>
              <a:latin typeface="Calibri" pitchFamily="34"/>
              <a:cs typeface="Calibri" pitchFamily="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52C06F-6186-B845-A8E0-4E38C0DD51E9}"/>
              </a:ext>
            </a:extLst>
          </p:cNvPr>
          <p:cNvSpPr txBox="1"/>
          <p:nvPr/>
        </p:nvSpPr>
        <p:spPr>
          <a:xfrm>
            <a:off x="522513" y="261258"/>
            <a:ext cx="90786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dirty="0">
                <a:solidFill>
                  <a:srgbClr val="002060"/>
                </a:solidFill>
                <a:latin typeface="Hamlin" pitchFamily="2" charset="0"/>
                <a:cs typeface="Times New Roman" panose="02020603050405020304" pitchFamily="18" charset="0"/>
              </a:rPr>
              <a:t>2. Back to Basics: Know You Client, Know Your Data</a:t>
            </a:r>
            <a:endParaRPr lang="fr-CH" sz="2800" dirty="0">
              <a:solidFill>
                <a:srgbClr val="002060"/>
              </a:solidFill>
              <a:latin typeface="Hamlin" pitchFamily="2" charset="0"/>
              <a:cs typeface="Times New Roman" panose="02020603050405020304" pitchFamily="18" charset="0"/>
            </a:endParaRPr>
          </a:p>
          <a:p>
            <a:pPr lvl="0"/>
            <a:endParaRPr lang="en-GB" sz="2800" b="1" dirty="0">
              <a:solidFill>
                <a:srgbClr val="C00000"/>
              </a:solidFill>
              <a:latin typeface="Zona Pro ExtraLight" panose="02010A03040002020004" pitchFamily="2" charset="0"/>
            </a:endParaRPr>
          </a:p>
        </p:txBody>
      </p:sp>
      <p:sp>
        <p:nvSpPr>
          <p:cNvPr id="8" name="Text Placeholder 1"/>
          <p:cNvSpPr txBox="1">
            <a:spLocks/>
          </p:cNvSpPr>
          <p:nvPr/>
        </p:nvSpPr>
        <p:spPr>
          <a:xfrm>
            <a:off x="393106" y="1445813"/>
            <a:ext cx="11047131" cy="4644000"/>
          </a:xfrm>
          <a:prstGeom prst="rect">
            <a:avLst/>
          </a:prstGeom>
        </p:spPr>
        <p:txBody>
          <a:bodyPr/>
          <a:lstStyle>
            <a:lvl1pPr marL="228600" marR="0" lvl="0" indent="-2286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685800" marR="0" lvl="1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lvl="0" indent="-514350">
              <a:buFont typeface="+mj-lt"/>
              <a:buAutoNum type="arabicPeriod"/>
            </a:pPr>
            <a:r>
              <a:rPr lang="en-IE" sz="2400" dirty="0">
                <a:solidFill>
                  <a:srgbClr val="002060"/>
                </a:solidFill>
                <a:latin typeface="Hamlin" pitchFamily="2" charset="0"/>
              </a:rPr>
              <a:t>Map data flows both within your organisation and with your vendors / sub-processors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IE" sz="2400" dirty="0">
                <a:solidFill>
                  <a:srgbClr val="002060"/>
                </a:solidFill>
                <a:latin typeface="Hamlin" pitchFamily="2" charset="0"/>
              </a:rPr>
              <a:t>Assess data transfer impacts and related risks outside your organisation (</a:t>
            </a:r>
            <a:r>
              <a:rPr lang="en-IE" sz="2400" dirty="0" err="1">
                <a:solidFill>
                  <a:srgbClr val="002060"/>
                </a:solidFill>
                <a:latin typeface="Hamlin" pitchFamily="2" charset="0"/>
              </a:rPr>
              <a:t>Schrems</a:t>
            </a:r>
            <a:r>
              <a:rPr lang="en-IE" sz="2400" dirty="0">
                <a:solidFill>
                  <a:srgbClr val="002060"/>
                </a:solidFill>
                <a:latin typeface="Hamlin" pitchFamily="2" charset="0"/>
              </a:rPr>
              <a:t> II decision and Ukraine situation)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IE" sz="2400" dirty="0">
                <a:solidFill>
                  <a:srgbClr val="002060"/>
                </a:solidFill>
                <a:latin typeface="Hamlin" pitchFamily="2" charset="0"/>
              </a:rPr>
              <a:t>Refresh at least on annual basis all relevant documentation: </a:t>
            </a:r>
          </a:p>
          <a:p>
            <a:pPr lvl="2"/>
            <a:r>
              <a:rPr lang="en-IE" sz="2400" dirty="0">
                <a:solidFill>
                  <a:srgbClr val="002060"/>
                </a:solidFill>
                <a:latin typeface="Hamlin" pitchFamily="2" charset="0"/>
              </a:rPr>
              <a:t>Policies and procedures</a:t>
            </a:r>
          </a:p>
          <a:p>
            <a:pPr lvl="2"/>
            <a:r>
              <a:rPr lang="en-IE" sz="2400" dirty="0">
                <a:solidFill>
                  <a:srgbClr val="002060"/>
                </a:solidFill>
                <a:latin typeface="Hamlin" pitchFamily="2" charset="0"/>
              </a:rPr>
              <a:t>Data protection terms with clients and vendors / sub-processors as need be (CNIL decision of 15 April 2022)</a:t>
            </a:r>
          </a:p>
          <a:p>
            <a:pPr lvl="2"/>
            <a:r>
              <a:rPr lang="en-IE" sz="2400" dirty="0">
                <a:solidFill>
                  <a:srgbClr val="002060"/>
                </a:solidFill>
                <a:latin typeface="Hamlin" pitchFamily="2" charset="0"/>
              </a:rPr>
              <a:t>Training documentation (taking into account emerging risks)</a:t>
            </a:r>
          </a:p>
          <a:p>
            <a:pPr lvl="2"/>
            <a:r>
              <a:rPr lang="en-IE" sz="2400" dirty="0">
                <a:solidFill>
                  <a:srgbClr val="002060"/>
                </a:solidFill>
                <a:latin typeface="Hamlin" pitchFamily="2" charset="0"/>
              </a:rPr>
              <a:t>Personal data / cyber security incident response plan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IE" sz="2400" dirty="0">
                <a:solidFill>
                  <a:srgbClr val="002060"/>
                </a:solidFill>
                <a:latin typeface="Hamlin" pitchFamily="2" charset="0"/>
              </a:rPr>
              <a:t>Accountability: training and awareness throughout  entire organisation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IE" sz="2400" dirty="0">
                <a:solidFill>
                  <a:srgbClr val="002060"/>
                </a:solidFill>
                <a:latin typeface="Hamlin" pitchFamily="2" charset="0"/>
              </a:rPr>
              <a:t>Document, document and document!</a:t>
            </a:r>
          </a:p>
          <a:p>
            <a:pPr marL="514350" lvl="0" indent="-514350">
              <a:buFont typeface="+mj-lt"/>
              <a:buAutoNum type="arabicPeriod"/>
            </a:pPr>
            <a:endParaRPr lang="en-IE" dirty="0"/>
          </a:p>
          <a:p>
            <a:pPr marL="514350" lvl="0" indent="-514350">
              <a:buFont typeface="+mj-lt"/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84653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8AA5295F-C5F6-4F78-9F43-5368EEDFEA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6" cy="132271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Box 4">
            <a:extLst>
              <a:ext uri="{FF2B5EF4-FFF2-40B4-BE49-F238E27FC236}">
                <a16:creationId xmlns:a16="http://schemas.microsoft.com/office/drawing/2014/main" id="{AC3EDDC0-B7D6-4DCD-9046-7412BEAC064A}"/>
              </a:ext>
            </a:extLst>
          </p:cNvPr>
          <p:cNvSpPr txBox="1"/>
          <p:nvPr/>
        </p:nvSpPr>
        <p:spPr>
          <a:xfrm>
            <a:off x="0" y="6698976"/>
            <a:ext cx="12191996" cy="248479"/>
          </a:xfrm>
          <a:prstGeom prst="rect">
            <a:avLst/>
          </a:prstGeom>
          <a:solidFill>
            <a:srgbClr val="00205B"/>
          </a:solidFill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205B"/>
              </a:solidFill>
              <a:uFillTx/>
              <a:latin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D5B82C-58DA-11A1-EADB-2C7F93EAB94E}"/>
              </a:ext>
            </a:extLst>
          </p:cNvPr>
          <p:cNvSpPr txBox="1"/>
          <p:nvPr/>
        </p:nvSpPr>
        <p:spPr>
          <a:xfrm>
            <a:off x="228599" y="384359"/>
            <a:ext cx="745406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rgbClr val="002060"/>
                </a:solidFill>
                <a:latin typeface="Hamlin" pitchFamily="2" charset="0"/>
                <a:cs typeface="Times New Roman" panose="02020603050405020304" pitchFamily="18" charset="0"/>
              </a:rPr>
              <a:t>3. What is involved in a core program?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ADAE830-F03F-4C1D-9FDC-C8D0C256B2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5945737"/>
              </p:ext>
            </p:extLst>
          </p:nvPr>
        </p:nvGraphicFramePr>
        <p:xfrm>
          <a:off x="228600" y="1825625"/>
          <a:ext cx="11546840" cy="409212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4465320">
                  <a:extLst>
                    <a:ext uri="{9D8B030D-6E8A-4147-A177-3AD203B41FA5}">
                      <a16:colId xmlns:a16="http://schemas.microsoft.com/office/drawing/2014/main" val="4138879317"/>
                    </a:ext>
                  </a:extLst>
                </a:gridCol>
                <a:gridCol w="5644199">
                  <a:extLst>
                    <a:ext uri="{9D8B030D-6E8A-4147-A177-3AD203B41FA5}">
                      <a16:colId xmlns:a16="http://schemas.microsoft.com/office/drawing/2014/main" val="2079937196"/>
                    </a:ext>
                  </a:extLst>
                </a:gridCol>
                <a:gridCol w="1437321">
                  <a:extLst>
                    <a:ext uri="{9D8B030D-6E8A-4147-A177-3AD203B41FA5}">
                      <a16:colId xmlns:a16="http://schemas.microsoft.com/office/drawing/2014/main" val="1758563765"/>
                    </a:ext>
                  </a:extLst>
                </a:gridCol>
              </a:tblGrid>
              <a:tr h="455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Hamlin" pitchFamily="2" charset="0"/>
                        </a:rPr>
                        <a:t>Evidence ID and topic</a:t>
                      </a:r>
                      <a:endParaRPr sz="2000" b="1" dirty="0">
                        <a:solidFill>
                          <a:srgbClr val="002060"/>
                        </a:solidFill>
                        <a:latin typeface="Hamlin" pitchFamily="2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rgbClr val="00AB8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dirty="0">
                          <a:solidFill>
                            <a:srgbClr val="002060"/>
                          </a:solidFill>
                          <a:latin typeface="Hamlin" pitchFamily="2" charset="0"/>
                        </a:rPr>
                        <a:t>Regular/ on-going action</a:t>
                      </a:r>
                      <a:endParaRPr sz="2000" dirty="0">
                        <a:solidFill>
                          <a:srgbClr val="002060"/>
                        </a:solidFill>
                        <a:latin typeface="Hamlin" pitchFamily="2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rgbClr val="00AB8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dirty="0">
                          <a:solidFill>
                            <a:srgbClr val="002060"/>
                          </a:solidFill>
                          <a:latin typeface="Hamlin" pitchFamily="2" charset="0"/>
                        </a:rPr>
                        <a:t>Deadline</a:t>
                      </a:r>
                      <a:endParaRPr sz="2000" dirty="0">
                        <a:solidFill>
                          <a:srgbClr val="002060"/>
                        </a:solidFill>
                        <a:latin typeface="Hamlin" pitchFamily="2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rgbClr val="00AB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8019763"/>
                  </a:ext>
                </a:extLst>
              </a:tr>
              <a:tr h="378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2000" b="0" i="0" u="none" strike="noStrike" dirty="0">
                          <a:solidFill>
                            <a:srgbClr val="002060"/>
                          </a:solidFill>
                          <a:latin typeface="Hamlin" pitchFamily="2" charset="0"/>
                          <a:ea typeface="Calibri"/>
                          <a:cs typeface="Calibri"/>
                          <a:sym typeface="Calibri"/>
                        </a:rPr>
                        <a:t>1. Respond to Requests and Complaints from Individuals </a:t>
                      </a:r>
                      <a:endParaRPr sz="2000" b="0" i="0" u="none" strike="noStrike" dirty="0">
                        <a:solidFill>
                          <a:srgbClr val="002060"/>
                        </a:solidFill>
                        <a:latin typeface="Hamlin" pitchFamily="2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2000" b="0" i="0" u="none" strike="noStrike" dirty="0">
                          <a:solidFill>
                            <a:srgbClr val="002060"/>
                          </a:solidFill>
                          <a:latin typeface="Hamlin" pitchFamily="2" charset="0"/>
                          <a:ea typeface="Calibri"/>
                          <a:cs typeface="Calibri"/>
                          <a:sym typeface="Calibri"/>
                        </a:rPr>
                        <a:t>Capture detail of subject rights requests</a:t>
                      </a:r>
                      <a:endParaRPr sz="2000" dirty="0">
                        <a:solidFill>
                          <a:srgbClr val="002060"/>
                        </a:solidFill>
                        <a:latin typeface="Hamlin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dirty="0">
                          <a:solidFill>
                            <a:srgbClr val="002060"/>
                          </a:solidFill>
                          <a:latin typeface="Hamlin" pitchFamily="2" charset="0"/>
                          <a:ea typeface="Calibri"/>
                          <a:cs typeface="Calibri"/>
                          <a:sym typeface="Calibri"/>
                        </a:rPr>
                        <a:t>Ongoing</a:t>
                      </a:r>
                      <a:endParaRPr sz="2000" dirty="0">
                        <a:solidFill>
                          <a:srgbClr val="002060"/>
                        </a:solidFill>
                        <a:latin typeface="Hamlin" pitchFamily="2" charset="0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159049642"/>
                  </a:ext>
                </a:extLst>
              </a:tr>
              <a:tr h="47577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0" i="0" u="none" strike="noStrike" dirty="0">
                          <a:solidFill>
                            <a:srgbClr val="002060"/>
                          </a:solidFill>
                          <a:latin typeface="Hamlin" pitchFamily="2" charset="0"/>
                          <a:ea typeface="Calibri"/>
                          <a:cs typeface="Calibri"/>
                          <a:sym typeface="Calibri"/>
                        </a:rPr>
                        <a:t>2. Conduct PIAs/DPIAs for new programs, systems, processes </a:t>
                      </a:r>
                      <a:endParaRPr sz="2000" dirty="0">
                        <a:solidFill>
                          <a:srgbClr val="002060"/>
                        </a:solidFill>
                        <a:latin typeface="Hamlin" pitchFamily="2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2000" b="0" i="0" u="none" strike="noStrike" dirty="0">
                          <a:solidFill>
                            <a:srgbClr val="002060"/>
                          </a:solidFill>
                          <a:latin typeface="Hamlin" pitchFamily="2" charset="0"/>
                          <a:ea typeface="Calibri"/>
                          <a:cs typeface="Calibri"/>
                          <a:sym typeface="Calibri"/>
                        </a:rPr>
                        <a:t>Capture all DPIAs conducted in an internal DPIA folder. </a:t>
                      </a:r>
                      <a:endParaRPr sz="2000" dirty="0">
                        <a:solidFill>
                          <a:srgbClr val="002060"/>
                        </a:solidFill>
                        <a:latin typeface="Hamlin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solidFill>
                            <a:srgbClr val="002060"/>
                          </a:solidFill>
                          <a:latin typeface="Hamlin" pitchFamily="2" charset="0"/>
                          <a:ea typeface="Calibri"/>
                          <a:cs typeface="Calibri"/>
                          <a:sym typeface="Calibri"/>
                        </a:rPr>
                        <a:t>Ongoing</a:t>
                      </a:r>
                      <a:endParaRPr sz="2000">
                        <a:solidFill>
                          <a:srgbClr val="002060"/>
                        </a:solidFill>
                        <a:latin typeface="Hamlin" pitchFamily="2" charset="0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2552789719"/>
                  </a:ext>
                </a:extLst>
              </a:tr>
              <a:tr h="3786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0" i="0" u="none" strike="noStrike" dirty="0">
                          <a:solidFill>
                            <a:srgbClr val="002060"/>
                          </a:solidFill>
                          <a:latin typeface="Hamlin" pitchFamily="2" charset="0"/>
                          <a:ea typeface="Calibri"/>
                          <a:cs typeface="Calibri"/>
                          <a:sym typeface="Calibri"/>
                        </a:rPr>
                        <a:t>3. Maintain a log to track data privacy incidents/breaches </a:t>
                      </a:r>
                      <a:endParaRPr sz="2000" b="0" i="0" u="none" strike="noStrike" dirty="0">
                        <a:solidFill>
                          <a:srgbClr val="002060"/>
                        </a:solidFill>
                        <a:latin typeface="Hamlin" pitchFamily="2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2000" b="0" i="0" u="none" strike="noStrike" dirty="0">
                          <a:solidFill>
                            <a:srgbClr val="002060"/>
                          </a:solidFill>
                          <a:latin typeface="Hamlin" pitchFamily="2" charset="0"/>
                          <a:ea typeface="Calibri"/>
                          <a:cs typeface="Calibri"/>
                          <a:sym typeface="Calibri"/>
                        </a:rPr>
                        <a:t>Capture and manage all personal data breaches as required by any</a:t>
                      </a:r>
                      <a:r>
                        <a:rPr lang="en-GB" sz="2000" b="0" i="0" u="none" strike="noStrike" dirty="0">
                          <a:solidFill>
                            <a:srgbClr val="002060"/>
                          </a:solidFill>
                          <a:latin typeface="Hamlin" pitchFamily="2" charset="0"/>
                          <a:ea typeface="Calibri"/>
                          <a:cs typeface="Calibri"/>
                          <a:sym typeface="Calibri"/>
                          <a:extLst>
                            <a:ext uri="http://customooxmlschemas.google.com/">
  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          </a:ext>
                          </a:extLst>
                        </a:rPr>
                        <a:t> Breach Notification &amp; Response</a:t>
                      </a:r>
                      <a:r>
                        <a:rPr lang="en-GB" sz="2000" b="0" i="0" u="none" strike="noStrike" dirty="0">
                          <a:solidFill>
                            <a:srgbClr val="002060"/>
                          </a:solidFill>
                          <a:latin typeface="Hamlin" pitchFamily="2" charset="0"/>
                          <a:ea typeface="Calibri"/>
                          <a:cs typeface="Calibri"/>
                          <a:sym typeface="Calibri"/>
                        </a:rPr>
                        <a:t>  Policy</a:t>
                      </a:r>
                      <a:endParaRPr sz="2000" dirty="0">
                        <a:solidFill>
                          <a:srgbClr val="002060"/>
                        </a:solidFill>
                        <a:latin typeface="Hamlin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solidFill>
                            <a:srgbClr val="002060"/>
                          </a:solidFill>
                          <a:latin typeface="Hamlin" pitchFamily="2" charset="0"/>
                          <a:ea typeface="Calibri"/>
                          <a:cs typeface="Calibri"/>
                          <a:sym typeface="Calibri"/>
                        </a:rPr>
                        <a:t>Ongoing</a:t>
                      </a:r>
                      <a:endParaRPr sz="2000">
                        <a:solidFill>
                          <a:srgbClr val="002060"/>
                        </a:solidFill>
                        <a:latin typeface="Hamlin" pitchFamily="2" charset="0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3524146119"/>
                  </a:ext>
                </a:extLst>
              </a:tr>
              <a:tr h="233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0" i="0" u="none" strike="noStrike" dirty="0">
                          <a:solidFill>
                            <a:srgbClr val="002060"/>
                          </a:solidFill>
                          <a:latin typeface="Hamlin" pitchFamily="2" charset="0"/>
                          <a:ea typeface="Calibri"/>
                          <a:cs typeface="Calibri"/>
                          <a:sym typeface="Calibri"/>
                        </a:rPr>
                        <a:t>4. Contact point for and cooperates with any Supervisory Authority on data protection/ privacy topics</a:t>
                      </a:r>
                      <a:endParaRPr sz="2000" dirty="0">
                        <a:solidFill>
                          <a:srgbClr val="002060"/>
                        </a:solidFill>
                        <a:latin typeface="Hamlin" pitchFamily="2" charset="0"/>
                      </a:endParaRPr>
                    </a:p>
                  </a:txBody>
                  <a:tcPr marL="91450" marR="91450" marT="45725" marB="45725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2000" b="0" i="0" u="none" strike="noStrike" dirty="0">
                          <a:solidFill>
                            <a:srgbClr val="002060"/>
                          </a:solidFill>
                          <a:latin typeface="Hamlin" pitchFamily="2" charset="0"/>
                          <a:ea typeface="Calibri"/>
                          <a:cs typeface="Calibri"/>
                          <a:sym typeface="Calibri"/>
                        </a:rPr>
                        <a:t>Capture correspondence with DPC</a:t>
                      </a:r>
                      <a:endParaRPr sz="2000" dirty="0">
                        <a:solidFill>
                          <a:srgbClr val="002060"/>
                        </a:solidFill>
                        <a:latin typeface="Hamlin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dirty="0">
                          <a:solidFill>
                            <a:srgbClr val="002060"/>
                          </a:solidFill>
                          <a:latin typeface="Hamlin" pitchFamily="2" charset="0"/>
                          <a:ea typeface="Calibri"/>
                          <a:cs typeface="Calibri"/>
                          <a:sym typeface="Calibri"/>
                        </a:rPr>
                        <a:t>Ongoing</a:t>
                      </a:r>
                      <a:endParaRPr sz="2000" dirty="0">
                        <a:solidFill>
                          <a:srgbClr val="002060"/>
                        </a:solidFill>
                        <a:latin typeface="Hamlin" pitchFamily="2" charset="0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933415678"/>
                  </a:ext>
                </a:extLst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8AA5295F-C5F6-4F78-9F43-5368EEDFEA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1996" cy="132271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Box 4">
            <a:extLst>
              <a:ext uri="{FF2B5EF4-FFF2-40B4-BE49-F238E27FC236}">
                <a16:creationId xmlns:a16="http://schemas.microsoft.com/office/drawing/2014/main" id="{AC3EDDC0-B7D6-4DCD-9046-7412BEAC064A}"/>
              </a:ext>
            </a:extLst>
          </p:cNvPr>
          <p:cNvSpPr txBox="1"/>
          <p:nvPr/>
        </p:nvSpPr>
        <p:spPr>
          <a:xfrm>
            <a:off x="0" y="6698976"/>
            <a:ext cx="12191996" cy="248479"/>
          </a:xfrm>
          <a:prstGeom prst="rect">
            <a:avLst/>
          </a:prstGeom>
          <a:solidFill>
            <a:srgbClr val="00205B"/>
          </a:solidFill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205B"/>
              </a:solidFill>
              <a:uFillTx/>
              <a:latin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D5B82C-58DA-11A1-EADB-2C7F93EAB94E}"/>
              </a:ext>
            </a:extLst>
          </p:cNvPr>
          <p:cNvSpPr txBox="1"/>
          <p:nvPr/>
        </p:nvSpPr>
        <p:spPr>
          <a:xfrm>
            <a:off x="228599" y="384359"/>
            <a:ext cx="764207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rgbClr val="002060"/>
                </a:solidFill>
                <a:latin typeface="Hamlin" pitchFamily="2" charset="0"/>
                <a:cs typeface="Times New Roman" panose="02020603050405020304" pitchFamily="18" charset="0"/>
              </a:rPr>
              <a:t>3. What is involved in a core program?</a:t>
            </a:r>
          </a:p>
        </p:txBody>
      </p:sp>
      <p:graphicFrame>
        <p:nvGraphicFramePr>
          <p:cNvPr id="8" name="Google Shape;85;p1">
            <a:extLst>
              <a:ext uri="{FF2B5EF4-FFF2-40B4-BE49-F238E27FC236}">
                <a16:creationId xmlns:a16="http://schemas.microsoft.com/office/drawing/2014/main" id="{64418063-9EDC-AD35-6779-8D768DC28D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8521479"/>
              </p:ext>
            </p:extLst>
          </p:nvPr>
        </p:nvGraphicFramePr>
        <p:xfrm>
          <a:off x="228599" y="1521636"/>
          <a:ext cx="11238186" cy="4792981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45104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079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98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745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GDPR topic</a:t>
                      </a:r>
                      <a:endParaRPr sz="1100" b="1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rgbClr val="00AB8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>
                          <a:solidFill>
                            <a:schemeClr val="lt1"/>
                          </a:solidFill>
                        </a:rPr>
                        <a:t>Detailed action (annual)</a:t>
                      </a:r>
                      <a:endParaRPr sz="1100" b="1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rgbClr val="00AB8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>
                          <a:solidFill>
                            <a:schemeClr val="lt1"/>
                          </a:solidFill>
                        </a:rPr>
                        <a:t>Deadline</a:t>
                      </a:r>
                      <a:endParaRPr sz="1100" b="1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rgbClr val="00AB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141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0" i="0" u="none" strike="noStrike" dirty="0">
                          <a:solidFill>
                            <a:srgbClr val="002060"/>
                          </a:solidFill>
                          <a:latin typeface="Hamlin" pitchFamily="2" charset="0"/>
                          <a:ea typeface="Calibri"/>
                          <a:cs typeface="Calibri"/>
                          <a:sym typeface="Calibri"/>
                        </a:rPr>
                        <a:t>1. Responsibility for data privacy has been assigned to an individual</a:t>
                      </a:r>
                      <a:endParaRPr sz="1100" dirty="0">
                        <a:solidFill>
                          <a:srgbClr val="002060"/>
                        </a:solidFill>
                        <a:latin typeface="Hamlin" pitchFamily="2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en-GB" sz="1100" b="0" i="0" u="none" strike="noStrike">
                          <a:solidFill>
                            <a:srgbClr val="002060"/>
                          </a:solidFill>
                          <a:latin typeface="Hamlin" pitchFamily="2" charset="0"/>
                          <a:ea typeface="Calibri"/>
                          <a:cs typeface="Calibri"/>
                          <a:sym typeface="Calibri"/>
                        </a:rPr>
                        <a:t>Update the evidence repository with any changes to  DPOs </a:t>
                      </a:r>
                      <a:endParaRPr sz="1100">
                        <a:solidFill>
                          <a:srgbClr val="002060"/>
                        </a:solidFill>
                        <a:latin typeface="Hamlin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100" dirty="0">
                          <a:solidFill>
                            <a:srgbClr val="002060"/>
                          </a:solidFill>
                          <a:latin typeface="Hamlin" pitchFamily="2" charset="0"/>
                          <a:cs typeface="Calibri"/>
                          <a:sym typeface="Calibri"/>
                        </a:rPr>
                        <a:t>Month</a:t>
                      </a:r>
                      <a:endParaRPr sz="1100" dirty="0">
                        <a:solidFill>
                          <a:srgbClr val="002060"/>
                        </a:solidFill>
                        <a:latin typeface="Hamlin" pitchFamily="2" charset="0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1419">
                <a:tc row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100" b="0" i="0" u="none" strike="noStrike" dirty="0">
                          <a:solidFill>
                            <a:srgbClr val="002060"/>
                          </a:solidFill>
                          <a:latin typeface="Hamlin" pitchFamily="2" charset="0"/>
                          <a:ea typeface="Calibri"/>
                          <a:cs typeface="Calibri"/>
                          <a:sym typeface="Calibri"/>
                        </a:rPr>
                        <a:t>2. Appoint a Data Protection Officer (DPO) in an independent oversight role </a:t>
                      </a:r>
                      <a:endParaRPr sz="1100" b="0" i="0" u="none" strike="noStrike" dirty="0">
                        <a:solidFill>
                          <a:srgbClr val="002060"/>
                        </a:solidFill>
                        <a:latin typeface="Hamlin" pitchFamily="2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en-GB" sz="1100" b="0" i="0" u="none" strike="noStrike">
                          <a:solidFill>
                            <a:srgbClr val="002060"/>
                          </a:solidFill>
                          <a:latin typeface="Hamlin" pitchFamily="2" charset="0"/>
                          <a:ea typeface="Calibri"/>
                          <a:cs typeface="Calibri"/>
                          <a:sym typeface="Calibri"/>
                        </a:rPr>
                        <a:t>Provide confirmation that the privacy notice contains the details of how to contact the DPO</a:t>
                      </a:r>
                      <a:endParaRPr sz="1100">
                        <a:solidFill>
                          <a:srgbClr val="002060"/>
                        </a:solidFill>
                        <a:latin typeface="Hamlin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Hamlin" pitchFamily="2" charset="0"/>
                          <a:ea typeface="+mn-ea"/>
                          <a:cs typeface="Calibri"/>
                          <a:sym typeface="Calibri"/>
                        </a:rPr>
                        <a:t>Month</a:t>
                      </a: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Hamlin" pitchFamily="2" charset="0"/>
                        <a:ea typeface="+mn-ea"/>
                        <a:cs typeface="+mn-cs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141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en-GB" sz="1100" b="0" i="0" u="none" strike="noStrike" dirty="0">
                          <a:solidFill>
                            <a:srgbClr val="002060"/>
                          </a:solidFill>
                          <a:latin typeface="Hamlin" pitchFamily="2" charset="0"/>
                          <a:ea typeface="Calibri"/>
                          <a:cs typeface="Calibri"/>
                          <a:sym typeface="Calibri"/>
                        </a:rPr>
                        <a:t>Update the evidence repository with any changes to DPOs 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Hamlin" pitchFamily="2" charset="0"/>
                        </a:rPr>
                        <a:t>sh</a:t>
                      </a:r>
                      <a:r>
                        <a:rPr lang="en-GB" sz="1100" b="0" i="0" u="none" strike="noStrike" dirty="0">
                          <a:solidFill>
                            <a:srgbClr val="002060"/>
                          </a:solidFill>
                          <a:latin typeface="Hamlin" pitchFamily="2" charset="0"/>
                          <a:ea typeface="Calibri"/>
                          <a:cs typeface="Calibri"/>
                          <a:sym typeface="Calibri"/>
                        </a:rPr>
                        <a:t>owing that the Supervisory Authority has also been made aware</a:t>
                      </a:r>
                      <a:endParaRPr sz="1100" dirty="0">
                        <a:solidFill>
                          <a:srgbClr val="002060"/>
                        </a:solidFill>
                        <a:latin typeface="Hamlin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Hamlin" pitchFamily="2" charset="0"/>
                          <a:ea typeface="+mn-ea"/>
                          <a:cs typeface="Calibri"/>
                          <a:sym typeface="Calibri"/>
                        </a:rPr>
                        <a:t>Month</a:t>
                      </a: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Hamlin" pitchFamily="2" charset="0"/>
                        <a:ea typeface="+mn-ea"/>
                        <a:cs typeface="+mn-cs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207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en-GB" sz="1100" b="0" i="0" u="none" strike="noStrike">
                          <a:solidFill>
                            <a:srgbClr val="002060"/>
                          </a:solidFill>
                          <a:latin typeface="Hamlin" pitchFamily="2" charset="0"/>
                          <a:ea typeface="Calibri"/>
                          <a:cs typeface="Calibri"/>
                          <a:sym typeface="Calibri"/>
                        </a:rPr>
                        <a:t>Provide a organisation chart showing where in the the DPO/ Privacy Of</a:t>
                      </a:r>
                      <a:r>
                        <a:rPr lang="en-GB" sz="1100">
                          <a:solidFill>
                            <a:srgbClr val="002060"/>
                          </a:solidFill>
                          <a:latin typeface="Hamlin" pitchFamily="2" charset="0"/>
                        </a:rPr>
                        <a:t>ficer </a:t>
                      </a:r>
                      <a:endParaRPr sz="1100">
                        <a:solidFill>
                          <a:srgbClr val="002060"/>
                        </a:solidFill>
                        <a:latin typeface="Hamlin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Hamlin" pitchFamily="2" charset="0"/>
                          <a:ea typeface="+mn-ea"/>
                          <a:cs typeface="Calibri"/>
                          <a:sym typeface="Calibri"/>
                        </a:rPr>
                        <a:t>Month</a:t>
                      </a: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Hamlin" pitchFamily="2" charset="0"/>
                        <a:ea typeface="+mn-ea"/>
                        <a:cs typeface="+mn-cs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207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0" i="0" u="none" strike="noStrike">
                          <a:solidFill>
                            <a:srgbClr val="002060"/>
                          </a:solidFill>
                          <a:latin typeface="Hamlin" pitchFamily="2" charset="0"/>
                          <a:ea typeface="Calibri"/>
                          <a:cs typeface="Calibri"/>
                          <a:sym typeface="Calibri"/>
                        </a:rPr>
                        <a:t>3. Data privacy requirements for third parties</a:t>
                      </a:r>
                      <a:endParaRPr sz="1100">
                        <a:solidFill>
                          <a:srgbClr val="002060"/>
                        </a:solidFill>
                        <a:latin typeface="Hamlin" pitchFamily="2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dirty="0">
                          <a:solidFill>
                            <a:srgbClr val="002060"/>
                          </a:solidFill>
                          <a:latin typeface="Hamlin" pitchFamily="2" charset="0"/>
                        </a:rPr>
                        <a:t>Update </a:t>
                      </a:r>
                      <a:r>
                        <a:rPr lang="en-GB" sz="1100" b="0" i="0" u="none" strike="noStrike" dirty="0">
                          <a:solidFill>
                            <a:srgbClr val="002060"/>
                          </a:solidFill>
                          <a:latin typeface="Hamlin" pitchFamily="2" charset="0"/>
                          <a:ea typeface="Calibri"/>
                          <a:cs typeface="Calibri"/>
                          <a:sym typeface="Calibri"/>
                        </a:rPr>
                        <a:t>Data Processing Agreement / Joint controller language </a:t>
                      </a:r>
                      <a:r>
                        <a:rPr lang="en-GB" sz="1100" b="0" i="0" u="none" strike="noStrike" dirty="0" err="1">
                          <a:solidFill>
                            <a:srgbClr val="002060"/>
                          </a:solidFill>
                          <a:latin typeface="Hamlin" pitchFamily="2" charset="0"/>
                          <a:ea typeface="Calibri"/>
                          <a:cs typeface="Calibri"/>
                          <a:sym typeface="Calibri"/>
                        </a:rPr>
                        <a:t>i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Hamlin" pitchFamily="2" charset="0"/>
                        </a:rPr>
                        <a:t>ncl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Hamlin" pitchFamily="2" charset="0"/>
                        </a:rPr>
                        <a:t> 3</a:t>
                      </a:r>
                      <a:r>
                        <a:rPr lang="en-GB" sz="1100" baseline="30000" dirty="0">
                          <a:solidFill>
                            <a:srgbClr val="002060"/>
                          </a:solidFill>
                          <a:latin typeface="Hamlin" pitchFamily="2" charset="0"/>
                        </a:rPr>
                        <a:t>rd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Hamlin" pitchFamily="2" charset="0"/>
                        </a:rPr>
                        <a:t> party DD, risk assessments &amp; SCC</a:t>
                      </a:r>
                      <a:endParaRPr sz="1100" dirty="0">
                        <a:solidFill>
                          <a:srgbClr val="002060"/>
                        </a:solidFill>
                        <a:latin typeface="Hamlin" pitchFamily="2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Hamlin" pitchFamily="2" charset="0"/>
                          <a:ea typeface="+mn-ea"/>
                          <a:cs typeface="Calibri"/>
                          <a:sym typeface="Calibri"/>
                        </a:rPr>
                        <a:t>Month</a:t>
                      </a: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Hamlin" pitchFamily="2" charset="0"/>
                        <a:ea typeface="+mn-ea"/>
                        <a:cs typeface="+mn-cs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207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0" i="0" u="none" strike="noStrike" dirty="0">
                          <a:solidFill>
                            <a:srgbClr val="002060"/>
                          </a:solidFill>
                          <a:latin typeface="Hamlin" pitchFamily="2" charset="0"/>
                          <a:ea typeface="Calibri"/>
                          <a:cs typeface="Calibri"/>
                          <a:sym typeface="Calibri"/>
                        </a:rPr>
                        <a:t>4. DPO details in the Data Privacy Notice</a:t>
                      </a:r>
                      <a:endParaRPr sz="1100" dirty="0">
                        <a:solidFill>
                          <a:srgbClr val="002060"/>
                        </a:solidFill>
                        <a:latin typeface="Hamlin" pitchFamily="2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en-GB" sz="1100" b="0" i="0" u="none" strike="noStrike">
                          <a:solidFill>
                            <a:srgbClr val="002060"/>
                          </a:solidFill>
                          <a:latin typeface="Hamlin" pitchFamily="2" charset="0"/>
                          <a:ea typeface="Calibri"/>
                          <a:cs typeface="Calibri"/>
                          <a:sym typeface="Calibri"/>
                        </a:rPr>
                        <a:t>Maintain privacy notice template with up to date DPO information and accurate LIA information</a:t>
                      </a:r>
                      <a:endParaRPr sz="1100">
                        <a:solidFill>
                          <a:srgbClr val="002060"/>
                        </a:solidFill>
                        <a:latin typeface="Hamlin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Hamlin" pitchFamily="2" charset="0"/>
                          <a:ea typeface="+mn-ea"/>
                          <a:cs typeface="Calibri"/>
                          <a:sym typeface="Calibri"/>
                        </a:rPr>
                        <a:t>Month</a:t>
                      </a: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Hamlin" pitchFamily="2" charset="0"/>
                        <a:ea typeface="+mn-ea"/>
                        <a:cs typeface="+mn-cs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207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0" i="0" u="none" strike="noStrike" dirty="0">
                          <a:solidFill>
                            <a:srgbClr val="002060"/>
                          </a:solidFill>
                          <a:latin typeface="Hamlin" pitchFamily="2" charset="0"/>
                          <a:ea typeface="Calibri"/>
                          <a:cs typeface="Calibri"/>
                          <a:sym typeface="Calibri"/>
                        </a:rPr>
                        <a:t>5. Data Privacy Notice</a:t>
                      </a:r>
                      <a:endParaRPr sz="1100" dirty="0">
                        <a:solidFill>
                          <a:srgbClr val="002060"/>
                        </a:solidFill>
                        <a:latin typeface="Hamlin" pitchFamily="2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en-GB" sz="1100" b="0" i="0" u="none" strike="noStrike">
                          <a:solidFill>
                            <a:srgbClr val="002060"/>
                          </a:solidFill>
                          <a:latin typeface="Hamlin" pitchFamily="2" charset="0"/>
                          <a:ea typeface="Calibri"/>
                          <a:cs typeface="Calibri"/>
                          <a:sym typeface="Calibri"/>
                        </a:rPr>
                        <a:t>Maintain a repository of privacy notices used and the period they were used.</a:t>
                      </a:r>
                      <a:endParaRPr sz="1100" b="0" i="0" u="none" strike="noStrike">
                        <a:solidFill>
                          <a:srgbClr val="002060"/>
                        </a:solidFill>
                        <a:latin typeface="Hamlin" pitchFamily="2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Hamlin" pitchFamily="2" charset="0"/>
                          <a:ea typeface="+mn-ea"/>
                          <a:cs typeface="Calibri"/>
                          <a:sym typeface="Calibri"/>
                        </a:rPr>
                        <a:t>Month</a:t>
                      </a: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Hamlin" pitchFamily="2" charset="0"/>
                        <a:ea typeface="+mn-ea"/>
                        <a:cs typeface="+mn-cs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2922771296"/>
                  </a:ext>
                </a:extLst>
              </a:tr>
              <a:tr h="324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100" b="0" i="0" u="none" strike="noStrike" dirty="0">
                          <a:solidFill>
                            <a:srgbClr val="002060"/>
                          </a:solidFill>
                          <a:latin typeface="Hamlin" pitchFamily="2" charset="0"/>
                          <a:ea typeface="Calibri"/>
                          <a:cs typeface="Calibri"/>
                          <a:sym typeface="Calibri"/>
                        </a:rPr>
                        <a:t>6. Data transfer mechanisms</a:t>
                      </a:r>
                      <a:endParaRPr sz="1100" dirty="0">
                        <a:solidFill>
                          <a:srgbClr val="002060"/>
                        </a:solidFill>
                        <a:latin typeface="Hamlin" pitchFamily="2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en-GB" sz="1100" b="0" i="0" u="none" strike="noStrike" dirty="0">
                          <a:solidFill>
                            <a:srgbClr val="002060"/>
                          </a:solidFill>
                          <a:latin typeface="Hamlin" pitchFamily="2" charset="0"/>
                          <a:ea typeface="Calibri"/>
                          <a:cs typeface="Calibri"/>
                          <a:sym typeface="Calibri"/>
                        </a:rPr>
                        <a:t>If used, capture details of new Standard Contractual Clauses,  IDTA,  Regulator Approval, Derogations</a:t>
                      </a:r>
                      <a:endParaRPr sz="1100" dirty="0">
                        <a:solidFill>
                          <a:srgbClr val="002060"/>
                        </a:solidFill>
                        <a:latin typeface="Hamlin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Hamlin" pitchFamily="2" charset="0"/>
                          <a:ea typeface="+mn-ea"/>
                          <a:cs typeface="Calibri"/>
                          <a:sym typeface="Calibri"/>
                        </a:rPr>
                        <a:t>Month</a:t>
                      </a: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Hamlin" pitchFamily="2" charset="0"/>
                        <a:ea typeface="+mn-ea"/>
                        <a:cs typeface="+mn-cs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3734210267"/>
                  </a:ext>
                </a:extLst>
              </a:tr>
              <a:tr h="40961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0" i="0" u="none" strike="noStrike" dirty="0">
                          <a:solidFill>
                            <a:srgbClr val="002060"/>
                          </a:solidFill>
                          <a:latin typeface="Hamlin" pitchFamily="2" charset="0"/>
                          <a:ea typeface="Calibri"/>
                          <a:cs typeface="Calibri"/>
                          <a:sym typeface="Calibri"/>
                        </a:rPr>
                        <a:t>7. Maintaining and updating the Country personal data processing inventory</a:t>
                      </a:r>
                      <a:endParaRPr sz="1100" b="0" i="0" u="none" strike="noStrike" dirty="0">
                        <a:solidFill>
                          <a:srgbClr val="002060"/>
                        </a:solidFill>
                        <a:latin typeface="Hamlin" pitchFamily="2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en-GB" sz="1100" b="0" i="0" u="none" strike="noStrike" dirty="0">
                          <a:solidFill>
                            <a:srgbClr val="002060"/>
                          </a:solidFill>
                          <a:latin typeface="Hamlin" pitchFamily="2" charset="0"/>
                          <a:ea typeface="Calibri"/>
                          <a:cs typeface="Calibri"/>
                          <a:sym typeface="Calibri"/>
                        </a:rPr>
                        <a:t>Review the 'processing inventory' (Art 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Hamlin" pitchFamily="2" charset="0"/>
                        </a:rPr>
                        <a:t>30 records) </a:t>
                      </a:r>
                      <a:r>
                        <a:rPr lang="en-GB" sz="1100" b="0" i="0" u="none" strike="noStrike" dirty="0">
                          <a:solidFill>
                            <a:srgbClr val="002060"/>
                          </a:solidFill>
                          <a:latin typeface="Hamlin" pitchFamily="2" charset="0"/>
                          <a:ea typeface="Calibri"/>
                          <a:cs typeface="Calibri"/>
                          <a:sym typeface="Calibri"/>
                        </a:rPr>
                        <a:t>and reach out to process owners to confirm the details are accurate. Do LIA for new elements</a:t>
                      </a:r>
                      <a:endParaRPr sz="1100" b="0" i="0" u="none" strike="noStrike" dirty="0">
                        <a:solidFill>
                          <a:srgbClr val="002060"/>
                        </a:solidFill>
                        <a:latin typeface="Hamlin" pitchFamily="2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Hamlin" pitchFamily="2" charset="0"/>
                          <a:ea typeface="+mn-ea"/>
                          <a:cs typeface="Calibri"/>
                          <a:sym typeface="Calibri"/>
                        </a:rPr>
                        <a:t>Month</a:t>
                      </a: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Hamlin" pitchFamily="2" charset="0"/>
                        <a:ea typeface="+mn-ea"/>
                        <a:cs typeface="+mn-cs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3095918349"/>
                  </a:ext>
                </a:extLst>
              </a:tr>
              <a:tr h="25207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0" i="0" u="none" strike="noStrike" dirty="0">
                          <a:solidFill>
                            <a:srgbClr val="002060"/>
                          </a:solidFill>
                          <a:latin typeface="Hamlin" pitchFamily="2" charset="0"/>
                          <a:ea typeface="Calibri"/>
                          <a:cs typeface="Calibri"/>
                          <a:sym typeface="Calibri"/>
                        </a:rPr>
                        <a:t>8 Legal basis for processing</a:t>
                      </a:r>
                      <a:endParaRPr sz="1100" dirty="0">
                        <a:solidFill>
                          <a:srgbClr val="002060"/>
                        </a:solidFill>
                        <a:latin typeface="Hamlin" pitchFamily="2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en-GB" sz="1100" b="0" i="0" u="none" strike="noStrike" dirty="0">
                          <a:solidFill>
                            <a:srgbClr val="002060"/>
                          </a:solidFill>
                          <a:latin typeface="Hamlin" pitchFamily="2" charset="0"/>
                          <a:ea typeface="Calibri"/>
                          <a:cs typeface="Calibri"/>
                          <a:sym typeface="Calibri"/>
                        </a:rPr>
                        <a:t>Review the Legal basis (art. 30) documented 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Hamlin" pitchFamily="2" charset="0"/>
                        </a:rPr>
                        <a:t>ROPA and ensure embedded in Privacy Notice</a:t>
                      </a:r>
                      <a:endParaRPr sz="1100" b="0" i="0" u="none" strike="noStrike" dirty="0">
                        <a:solidFill>
                          <a:srgbClr val="002060"/>
                        </a:solidFill>
                        <a:latin typeface="Hamlin" pitchFamily="2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Hamlin" pitchFamily="2" charset="0"/>
                          <a:ea typeface="+mn-ea"/>
                          <a:cs typeface="Calibri"/>
                          <a:sym typeface="Calibri"/>
                        </a:rPr>
                        <a:t>Month</a:t>
                      </a: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Hamlin" pitchFamily="2" charset="0"/>
                        <a:ea typeface="+mn-ea"/>
                        <a:cs typeface="+mn-cs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890252408"/>
                  </a:ext>
                </a:extLst>
              </a:tr>
              <a:tr h="40961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0" i="0" u="none" strike="noStrike" dirty="0">
                          <a:solidFill>
                            <a:srgbClr val="002060"/>
                          </a:solidFill>
                          <a:latin typeface="Hamlin" pitchFamily="2" charset="0"/>
                          <a:ea typeface="Calibri"/>
                          <a:cs typeface="Calibri"/>
                          <a:sym typeface="Calibri"/>
                        </a:rPr>
                        <a:t>9. Policies/procedures for obtaining valid consent </a:t>
                      </a:r>
                      <a:endParaRPr sz="1100" b="0" i="0" u="none" strike="noStrike" dirty="0">
                        <a:solidFill>
                          <a:srgbClr val="002060"/>
                        </a:solidFill>
                        <a:latin typeface="Hamlin" pitchFamily="2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en-GB" sz="1100" b="0" i="0" u="none" strike="noStrike">
                          <a:solidFill>
                            <a:srgbClr val="002060"/>
                          </a:solidFill>
                          <a:latin typeface="Hamlin" pitchFamily="2" charset="0"/>
                          <a:ea typeface="Calibri"/>
                          <a:cs typeface="Calibri"/>
                          <a:sym typeface="Calibri"/>
                        </a:rPr>
                        <a:t>Review any changes to the use of consent by the business to ensure it is compliant with the GDPR. </a:t>
                      </a:r>
                      <a:r>
                        <a:rPr lang="en-GB" sz="1100">
                          <a:solidFill>
                            <a:srgbClr val="002060"/>
                          </a:solidFill>
                          <a:latin typeface="Hamlin" pitchFamily="2" charset="0"/>
                        </a:rPr>
                        <a:t>Record consents. *especially cookie consent</a:t>
                      </a:r>
                      <a:endParaRPr sz="1100" b="0" i="0" u="none" strike="noStrike">
                        <a:solidFill>
                          <a:srgbClr val="002060"/>
                        </a:solidFill>
                        <a:latin typeface="Hamlin" pitchFamily="2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Hamlin" pitchFamily="2" charset="0"/>
                          <a:ea typeface="+mn-ea"/>
                          <a:cs typeface="Calibri"/>
                          <a:sym typeface="Calibri"/>
                        </a:rPr>
                        <a:t>Month</a:t>
                      </a: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Hamlin" pitchFamily="2" charset="0"/>
                        <a:ea typeface="+mn-ea"/>
                        <a:cs typeface="+mn-cs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3928886749"/>
                  </a:ext>
                </a:extLst>
              </a:tr>
              <a:tr h="40961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0" i="0" u="none" strike="noStrike" dirty="0">
                          <a:solidFill>
                            <a:srgbClr val="002060"/>
                          </a:solidFill>
                          <a:latin typeface="Hamlin" pitchFamily="2" charset="0"/>
                          <a:ea typeface="Calibri"/>
                          <a:cs typeface="Calibri"/>
                          <a:sym typeface="Calibri"/>
                        </a:rPr>
                        <a:t>10. Conduct self–assessments of privacy management </a:t>
                      </a:r>
                      <a:endParaRPr sz="1100" b="0" i="0" u="none" strike="noStrike" dirty="0">
                        <a:solidFill>
                          <a:srgbClr val="002060"/>
                        </a:solidFill>
                        <a:latin typeface="Hamlin" pitchFamily="2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en-GB" sz="1100" b="0" i="0" u="none" strike="noStrike" dirty="0">
                          <a:solidFill>
                            <a:srgbClr val="002060"/>
                          </a:solidFill>
                          <a:latin typeface="Hamlin" pitchFamily="2" charset="0"/>
                          <a:ea typeface="Calibri"/>
                          <a:cs typeface="Calibri"/>
                          <a:sym typeface="Calibri"/>
                          <a:extLst>
                            <a:ext uri="http://customooxmlschemas.google.com/">
  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"/>
                            </a:ext>
                          </a:extLst>
                        </a:rPr>
                        <a:t>Support an internal audit 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Hamlin" pitchFamily="2" charset="0"/>
                          <a:extLst>
                            <a:ext uri="http://customooxmlschemas.google.com/">
  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5"/>
                            </a:ext>
                          </a:extLst>
                        </a:rPr>
                        <a:t>t</a:t>
                      </a:r>
                      <a:r>
                        <a:rPr lang="en-GB" sz="1100" b="0" i="0" u="none" strike="noStrike" dirty="0">
                          <a:solidFill>
                            <a:srgbClr val="002060"/>
                          </a:solidFill>
                          <a:latin typeface="Hamlin" pitchFamily="2" charset="0"/>
                          <a:ea typeface="Calibri"/>
                          <a:cs typeface="Calibri"/>
                          <a:sym typeface="Calibri"/>
                          <a:extLst>
                            <a:ext uri="http://customooxmlschemas.google.com/">
  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6"/>
                            </a:ext>
                          </a:extLst>
                        </a:rPr>
                        <a:t>o assess compliance 12 months 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Hamlin" pitchFamily="2" charset="0"/>
                          <a:extLst>
                            <a:ext uri="http://customooxmlschemas.google.com/">
  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7"/>
                            </a:ext>
                          </a:extLst>
                        </a:rPr>
                        <a:t>annually </a:t>
                      </a:r>
                      <a:r>
                        <a:rPr lang="en-GB" sz="1100" b="0" i="0" u="none" strike="noStrike" dirty="0">
                          <a:solidFill>
                            <a:srgbClr val="002060"/>
                          </a:solidFill>
                          <a:latin typeface="Hamlin" pitchFamily="2" charset="0"/>
                          <a:ea typeface="Calibri"/>
                          <a:cs typeface="Calibri"/>
                          <a:sym typeface="Calibri"/>
                          <a:extLst>
                            <a:ext uri="http://customooxmlschemas.google.com/">
  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8"/>
                            </a:ext>
                          </a:extLst>
                        </a:rPr>
                        <a:t>from</a:t>
                      </a:r>
                      <a:r>
                        <a:rPr lang="en-GB" sz="1100" b="0" i="0" u="none" strike="noStrike" dirty="0">
                          <a:solidFill>
                            <a:srgbClr val="002060"/>
                          </a:solidFill>
                          <a:latin typeface="Hamlin" pitchFamily="2" charset="0"/>
                          <a:ea typeface="Calibri"/>
                          <a:cs typeface="Calibri"/>
                          <a:sym typeface="Calibri"/>
                          <a:extLst>
                            <a:ext uri="http://customooxmlschemas.google.com/">
  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0"/>
                            </a:ext>
                          </a:extLst>
                        </a:rPr>
                        <a:t> GDPR. </a:t>
                      </a:r>
                      <a:endParaRPr sz="1100" b="0" i="0" u="none" strike="noStrike" dirty="0">
                        <a:solidFill>
                          <a:srgbClr val="002060"/>
                        </a:solidFill>
                        <a:latin typeface="Hamlin" pitchFamily="2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Hamlin" pitchFamily="2" charset="0"/>
                          <a:ea typeface="+mn-ea"/>
                          <a:cs typeface="Calibri"/>
                          <a:sym typeface="Calibri"/>
                        </a:rPr>
                        <a:t>Month</a:t>
                      </a: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Hamlin" pitchFamily="2" charset="0"/>
                        <a:ea typeface="+mn-ea"/>
                        <a:cs typeface="+mn-cs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7027730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44406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8AA5295F-C5F6-4F78-9F43-5368EEDFEA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1996" cy="132271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Box 4">
            <a:extLst>
              <a:ext uri="{FF2B5EF4-FFF2-40B4-BE49-F238E27FC236}">
                <a16:creationId xmlns:a16="http://schemas.microsoft.com/office/drawing/2014/main" id="{AC3EDDC0-B7D6-4DCD-9046-7412BEAC064A}"/>
              </a:ext>
            </a:extLst>
          </p:cNvPr>
          <p:cNvSpPr txBox="1"/>
          <p:nvPr/>
        </p:nvSpPr>
        <p:spPr>
          <a:xfrm>
            <a:off x="0" y="6698976"/>
            <a:ext cx="12191996" cy="248479"/>
          </a:xfrm>
          <a:prstGeom prst="rect">
            <a:avLst/>
          </a:prstGeom>
          <a:solidFill>
            <a:srgbClr val="00205B"/>
          </a:solidFill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205B"/>
              </a:solidFill>
              <a:uFillTx/>
              <a:latin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D5B82C-58DA-11A1-EADB-2C7F93EAB94E}"/>
              </a:ext>
            </a:extLst>
          </p:cNvPr>
          <p:cNvSpPr txBox="1"/>
          <p:nvPr/>
        </p:nvSpPr>
        <p:spPr>
          <a:xfrm>
            <a:off x="228600" y="384359"/>
            <a:ext cx="72489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Hamlin" pitchFamily="2" charset="0"/>
                <a:cs typeface="Times New Roman" panose="02020603050405020304" pitchFamily="18" charset="0"/>
              </a:rPr>
              <a:t>3. What is involved in a core program?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081372B-B77C-6AA1-063E-C6024FEB99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4455526"/>
              </p:ext>
            </p:extLst>
          </p:nvPr>
        </p:nvGraphicFramePr>
        <p:xfrm>
          <a:off x="390970" y="1724806"/>
          <a:ext cx="11109960" cy="457208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885422">
                  <a:extLst>
                    <a:ext uri="{9D8B030D-6E8A-4147-A177-3AD203B41FA5}">
                      <a16:colId xmlns:a16="http://schemas.microsoft.com/office/drawing/2014/main" val="1820689250"/>
                    </a:ext>
                  </a:extLst>
                </a:gridCol>
                <a:gridCol w="6280070">
                  <a:extLst>
                    <a:ext uri="{9D8B030D-6E8A-4147-A177-3AD203B41FA5}">
                      <a16:colId xmlns:a16="http://schemas.microsoft.com/office/drawing/2014/main" val="1304833913"/>
                    </a:ext>
                  </a:extLst>
                </a:gridCol>
                <a:gridCol w="944468">
                  <a:extLst>
                    <a:ext uri="{9D8B030D-6E8A-4147-A177-3AD203B41FA5}">
                      <a16:colId xmlns:a16="http://schemas.microsoft.com/office/drawing/2014/main" val="2087852810"/>
                    </a:ext>
                  </a:extLst>
                </a:gridCol>
              </a:tblGrid>
              <a:tr h="378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200" b="0" i="0" u="none" strike="noStrike" dirty="0">
                          <a:solidFill>
                            <a:srgbClr val="002060"/>
                          </a:solidFill>
                          <a:latin typeface="Hamlin" pitchFamily="2" charset="0"/>
                          <a:ea typeface="Calibri"/>
                          <a:cs typeface="Calibri"/>
                          <a:sym typeface="Calibri"/>
                        </a:rPr>
                        <a:t>11. Maintain policies/ procedures for integrating data privacy into records retention practices </a:t>
                      </a:r>
                      <a:endParaRPr sz="1200" dirty="0">
                        <a:solidFill>
                          <a:srgbClr val="002060"/>
                        </a:solidFill>
                        <a:latin typeface="Hamlin" pitchFamily="2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en-GB" sz="1200" b="0" i="0" u="none" strike="noStrike" dirty="0">
                          <a:solidFill>
                            <a:srgbClr val="002060"/>
                          </a:solidFill>
                          <a:latin typeface="Hamlin" pitchFamily="2" charset="0"/>
                          <a:ea typeface="Calibri"/>
                          <a:cs typeface="Calibri"/>
                          <a:sym typeface="Calibri"/>
                          <a:extLst>
                            <a:ext uri="http://customooxmlschemas.google.com/">
  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2"/>
                            </a:ext>
                          </a:extLst>
                        </a:rPr>
                        <a:t>Review and update  </a:t>
                      </a:r>
                      <a:r>
                        <a:rPr lang="en-GB" sz="1200" dirty="0">
                          <a:solidFill>
                            <a:srgbClr val="002060"/>
                          </a:solidFill>
                          <a:latin typeface="Hamlin" pitchFamily="2" charset="0"/>
                          <a:extLst>
                            <a:ext uri="http://customooxmlschemas.google.com/">
  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3"/>
                            </a:ext>
                          </a:extLst>
                        </a:rPr>
                        <a:t>company </a:t>
                      </a:r>
                      <a:r>
                        <a:rPr lang="en-GB" sz="1200" b="0" i="0" u="none" strike="noStrike" dirty="0">
                          <a:solidFill>
                            <a:srgbClr val="002060"/>
                          </a:solidFill>
                          <a:latin typeface="Hamlin" pitchFamily="2" charset="0"/>
                          <a:ea typeface="Calibri"/>
                          <a:cs typeface="Calibri"/>
                          <a:sym typeface="Calibri"/>
                          <a:extLst>
                            <a:ext uri="http://customooxmlschemas.google.com/">
  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4"/>
                            </a:ext>
                          </a:extLst>
                        </a:rPr>
                        <a:t>data retention policy and update the evidence repository as required</a:t>
                      </a:r>
                      <a:endParaRPr sz="1200" dirty="0">
                        <a:solidFill>
                          <a:srgbClr val="002060"/>
                        </a:solidFill>
                        <a:latin typeface="Hamlin" pitchFamily="2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Hamlin" pitchFamily="2" charset="0"/>
                          <a:ea typeface="+mn-ea"/>
                          <a:cs typeface="Calibri"/>
                          <a:sym typeface="Calibri"/>
                        </a:rPr>
                        <a:t>Month</a:t>
                      </a:r>
                      <a:endPara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Hamlin" pitchFamily="2" charset="0"/>
                        <a:ea typeface="+mn-ea"/>
                        <a:cs typeface="+mn-cs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2066673274"/>
                  </a:ext>
                </a:extLst>
              </a:tr>
              <a:tr h="3786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i="0" u="none" strike="noStrike" dirty="0">
                          <a:solidFill>
                            <a:srgbClr val="002060"/>
                          </a:solidFill>
                          <a:latin typeface="Hamlin" pitchFamily="2" charset="0"/>
                          <a:ea typeface="Calibri"/>
                          <a:cs typeface="Calibri"/>
                          <a:sym typeface="Calibri"/>
                        </a:rPr>
                        <a:t>12. Maintain policies/ procedures for the de-identification of personal data </a:t>
                      </a:r>
                      <a:endParaRPr sz="1200" dirty="0">
                        <a:solidFill>
                          <a:srgbClr val="002060"/>
                        </a:solidFill>
                        <a:latin typeface="Hamlin" pitchFamily="2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en-GB" sz="1200" b="0" i="0" u="none" strike="noStrike">
                          <a:solidFill>
                            <a:srgbClr val="002060"/>
                          </a:solidFill>
                          <a:latin typeface="Hamlin" pitchFamily="2" charset="0"/>
                          <a:ea typeface="Calibri"/>
                          <a:cs typeface="Calibri"/>
                          <a:sym typeface="Calibri"/>
                        </a:rPr>
                        <a:t>Review your </a:t>
                      </a:r>
                      <a:r>
                        <a:rPr lang="en-GB" sz="1200">
                          <a:solidFill>
                            <a:srgbClr val="002060"/>
                          </a:solidFill>
                          <a:latin typeface="Hamlin" pitchFamily="2" charset="0"/>
                        </a:rPr>
                        <a:t>deletion</a:t>
                      </a:r>
                      <a:r>
                        <a:rPr lang="en-GB" sz="1200" b="0" i="0" u="none" strike="noStrike">
                          <a:solidFill>
                            <a:srgbClr val="002060"/>
                          </a:solidFill>
                          <a:latin typeface="Hamlin" pitchFamily="2" charset="0"/>
                          <a:ea typeface="Calibri"/>
                          <a:cs typeface="Calibri"/>
                          <a:sym typeface="Calibri"/>
                        </a:rPr>
                        <a:t> practices </a:t>
                      </a:r>
                      <a:r>
                        <a:rPr lang="en-GB" sz="1200">
                          <a:solidFill>
                            <a:srgbClr val="002060"/>
                          </a:solidFill>
                          <a:latin typeface="Hamlin" pitchFamily="2" charset="0"/>
                        </a:rPr>
                        <a:t>and ensure validity</a:t>
                      </a:r>
                      <a:r>
                        <a:rPr lang="en-GB" sz="1200" b="0" i="0" u="none" strike="noStrike">
                          <a:solidFill>
                            <a:srgbClr val="002060"/>
                          </a:solidFill>
                          <a:latin typeface="Hamlin" pitchFamily="2" charset="0"/>
                          <a:ea typeface="Calibri"/>
                          <a:cs typeface="Calibri"/>
                          <a:sym typeface="Calibri"/>
                        </a:rPr>
                        <a:t>. Capture the details of the processes reviewed and the actions taken </a:t>
                      </a:r>
                      <a:endParaRPr sz="1200">
                        <a:solidFill>
                          <a:srgbClr val="002060"/>
                        </a:solidFill>
                        <a:latin typeface="Hamlin" pitchFamily="2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Hamlin" pitchFamily="2" charset="0"/>
                          <a:ea typeface="+mn-ea"/>
                          <a:cs typeface="Calibri"/>
                          <a:sym typeface="Calibri"/>
                        </a:rPr>
                        <a:t>Month</a:t>
                      </a:r>
                      <a:endPara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Hamlin" pitchFamily="2" charset="0"/>
                        <a:ea typeface="+mn-ea"/>
                        <a:cs typeface="+mn-cs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671611823"/>
                  </a:ext>
                </a:extLst>
              </a:tr>
              <a:tr h="3786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i="0" u="none" strike="noStrike" dirty="0">
                          <a:solidFill>
                            <a:srgbClr val="002060"/>
                          </a:solidFill>
                          <a:latin typeface="Hamlin" pitchFamily="2" charset="0"/>
                          <a:ea typeface="Calibri"/>
                          <a:cs typeface="Calibri"/>
                          <a:sym typeface="Calibri"/>
                        </a:rPr>
                        <a:t>13. Integrate data privacy into the organization’s use of social media practices </a:t>
                      </a:r>
                      <a:endParaRPr sz="1200" dirty="0">
                        <a:solidFill>
                          <a:srgbClr val="002060"/>
                        </a:solidFill>
                        <a:latin typeface="Hamlin" pitchFamily="2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en-GB" sz="1200" b="0" i="0" u="none" strike="noStrike">
                          <a:solidFill>
                            <a:srgbClr val="002060"/>
                          </a:solidFill>
                          <a:latin typeface="Hamlin" pitchFamily="2" charset="0"/>
                          <a:ea typeface="Calibri"/>
                          <a:cs typeface="Calibri"/>
                          <a:sym typeface="Calibri"/>
                        </a:rPr>
                        <a:t>Review your </a:t>
                      </a:r>
                      <a:r>
                        <a:rPr lang="en-GB" sz="1200">
                          <a:solidFill>
                            <a:srgbClr val="002060"/>
                          </a:solidFill>
                          <a:latin typeface="Hamlin" pitchFamily="2" charset="0"/>
                        </a:rPr>
                        <a:t>company </a:t>
                      </a:r>
                      <a:r>
                        <a:rPr lang="en-GB" sz="1200" b="0" i="0" u="none" strike="noStrike">
                          <a:solidFill>
                            <a:srgbClr val="002060"/>
                          </a:solidFill>
                          <a:latin typeface="Hamlin" pitchFamily="2" charset="0"/>
                          <a:ea typeface="Calibri"/>
                          <a:cs typeface="Calibri"/>
                          <a:sym typeface="Calibri"/>
                        </a:rPr>
                        <a:t>use of social media (marketing) practices to determine whether they are compliance. Capture the details of the processes reviewed and the actions taken </a:t>
                      </a:r>
                      <a:endParaRPr sz="1200">
                        <a:solidFill>
                          <a:srgbClr val="002060"/>
                        </a:solidFill>
                        <a:latin typeface="Hamlin" pitchFamily="2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Hamlin" pitchFamily="2" charset="0"/>
                          <a:ea typeface="+mn-ea"/>
                          <a:cs typeface="Calibri"/>
                          <a:sym typeface="Calibri"/>
                        </a:rPr>
                        <a:t>Month</a:t>
                      </a:r>
                      <a:endPara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Hamlin" pitchFamily="2" charset="0"/>
                        <a:ea typeface="+mn-ea"/>
                        <a:cs typeface="+mn-cs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3893615818"/>
                  </a:ext>
                </a:extLst>
              </a:tr>
              <a:tr h="3786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i="0" u="none" strike="noStrike" dirty="0">
                          <a:solidFill>
                            <a:srgbClr val="002060"/>
                          </a:solidFill>
                          <a:latin typeface="Hamlin" pitchFamily="2" charset="0"/>
                          <a:ea typeface="Calibri"/>
                          <a:cs typeface="Calibri"/>
                          <a:sym typeface="Calibri"/>
                        </a:rPr>
                        <a:t>14. Maintain policies/procedures for use of sensitive personal data; secondary uses of personal data; maintaining data quality; Integrating data privacy into research practices (e.g., scientific and historical research) </a:t>
                      </a:r>
                      <a:endParaRPr sz="1200" dirty="0">
                        <a:solidFill>
                          <a:srgbClr val="002060"/>
                        </a:solidFill>
                        <a:latin typeface="Hamlin" pitchFamily="2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en-GB" sz="1200" b="0" i="0" u="none" strike="noStrike">
                          <a:solidFill>
                            <a:srgbClr val="002060"/>
                          </a:solidFill>
                          <a:latin typeface="Hamlin" pitchFamily="2" charset="0"/>
                          <a:ea typeface="Calibri"/>
                          <a:cs typeface="Calibri"/>
                          <a:sym typeface="Calibri"/>
                        </a:rPr>
                        <a:t>Review your country use of sensitive personal data, secondary use of data, personal data for research purposes and how you maintain data quality</a:t>
                      </a:r>
                      <a:endParaRPr sz="1200">
                        <a:solidFill>
                          <a:srgbClr val="002060"/>
                        </a:solidFill>
                        <a:latin typeface="Hamlin" pitchFamily="2" charset="0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en-GB" sz="1200" b="0" i="0" u="none" strike="noStrike">
                          <a:solidFill>
                            <a:srgbClr val="002060"/>
                          </a:solidFill>
                          <a:latin typeface="Hamlin" pitchFamily="2" charset="0"/>
                          <a:ea typeface="Calibri"/>
                          <a:cs typeface="Calibri"/>
                          <a:sym typeface="Calibri"/>
                        </a:rPr>
                        <a:t>Capture the details of the review and the proposed actions</a:t>
                      </a:r>
                      <a:endParaRPr sz="1200">
                        <a:solidFill>
                          <a:srgbClr val="002060"/>
                        </a:solidFill>
                        <a:latin typeface="Hamlin" pitchFamily="2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Hamlin" pitchFamily="2" charset="0"/>
                          <a:ea typeface="+mn-ea"/>
                          <a:cs typeface="Calibri"/>
                          <a:sym typeface="Calibri"/>
                        </a:rPr>
                        <a:t>Month</a:t>
                      </a:r>
                      <a:endPara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Hamlin" pitchFamily="2" charset="0"/>
                        <a:ea typeface="+mn-ea"/>
                        <a:cs typeface="+mn-cs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2267793395"/>
                  </a:ext>
                </a:extLst>
              </a:tr>
              <a:tr h="3786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i="0" u="none" strike="noStrike" dirty="0">
                          <a:solidFill>
                            <a:srgbClr val="002060"/>
                          </a:solidFill>
                          <a:latin typeface="Hamlin" pitchFamily="2" charset="0"/>
                          <a:ea typeface="Calibri"/>
                          <a:cs typeface="Calibri"/>
                          <a:sym typeface="Calibri"/>
                        </a:rPr>
                        <a:t>15. Budget and resources allocated for the DPO role</a:t>
                      </a:r>
                      <a:endParaRPr sz="1200" b="0" i="0" u="none" strike="noStrike" dirty="0">
                        <a:solidFill>
                          <a:srgbClr val="002060"/>
                        </a:solidFill>
                        <a:latin typeface="Hamlin" pitchFamily="2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en-GB" sz="1200" b="0" i="0" u="none" strike="noStrike" dirty="0">
                          <a:solidFill>
                            <a:srgbClr val="002060"/>
                          </a:solidFill>
                          <a:latin typeface="Hamlin" pitchFamily="2" charset="0"/>
                          <a:ea typeface="Calibri"/>
                          <a:cs typeface="Calibri"/>
                          <a:sym typeface="Calibri"/>
                        </a:rPr>
                        <a:t>Provide an email/document that shows the  DPO budget and resources that have been/ will be allocated for the financial year</a:t>
                      </a:r>
                      <a:endParaRPr sz="1200" dirty="0">
                        <a:solidFill>
                          <a:srgbClr val="002060"/>
                        </a:solidFill>
                        <a:latin typeface="Hamlin" pitchFamily="2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Hamlin" pitchFamily="2" charset="0"/>
                          <a:ea typeface="+mn-ea"/>
                          <a:cs typeface="Calibri"/>
                          <a:sym typeface="Calibri"/>
                        </a:rPr>
                        <a:t>Month</a:t>
                      </a:r>
                      <a:endPara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Hamlin" pitchFamily="2" charset="0"/>
                        <a:ea typeface="+mn-ea"/>
                        <a:cs typeface="+mn-cs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2504216358"/>
                  </a:ext>
                </a:extLst>
              </a:tr>
              <a:tr h="3786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i="0" u="none" strike="noStrike" dirty="0">
                          <a:solidFill>
                            <a:srgbClr val="002060"/>
                          </a:solidFill>
                          <a:latin typeface="Hamlin" pitchFamily="2" charset="0"/>
                          <a:ea typeface="Calibri"/>
                          <a:cs typeface="Calibri"/>
                          <a:sym typeface="Calibri"/>
                        </a:rPr>
                        <a:t>16. Privacy by Design</a:t>
                      </a:r>
                      <a:endParaRPr sz="1200" dirty="0">
                        <a:solidFill>
                          <a:srgbClr val="002060"/>
                        </a:solidFill>
                        <a:latin typeface="Hamlin" pitchFamily="2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en-GB" sz="1200" b="0" i="0" u="none" strike="noStrike" dirty="0">
                          <a:solidFill>
                            <a:srgbClr val="002060"/>
                          </a:solidFill>
                          <a:latin typeface="Hamlin" pitchFamily="2" charset="0"/>
                          <a:ea typeface="Calibri"/>
                          <a:cs typeface="Calibri"/>
                          <a:sym typeface="Calibri"/>
                        </a:rPr>
                        <a:t>Provide or update a document indicating which business processes have included a step to consider data privacy and guidelines on when to conduct a Data Protection Impact Assessment (DPIA)</a:t>
                      </a:r>
                      <a:endParaRPr sz="1200" dirty="0">
                        <a:solidFill>
                          <a:srgbClr val="002060"/>
                        </a:solidFill>
                        <a:latin typeface="Hamlin" pitchFamily="2" charset="0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Hamlin" pitchFamily="2" charset="0"/>
                          <a:ea typeface="+mn-ea"/>
                          <a:cs typeface="Calibri"/>
                          <a:sym typeface="Calibri"/>
                        </a:rPr>
                        <a:t>Month</a:t>
                      </a:r>
                      <a:endPara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Hamlin" pitchFamily="2" charset="0"/>
                        <a:ea typeface="+mn-ea"/>
                        <a:cs typeface="+mn-cs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160582938"/>
                  </a:ext>
                </a:extLst>
              </a:tr>
              <a:tr h="378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200" b="0" i="0" u="none" strike="noStrike" dirty="0">
                          <a:solidFill>
                            <a:srgbClr val="002060"/>
                          </a:solidFill>
                          <a:latin typeface="Hamlin" pitchFamily="2" charset="0"/>
                          <a:ea typeface="Calibri"/>
                          <a:cs typeface="Calibri"/>
                          <a:sym typeface="Calibri"/>
                        </a:rPr>
                        <a:t>17. Appoint a Data Protection Officer (DPO) in an independent oversight role </a:t>
                      </a:r>
                      <a:endParaRPr sz="1200" b="0" i="0" u="none" strike="noStrike" dirty="0">
                        <a:solidFill>
                          <a:srgbClr val="002060"/>
                        </a:solidFill>
                        <a:latin typeface="Hamlin" pitchFamily="2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en-GB" sz="1200" b="0" i="0" u="none" strike="noStrike" dirty="0">
                          <a:solidFill>
                            <a:srgbClr val="002060"/>
                          </a:solidFill>
                          <a:latin typeface="Hamlin" pitchFamily="2" charset="0"/>
                          <a:ea typeface="Calibri"/>
                          <a:cs typeface="Calibri"/>
                          <a:sym typeface="Calibri"/>
                        </a:rPr>
                        <a:t>Store proof of attendance and achievement of qualification for the DPO and / or other relevant privacy officers</a:t>
                      </a:r>
                      <a:endParaRPr sz="1200" b="0" i="0" u="none" strike="noStrike" dirty="0">
                        <a:solidFill>
                          <a:srgbClr val="002060"/>
                        </a:solidFill>
                        <a:latin typeface="Hamlin" pitchFamily="2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Hamlin" pitchFamily="2" charset="0"/>
                          <a:ea typeface="+mn-ea"/>
                          <a:cs typeface="Calibri"/>
                          <a:sym typeface="Calibri"/>
                        </a:rPr>
                        <a:t>Month</a:t>
                      </a:r>
                      <a:endPara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Hamlin" pitchFamily="2" charset="0"/>
                        <a:ea typeface="+mn-ea"/>
                        <a:cs typeface="+mn-cs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341219719"/>
                  </a:ext>
                </a:extLst>
              </a:tr>
              <a:tr h="378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200" b="0" i="0" u="none" strike="noStrike" dirty="0">
                          <a:solidFill>
                            <a:srgbClr val="002060"/>
                          </a:solidFill>
                          <a:latin typeface="Hamlin" pitchFamily="2" charset="0"/>
                          <a:ea typeface="Calibri"/>
                          <a:cs typeface="Calibri"/>
                          <a:sym typeface="Calibri"/>
                        </a:rPr>
                        <a:t>18. Identify ongoing privacy compliance requirements, e.g., law, case law, codes, etc</a:t>
                      </a:r>
                      <a:endParaRPr sz="1200" b="0" i="0" u="none" strike="noStrike" dirty="0">
                        <a:solidFill>
                          <a:srgbClr val="002060"/>
                        </a:solidFill>
                        <a:latin typeface="Hamlin" pitchFamily="2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en-GB" sz="1200" b="0" i="0" u="none" strike="noStrike" dirty="0">
                          <a:solidFill>
                            <a:srgbClr val="002060"/>
                          </a:solidFill>
                          <a:latin typeface="Hamlin" pitchFamily="2" charset="0"/>
                          <a:ea typeface="Calibri"/>
                          <a:cs typeface="Calibri"/>
                          <a:sym typeface="Calibri"/>
                        </a:rPr>
                        <a:t>Document the use of software, resources; conferences attended and; use of law firms</a:t>
                      </a:r>
                      <a:endParaRPr sz="1200" b="0" i="0" u="none" strike="noStrike" dirty="0">
                        <a:solidFill>
                          <a:srgbClr val="002060"/>
                        </a:solidFill>
                        <a:latin typeface="Hamlin" pitchFamily="2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Hamlin" pitchFamily="2" charset="0"/>
                          <a:ea typeface="+mn-ea"/>
                          <a:cs typeface="Calibri"/>
                          <a:sym typeface="Calibri"/>
                        </a:rPr>
                        <a:t>Month</a:t>
                      </a:r>
                      <a:endPara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Hamlin" pitchFamily="2" charset="0"/>
                        <a:ea typeface="+mn-ea"/>
                        <a:cs typeface="+mn-cs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228900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25016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738AC0D-0BE5-441C-9E2C-E71D0AD8EC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6" cy="132271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Box 4">
            <a:extLst>
              <a:ext uri="{FF2B5EF4-FFF2-40B4-BE49-F238E27FC236}">
                <a16:creationId xmlns:a16="http://schemas.microsoft.com/office/drawing/2014/main" id="{10F395AC-EE21-43D4-B11E-16F74C3CF6B9}"/>
              </a:ext>
            </a:extLst>
          </p:cNvPr>
          <p:cNvSpPr txBox="1"/>
          <p:nvPr/>
        </p:nvSpPr>
        <p:spPr>
          <a:xfrm>
            <a:off x="0" y="6698976"/>
            <a:ext cx="12191996" cy="248479"/>
          </a:xfrm>
          <a:prstGeom prst="rect">
            <a:avLst/>
          </a:prstGeom>
          <a:solidFill>
            <a:srgbClr val="00205B"/>
          </a:solidFill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205B"/>
              </a:solidFill>
              <a:uFillTx/>
              <a:latin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52C06F-6186-B845-A8E0-4E38C0DD51E9}"/>
              </a:ext>
            </a:extLst>
          </p:cNvPr>
          <p:cNvSpPr txBox="1"/>
          <p:nvPr/>
        </p:nvSpPr>
        <p:spPr>
          <a:xfrm>
            <a:off x="573789" y="476748"/>
            <a:ext cx="43014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dirty="0">
                <a:solidFill>
                  <a:srgbClr val="002060"/>
                </a:solidFill>
                <a:latin typeface="Hamlin" pitchFamily="2" charset="0"/>
                <a:cs typeface="Times New Roman" panose="02020603050405020304" pitchFamily="18" charset="0"/>
              </a:rPr>
              <a:t>Poll Question #2</a:t>
            </a:r>
          </a:p>
        </p:txBody>
      </p:sp>
      <p:sp>
        <p:nvSpPr>
          <p:cNvPr id="9" name="Text Placeholder 1"/>
          <p:cNvSpPr txBox="1">
            <a:spLocks/>
          </p:cNvSpPr>
          <p:nvPr/>
        </p:nvSpPr>
        <p:spPr>
          <a:xfrm>
            <a:off x="801969" y="1411200"/>
            <a:ext cx="10593969" cy="4644000"/>
          </a:xfrm>
          <a:prstGeom prst="rect">
            <a:avLst/>
          </a:prstGeom>
        </p:spPr>
        <p:txBody>
          <a:bodyPr/>
          <a:lstStyle>
            <a:lvl1pPr marL="228600" marR="0" lvl="0" indent="-2286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685800" marR="0" lvl="1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endParaRPr lang="fr-CH" dirty="0">
              <a:solidFill>
                <a:srgbClr val="002060"/>
              </a:solidFill>
              <a:latin typeface="Hamlin" pitchFamily="2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7A5A2A-3B99-F24F-61E5-B66621603274}"/>
              </a:ext>
            </a:extLst>
          </p:cNvPr>
          <p:cNvSpPr txBox="1"/>
          <p:nvPr/>
        </p:nvSpPr>
        <p:spPr>
          <a:xfrm>
            <a:off x="2233298" y="1857040"/>
            <a:ext cx="7451934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dirty="0">
                <a:solidFill>
                  <a:srgbClr val="002060"/>
                </a:solidFill>
                <a:effectLst/>
                <a:latin typeface="Hamlin" pitchFamily="2" charset="0"/>
                <a:ea typeface="Calibri" panose="020F0502020204030204" pitchFamily="34" charset="0"/>
              </a:rPr>
              <a:t>What are the common pinch points ?</a:t>
            </a:r>
            <a:r>
              <a:rPr lang="en-GB" sz="2400" dirty="0">
                <a:solidFill>
                  <a:srgbClr val="002060"/>
                </a:solidFill>
                <a:effectLst/>
                <a:latin typeface="Hamlin" pitchFamily="2" charset="0"/>
                <a:ea typeface="Calibri" panose="020F0502020204030204" pitchFamily="34" charset="0"/>
              </a:rPr>
              <a:t> </a:t>
            </a: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400" dirty="0">
              <a:solidFill>
                <a:srgbClr val="002060"/>
              </a:solidFill>
              <a:effectLst/>
              <a:latin typeface="Hamlin" pitchFamily="2" charset="0"/>
              <a:ea typeface="Calibri" panose="020F0502020204030204" pitchFamily="34" charset="0"/>
            </a:endParaRPr>
          </a:p>
          <a:p>
            <a:pPr algn="ctr"/>
            <a:r>
              <a:rPr lang="en-GB" sz="3200" dirty="0">
                <a:solidFill>
                  <a:srgbClr val="002060"/>
                </a:solidFill>
                <a:effectLst/>
                <a:latin typeface="Hamlin" pitchFamily="2" charset="0"/>
                <a:ea typeface="Calibri" panose="020F0502020204030204" pitchFamily="34" charset="0"/>
              </a:rPr>
              <a:t>A. Communication</a:t>
            </a:r>
          </a:p>
          <a:p>
            <a:pPr algn="ctr"/>
            <a:r>
              <a:rPr lang="en-GB" sz="3200" dirty="0">
                <a:solidFill>
                  <a:srgbClr val="002060"/>
                </a:solidFill>
                <a:latin typeface="Hamlin" pitchFamily="2" charset="0"/>
                <a:ea typeface="Calibri" panose="020F0502020204030204" pitchFamily="34" charset="0"/>
              </a:rPr>
              <a:t>B. B</a:t>
            </a:r>
            <a:r>
              <a:rPr lang="en-GB" sz="3200" dirty="0">
                <a:solidFill>
                  <a:srgbClr val="002060"/>
                </a:solidFill>
                <a:effectLst/>
                <a:latin typeface="Hamlin" pitchFamily="2" charset="0"/>
                <a:ea typeface="Calibri" panose="020F0502020204030204" pitchFamily="34" charset="0"/>
              </a:rPr>
              <a:t>uy in from the business</a:t>
            </a:r>
          </a:p>
          <a:p>
            <a:pPr algn="ctr"/>
            <a:r>
              <a:rPr lang="en-GB" sz="3200" dirty="0">
                <a:solidFill>
                  <a:srgbClr val="002060"/>
                </a:solidFill>
                <a:effectLst/>
                <a:latin typeface="Hamlin" pitchFamily="2" charset="0"/>
                <a:ea typeface="Calibri" panose="020F0502020204030204" pitchFamily="34" charset="0"/>
              </a:rPr>
              <a:t>C. </a:t>
            </a:r>
            <a:r>
              <a:rPr lang="en-GB" sz="3200" dirty="0">
                <a:solidFill>
                  <a:srgbClr val="002060"/>
                </a:solidFill>
                <a:latin typeface="Hamlin" pitchFamily="2" charset="0"/>
                <a:ea typeface="Calibri" panose="020F0502020204030204" pitchFamily="34" charset="0"/>
              </a:rPr>
              <a:t>B</a:t>
            </a:r>
            <a:r>
              <a:rPr lang="en-GB" sz="3200" dirty="0">
                <a:solidFill>
                  <a:srgbClr val="002060"/>
                </a:solidFill>
                <a:effectLst/>
                <a:latin typeface="Hamlin" pitchFamily="2" charset="0"/>
                <a:ea typeface="Calibri" panose="020F0502020204030204" pitchFamily="34" charset="0"/>
              </a:rPr>
              <a:t>uy in from the board</a:t>
            </a:r>
          </a:p>
          <a:p>
            <a:pPr algn="ctr"/>
            <a:r>
              <a:rPr lang="en-GB" sz="3200" dirty="0">
                <a:solidFill>
                  <a:srgbClr val="002060"/>
                </a:solidFill>
                <a:effectLst/>
                <a:latin typeface="Hamlin" pitchFamily="2" charset="0"/>
                <a:ea typeface="Calibri" panose="020F0502020204030204" pitchFamily="34" charset="0"/>
              </a:rPr>
              <a:t>D. </a:t>
            </a:r>
            <a:r>
              <a:rPr lang="en-GB" sz="3200" dirty="0">
                <a:solidFill>
                  <a:srgbClr val="002060"/>
                </a:solidFill>
                <a:latin typeface="Hamlin" pitchFamily="2" charset="0"/>
                <a:ea typeface="Calibri" panose="020F0502020204030204" pitchFamily="34" charset="0"/>
              </a:rPr>
              <a:t>B</a:t>
            </a:r>
            <a:r>
              <a:rPr lang="en-GB" sz="3200" dirty="0">
                <a:solidFill>
                  <a:srgbClr val="002060"/>
                </a:solidFill>
                <a:effectLst/>
                <a:latin typeface="Hamlin" pitchFamily="2" charset="0"/>
                <a:ea typeface="Calibri" panose="020F0502020204030204" pitchFamily="34" charset="0"/>
              </a:rPr>
              <a:t>udget</a:t>
            </a:r>
          </a:p>
          <a:p>
            <a:pPr algn="ctr"/>
            <a:r>
              <a:rPr lang="en-GB" sz="3200" dirty="0">
                <a:solidFill>
                  <a:srgbClr val="002060"/>
                </a:solidFill>
                <a:effectLst/>
                <a:latin typeface="Hamlin" pitchFamily="2" charset="0"/>
                <a:ea typeface="Calibri" panose="020F0502020204030204" pitchFamily="34" charset="0"/>
              </a:rPr>
              <a:t>E. Other</a:t>
            </a: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b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US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780662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8AA5295F-C5F6-4F78-9F43-5368EEDFEA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6" cy="132271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Box 4">
            <a:extLst>
              <a:ext uri="{FF2B5EF4-FFF2-40B4-BE49-F238E27FC236}">
                <a16:creationId xmlns:a16="http://schemas.microsoft.com/office/drawing/2014/main" id="{AC3EDDC0-B7D6-4DCD-9046-7412BEAC064A}"/>
              </a:ext>
            </a:extLst>
          </p:cNvPr>
          <p:cNvSpPr txBox="1"/>
          <p:nvPr/>
        </p:nvSpPr>
        <p:spPr>
          <a:xfrm>
            <a:off x="0" y="6698976"/>
            <a:ext cx="12191996" cy="248479"/>
          </a:xfrm>
          <a:prstGeom prst="rect">
            <a:avLst/>
          </a:prstGeom>
          <a:solidFill>
            <a:srgbClr val="00205B"/>
          </a:solidFill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205B"/>
              </a:solidFill>
              <a:uFillTx/>
              <a:latin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D5B82C-58DA-11A1-EADB-2C7F93EAB94E}"/>
              </a:ext>
            </a:extLst>
          </p:cNvPr>
          <p:cNvSpPr txBox="1"/>
          <p:nvPr/>
        </p:nvSpPr>
        <p:spPr>
          <a:xfrm>
            <a:off x="566056" y="153526"/>
            <a:ext cx="977369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Hamlin" pitchFamily="2" charset="0"/>
                <a:cs typeface="Times New Roman" panose="02020603050405020304" pitchFamily="18" charset="0"/>
              </a:rPr>
              <a:t>4. Low hanging fruit and common pinch points:</a:t>
            </a:r>
            <a:br>
              <a:rPr lang="en-US" sz="2800" dirty="0">
                <a:solidFill>
                  <a:srgbClr val="002060"/>
                </a:solidFill>
                <a:latin typeface="Hamlin" pitchFamily="2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rgbClr val="002060"/>
                </a:solidFill>
                <a:latin typeface="Hamlin" pitchFamily="2" charset="0"/>
                <a:cs typeface="Times New Roman" panose="02020603050405020304" pitchFamily="18" charset="0"/>
              </a:rPr>
              <a:t>Communication and Training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64AD64-A1B9-6A76-1F84-E99DA0920E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6284" y="1688414"/>
            <a:ext cx="6045716" cy="45266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2E07FA7-E000-9DD1-97F6-FB4B6DE6FB8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-2" b="4662"/>
          <a:stretch/>
        </p:blipFill>
        <p:spPr>
          <a:xfrm>
            <a:off x="132685" y="1322716"/>
            <a:ext cx="5620601" cy="51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3883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8AA5295F-C5F6-4F78-9F43-5368EEDFEA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6" cy="132271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Box 4">
            <a:extLst>
              <a:ext uri="{FF2B5EF4-FFF2-40B4-BE49-F238E27FC236}">
                <a16:creationId xmlns:a16="http://schemas.microsoft.com/office/drawing/2014/main" id="{AC3EDDC0-B7D6-4DCD-9046-7412BEAC064A}"/>
              </a:ext>
            </a:extLst>
          </p:cNvPr>
          <p:cNvSpPr txBox="1"/>
          <p:nvPr/>
        </p:nvSpPr>
        <p:spPr>
          <a:xfrm>
            <a:off x="0" y="6698976"/>
            <a:ext cx="12191996" cy="248479"/>
          </a:xfrm>
          <a:prstGeom prst="rect">
            <a:avLst/>
          </a:prstGeom>
          <a:solidFill>
            <a:srgbClr val="00205B"/>
          </a:solidFill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205B"/>
              </a:solidFill>
              <a:uFillTx/>
              <a:latin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52C06F-6186-B845-A8E0-4E38C0DD51E9}"/>
              </a:ext>
            </a:extLst>
          </p:cNvPr>
          <p:cNvSpPr txBox="1"/>
          <p:nvPr/>
        </p:nvSpPr>
        <p:spPr>
          <a:xfrm>
            <a:off x="522514" y="261258"/>
            <a:ext cx="89834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Hamlin" pitchFamily="2" charset="0"/>
                <a:cs typeface="Times New Roman" panose="02020603050405020304" pitchFamily="18" charset="0"/>
              </a:rPr>
              <a:t>4. Low hanging fruit and common pinch points:</a:t>
            </a:r>
            <a:br>
              <a:rPr lang="en-US" sz="2800" dirty="0">
                <a:solidFill>
                  <a:srgbClr val="002060"/>
                </a:solidFill>
                <a:latin typeface="Hamlin" pitchFamily="2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rgbClr val="002060"/>
                </a:solidFill>
                <a:latin typeface="Hamlin" pitchFamily="2" charset="0"/>
                <a:cs typeface="Times New Roman" panose="02020603050405020304" pitchFamily="18" charset="0"/>
              </a:rPr>
              <a:t>Communication and Training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Zona Pro ExtraLight" panose="02010A03040002020004" pitchFamily="2" charset="0"/>
              <a:ea typeface="+mn-ea"/>
              <a:cs typeface="+mn-cs"/>
            </a:endParaRPr>
          </a:p>
        </p:txBody>
      </p:sp>
      <p:sp>
        <p:nvSpPr>
          <p:cNvPr id="7" name="Text Placeholder 1"/>
          <p:cNvSpPr txBox="1">
            <a:spLocks/>
          </p:cNvSpPr>
          <p:nvPr/>
        </p:nvSpPr>
        <p:spPr>
          <a:xfrm>
            <a:off x="682328" y="1527077"/>
            <a:ext cx="10593969" cy="4644000"/>
          </a:xfrm>
          <a:prstGeom prst="rect">
            <a:avLst/>
          </a:prstGeom>
        </p:spPr>
        <p:txBody>
          <a:bodyPr/>
          <a:lstStyle>
            <a:lvl1pPr marL="228600" marR="0" lvl="0" indent="-2286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685800" marR="0" lvl="1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n-IE" b="1" dirty="0">
                <a:solidFill>
                  <a:srgbClr val="002060"/>
                </a:solidFill>
                <a:latin typeface="Hamlin" pitchFamily="2" charset="0"/>
              </a:rPr>
              <a:t>24 February 2022: Russia invades Ukraine</a:t>
            </a:r>
          </a:p>
          <a:p>
            <a:pPr marL="0" lvl="0" indent="0">
              <a:buNone/>
            </a:pPr>
            <a:r>
              <a:rPr lang="en-IE" b="1" dirty="0">
                <a:solidFill>
                  <a:srgbClr val="002060"/>
                </a:solidFill>
                <a:latin typeface="Hamlin" pitchFamily="2" charset="0"/>
              </a:rPr>
              <a:t>CBI correspondence with Firms of 25 February 2022 :</a:t>
            </a:r>
            <a:r>
              <a:rPr lang="en-IE" dirty="0">
                <a:solidFill>
                  <a:srgbClr val="002060"/>
                </a:solidFill>
                <a:latin typeface="Hamlin" pitchFamily="2" charset="0"/>
              </a:rPr>
              <a:t> a</a:t>
            </a:r>
            <a:r>
              <a:rPr lang="en-GB" dirty="0">
                <a:solidFill>
                  <a:srgbClr val="002060"/>
                </a:solidFill>
                <a:latin typeface="Hamlin" pitchFamily="2" charset="0"/>
              </a:rPr>
              <a:t> r</a:t>
            </a:r>
            <a:r>
              <a:rPr lang="en-IE" dirty="0" err="1">
                <a:solidFill>
                  <a:srgbClr val="002060"/>
                </a:solidFill>
                <a:latin typeface="Hamlin" pitchFamily="2" charset="0"/>
              </a:rPr>
              <a:t>eminder</a:t>
            </a:r>
            <a:r>
              <a:rPr lang="en-IE" dirty="0">
                <a:solidFill>
                  <a:srgbClr val="002060"/>
                </a:solidFill>
                <a:latin typeface="Hamlin" pitchFamily="2" charset="0"/>
              </a:rPr>
              <a:t> to Firms that they need to:</a:t>
            </a:r>
          </a:p>
          <a:p>
            <a:pPr lvl="1"/>
            <a:r>
              <a:rPr lang="en-IE" u="sng" dirty="0">
                <a:solidFill>
                  <a:srgbClr val="002060"/>
                </a:solidFill>
                <a:latin typeface="Hamlin" pitchFamily="2" charset="0"/>
              </a:rPr>
              <a:t>be aware </a:t>
            </a:r>
            <a:r>
              <a:rPr lang="en-IE" dirty="0">
                <a:solidFill>
                  <a:srgbClr val="002060"/>
                </a:solidFill>
                <a:latin typeface="Hamlin" pitchFamily="2" charset="0"/>
              </a:rPr>
              <a:t>of significantly increased cyber threat landscape resulting from Russia's invasion into Ukraine</a:t>
            </a:r>
          </a:p>
          <a:p>
            <a:pPr lvl="1"/>
            <a:r>
              <a:rPr lang="en-IE" u="sng" dirty="0">
                <a:solidFill>
                  <a:srgbClr val="002060"/>
                </a:solidFill>
                <a:latin typeface="Hamlin" pitchFamily="2" charset="0"/>
              </a:rPr>
              <a:t>be on heightened alert for cyber-attack</a:t>
            </a:r>
            <a:r>
              <a:rPr lang="en-IE" dirty="0">
                <a:solidFill>
                  <a:srgbClr val="002060"/>
                </a:solidFill>
                <a:latin typeface="Hamlin" pitchFamily="2" charset="0"/>
              </a:rPr>
              <a:t> and </a:t>
            </a:r>
            <a:r>
              <a:rPr lang="en-IE" u="sng" dirty="0">
                <a:solidFill>
                  <a:srgbClr val="002060"/>
                </a:solidFill>
                <a:latin typeface="Hamlin" pitchFamily="2" charset="0"/>
              </a:rPr>
              <a:t>have measures in place </a:t>
            </a:r>
            <a:r>
              <a:rPr lang="en-IE" dirty="0">
                <a:solidFill>
                  <a:srgbClr val="002060"/>
                </a:solidFill>
                <a:latin typeface="Hamlin" pitchFamily="2" charset="0"/>
              </a:rPr>
              <a:t>to detect, defend and recover as needed, to both protect and ensure continuity of their operations</a:t>
            </a:r>
          </a:p>
          <a:p>
            <a:pPr lvl="1"/>
            <a:r>
              <a:rPr lang="en-IE" dirty="0">
                <a:solidFill>
                  <a:srgbClr val="002060"/>
                </a:solidFill>
                <a:latin typeface="Hamlin" pitchFamily="2" charset="0"/>
              </a:rPr>
              <a:t>assess their exposure to cyber risks, including </a:t>
            </a:r>
            <a:r>
              <a:rPr lang="en-IE" u="sng" dirty="0">
                <a:solidFill>
                  <a:srgbClr val="002060"/>
                </a:solidFill>
                <a:latin typeface="Hamlin" pitchFamily="2" charset="0"/>
              </a:rPr>
              <a:t>indirect exposures via third parties</a:t>
            </a:r>
            <a:endParaRPr lang="en-IE" dirty="0">
              <a:solidFill>
                <a:srgbClr val="002060"/>
              </a:solidFill>
              <a:latin typeface="Hamlin" pitchFamily="2" charset="0"/>
            </a:endParaRPr>
          </a:p>
          <a:p>
            <a:pPr lvl="1"/>
            <a:r>
              <a:rPr lang="en-IE" u="sng" dirty="0">
                <a:solidFill>
                  <a:srgbClr val="002060"/>
                </a:solidFill>
                <a:latin typeface="Hamlin" pitchFamily="2" charset="0"/>
              </a:rPr>
              <a:t>monitor  notifications from National Cyber Security Centre </a:t>
            </a:r>
            <a:r>
              <a:rPr lang="en-IE" dirty="0">
                <a:solidFill>
                  <a:srgbClr val="002060"/>
                </a:solidFill>
                <a:latin typeface="Hamlin" pitchFamily="2" charset="0"/>
              </a:rPr>
              <a:t>(NCSC) and review NCSC recommendations on actions firms should be already taking  </a:t>
            </a:r>
            <a:endParaRPr lang="en-GB" dirty="0">
              <a:solidFill>
                <a:srgbClr val="002060"/>
              </a:solidFill>
              <a:latin typeface="Hamlin" pitchFamily="2" charset="0"/>
            </a:endParaRPr>
          </a:p>
          <a:p>
            <a:pPr marL="0" indent="0">
              <a:buNone/>
            </a:pPr>
            <a:endParaRPr lang="en-GB" dirty="0"/>
          </a:p>
          <a:p>
            <a:pPr marL="514350" lvl="0" indent="-514350">
              <a:buFont typeface="+mj-lt"/>
              <a:buAutoNum type="arabicPeriod"/>
            </a:pPr>
            <a:endParaRPr lang="en-GB" u="sng" dirty="0"/>
          </a:p>
        </p:txBody>
      </p:sp>
    </p:spTree>
    <p:extLst>
      <p:ext uri="{BB962C8B-B14F-4D97-AF65-F5344CB8AC3E}">
        <p14:creationId xmlns:p14="http://schemas.microsoft.com/office/powerpoint/2010/main" val="8647668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8AA5295F-C5F6-4F78-9F43-5368EEDFEA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6" cy="132271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Box 4">
            <a:extLst>
              <a:ext uri="{FF2B5EF4-FFF2-40B4-BE49-F238E27FC236}">
                <a16:creationId xmlns:a16="http://schemas.microsoft.com/office/drawing/2014/main" id="{AC3EDDC0-B7D6-4DCD-9046-7412BEAC064A}"/>
              </a:ext>
            </a:extLst>
          </p:cNvPr>
          <p:cNvSpPr txBox="1"/>
          <p:nvPr/>
        </p:nvSpPr>
        <p:spPr>
          <a:xfrm>
            <a:off x="0" y="6698976"/>
            <a:ext cx="12191996" cy="400110"/>
          </a:xfrm>
          <a:prstGeom prst="rect">
            <a:avLst/>
          </a:prstGeom>
          <a:solidFill>
            <a:srgbClr val="00205B"/>
          </a:solidFill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000" b="0" i="0" u="none" strike="noStrike" kern="1200" cap="none" spc="0" baseline="0">
              <a:solidFill>
                <a:srgbClr val="00205B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D5B82C-58DA-11A1-EADB-2C7F93EAB94E}"/>
              </a:ext>
            </a:extLst>
          </p:cNvPr>
          <p:cNvSpPr txBox="1"/>
          <p:nvPr/>
        </p:nvSpPr>
        <p:spPr>
          <a:xfrm>
            <a:off x="164433" y="261871"/>
            <a:ext cx="1010194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rgbClr val="002060"/>
                </a:solidFill>
                <a:latin typeface="Hamlin" pitchFamily="2" charset="0"/>
                <a:cs typeface="Times New Roman" panose="02020603050405020304" pitchFamily="18" charset="0"/>
              </a:rPr>
              <a:t>5. 3rd party and the supply chain: how risk gets outsourced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CFACD1-0864-DC40-5EAD-C9193D3C582D}"/>
              </a:ext>
            </a:extLst>
          </p:cNvPr>
          <p:cNvSpPr txBox="1"/>
          <p:nvPr/>
        </p:nvSpPr>
        <p:spPr>
          <a:xfrm>
            <a:off x="374896" y="2372573"/>
            <a:ext cx="60960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i="0" dirty="0">
                <a:solidFill>
                  <a:srgbClr val="002060"/>
                </a:solidFill>
                <a:effectLst/>
                <a:latin typeface="Hamlin" pitchFamily="2" charset="0"/>
              </a:rPr>
              <a:t>Maintain oversight of partners &amp; vendors.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err="1">
                <a:solidFill>
                  <a:srgbClr val="002060"/>
                </a:solidFill>
                <a:latin typeface="Hamlin" pitchFamily="2" charset="0"/>
              </a:rPr>
              <a:t>Schrems</a:t>
            </a:r>
            <a:r>
              <a:rPr lang="en-US" sz="3000" dirty="0">
                <a:solidFill>
                  <a:srgbClr val="002060"/>
                </a:solidFill>
                <a:latin typeface="Hamlin" pitchFamily="2" charset="0"/>
              </a:rPr>
              <a:t> II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2060"/>
                </a:solidFill>
                <a:latin typeface="Hamlin" pitchFamily="2" charset="0"/>
              </a:rPr>
              <a:t>3</a:t>
            </a:r>
            <a:r>
              <a:rPr lang="en-US" sz="3000" baseline="30000" dirty="0">
                <a:solidFill>
                  <a:srgbClr val="002060"/>
                </a:solidFill>
                <a:latin typeface="Hamlin" pitchFamily="2" charset="0"/>
              </a:rPr>
              <a:t>rd</a:t>
            </a:r>
            <a:r>
              <a:rPr lang="en-US" sz="3000" dirty="0">
                <a:solidFill>
                  <a:srgbClr val="002060"/>
                </a:solidFill>
                <a:latin typeface="Hamlin" pitchFamily="2" charset="0"/>
              </a:rPr>
              <a:t> party due diligence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2060"/>
                </a:solidFill>
                <a:latin typeface="Hamlin" pitchFamily="2" charset="0"/>
              </a:rPr>
              <a:t>3</a:t>
            </a:r>
            <a:r>
              <a:rPr lang="en-US" sz="3000" baseline="30000" dirty="0">
                <a:solidFill>
                  <a:srgbClr val="002060"/>
                </a:solidFill>
                <a:latin typeface="Hamlin" pitchFamily="2" charset="0"/>
              </a:rPr>
              <a:t>rd</a:t>
            </a:r>
            <a:r>
              <a:rPr lang="en-US" sz="3000" dirty="0">
                <a:solidFill>
                  <a:srgbClr val="002060"/>
                </a:solidFill>
                <a:latin typeface="Hamlin" pitchFamily="2" charset="0"/>
              </a:rPr>
              <a:t> party regulatory risk</a:t>
            </a:r>
          </a:p>
          <a:p>
            <a:endParaRPr lang="fr-CH" dirty="0"/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2EDF5B7E-C5D9-79ED-F93C-D8FC1DB5D38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7275" r="11332"/>
          <a:stretch/>
        </p:blipFill>
        <p:spPr>
          <a:xfrm>
            <a:off x="6547748" y="1486809"/>
            <a:ext cx="4920080" cy="4080256"/>
          </a:xfrm>
          <a:prstGeom prst="rect">
            <a:avLst/>
          </a:prstGeom>
          <a:noFill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392A060-5DEC-A4BB-1478-B9BCAD0794C7}"/>
              </a:ext>
            </a:extLst>
          </p:cNvPr>
          <p:cNvSpPr txBox="1"/>
          <p:nvPr/>
        </p:nvSpPr>
        <p:spPr>
          <a:xfrm>
            <a:off x="5215405" y="6492363"/>
            <a:ext cx="1332343" cy="307777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fr-CH" sz="700">
                <a:solidFill>
                  <a:srgbClr val="FFFFFF"/>
                </a:solidFill>
                <a:hlinkClick r:id="rId5" tooltip="http://www.groundreport.com/6-questions-ask-purchasing-inventory-management-software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fr-CH" sz="700">
                <a:solidFill>
                  <a:srgbClr val="FFFFFF"/>
                </a:solidFill>
              </a:rPr>
              <a:t> by Unknown Author is licensed under </a:t>
            </a:r>
            <a:r>
              <a:rPr lang="fr-CH" sz="700">
                <a:solidFill>
                  <a:srgbClr val="FFFFFF"/>
                </a:solidFill>
                <a:hlinkClick r:id="rId6" tooltip="https://creativecommons.org/licenses/by-nc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endParaRPr lang="fr-CH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4546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8AA5295F-C5F6-4F78-9F43-5368EEDFEA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6" cy="132271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Box 4">
            <a:extLst>
              <a:ext uri="{FF2B5EF4-FFF2-40B4-BE49-F238E27FC236}">
                <a16:creationId xmlns:a16="http://schemas.microsoft.com/office/drawing/2014/main" id="{AC3EDDC0-B7D6-4DCD-9046-7412BEAC064A}"/>
              </a:ext>
            </a:extLst>
          </p:cNvPr>
          <p:cNvSpPr txBox="1"/>
          <p:nvPr/>
        </p:nvSpPr>
        <p:spPr>
          <a:xfrm>
            <a:off x="0" y="6609521"/>
            <a:ext cx="12191996" cy="248479"/>
          </a:xfrm>
          <a:prstGeom prst="rect">
            <a:avLst/>
          </a:prstGeom>
          <a:solidFill>
            <a:srgbClr val="00205B"/>
          </a:solidFill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205B"/>
              </a:solidFill>
              <a:uFillTx/>
              <a:latin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52C06F-6186-B845-A8E0-4E38C0DD51E9}"/>
              </a:ext>
            </a:extLst>
          </p:cNvPr>
          <p:cNvSpPr txBox="1"/>
          <p:nvPr/>
        </p:nvSpPr>
        <p:spPr>
          <a:xfrm>
            <a:off x="522514" y="261258"/>
            <a:ext cx="89834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002060"/>
                </a:solidFill>
                <a:latin typeface="Hamlin" pitchFamily="2" charset="0"/>
                <a:cs typeface="Times New Roman" panose="02020603050405020304" pitchFamily="18" charset="0"/>
              </a:rPr>
              <a:t>5. 3rd party and the supply chain: how risk gets outsourced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Zona Pro ExtraLight" panose="02010A03040002020004" pitchFamily="2" charset="0"/>
              <a:ea typeface="+mn-ea"/>
              <a:cs typeface="+mn-cs"/>
            </a:endParaRPr>
          </a:p>
        </p:txBody>
      </p:sp>
      <p:sp>
        <p:nvSpPr>
          <p:cNvPr id="7" name="Text Placeholder 1"/>
          <p:cNvSpPr txBox="1">
            <a:spLocks/>
          </p:cNvSpPr>
          <p:nvPr/>
        </p:nvSpPr>
        <p:spPr>
          <a:xfrm>
            <a:off x="564572" y="1583974"/>
            <a:ext cx="10593969" cy="4644000"/>
          </a:xfrm>
          <a:prstGeom prst="rect">
            <a:avLst/>
          </a:prstGeom>
        </p:spPr>
        <p:txBody>
          <a:bodyPr/>
          <a:lstStyle>
            <a:lvl1pPr marL="228600" marR="0" lvl="0" indent="-2286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685800" marR="0" lvl="1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sz="2600" u="sng" dirty="0">
                <a:solidFill>
                  <a:srgbClr val="002060"/>
                </a:solidFill>
                <a:latin typeface="Hamlin" pitchFamily="2" charset="0"/>
              </a:rPr>
              <a:t>GDPR: both controllers (clients) and processors (delegates)</a:t>
            </a:r>
            <a:r>
              <a:rPr lang="en-IE" sz="2600" dirty="0">
                <a:solidFill>
                  <a:srgbClr val="002060"/>
                </a:solidFill>
                <a:latin typeface="Hamlin" pitchFamily="2" charset="0"/>
              </a:rPr>
              <a:t> are </a:t>
            </a:r>
            <a:r>
              <a:rPr lang="en-IE" sz="2600" u="sng" dirty="0">
                <a:solidFill>
                  <a:srgbClr val="002060"/>
                </a:solidFill>
                <a:latin typeface="Hamlin" pitchFamily="2" charset="0"/>
              </a:rPr>
              <a:t>subject to EU statutory duties and obligations</a:t>
            </a:r>
            <a:r>
              <a:rPr lang="en-IE" sz="2600" dirty="0">
                <a:solidFill>
                  <a:srgbClr val="002060"/>
                </a:solidFill>
                <a:latin typeface="Hamlin" pitchFamily="2" charset="0"/>
              </a:rPr>
              <a:t> and corresponding increased fines and administrative sanctions (Art. 82 and 83 of GDPR) (</a:t>
            </a:r>
            <a:r>
              <a:rPr lang="en-GB" sz="2600" dirty="0">
                <a:solidFill>
                  <a:srgbClr val="002060"/>
                </a:solidFill>
                <a:latin typeface="Hamlin" pitchFamily="2" charset="0"/>
              </a:rPr>
              <a:t>up to 20 million euros, or, in case of undertaking, up to 4% of entire global turnover of preceding fiscal year, whichever is higher)</a:t>
            </a:r>
          </a:p>
          <a:p>
            <a:pPr marL="0" indent="0">
              <a:buNone/>
            </a:pPr>
            <a:endParaRPr lang="en-GB" sz="2600" dirty="0">
              <a:solidFill>
                <a:srgbClr val="002060"/>
              </a:solidFill>
              <a:latin typeface="Hamlin" pitchFamily="2" charset="0"/>
            </a:endParaRPr>
          </a:p>
          <a:p>
            <a:r>
              <a:rPr lang="en-GB" sz="2600" u="sng" dirty="0">
                <a:solidFill>
                  <a:srgbClr val="002060"/>
                </a:solidFill>
                <a:latin typeface="Hamlin" pitchFamily="2" charset="0"/>
              </a:rPr>
              <a:t>CBI focus on data protection compliance in outsourcing guidance:</a:t>
            </a:r>
          </a:p>
          <a:p>
            <a:pPr marL="0" indent="0">
              <a:buNone/>
            </a:pPr>
            <a:endParaRPr lang="en-GB" sz="2600" u="sng" dirty="0">
              <a:solidFill>
                <a:srgbClr val="002060"/>
              </a:solidFill>
              <a:latin typeface="Hamlin" pitchFamily="2" charset="0"/>
            </a:endParaRPr>
          </a:p>
          <a:p>
            <a:pPr marL="457200" lvl="1" indent="0">
              <a:buNone/>
            </a:pPr>
            <a:r>
              <a:rPr lang="en-IE" i="1" dirty="0">
                <a:solidFill>
                  <a:srgbClr val="002060"/>
                </a:solidFill>
                <a:latin typeface="Hamlin" pitchFamily="2" charset="0"/>
                <a:cs typeface="Times New Roman" pitchFamily="18" charset="0"/>
              </a:rPr>
              <a:t>“Must assess the risks associated with offshoring especially outside the EU/EEA”</a:t>
            </a:r>
            <a:endParaRPr lang="en-GB" i="1" dirty="0">
              <a:solidFill>
                <a:srgbClr val="002060"/>
              </a:solidFill>
              <a:latin typeface="Hamlin" pitchFamily="2" charset="0"/>
              <a:cs typeface="Times New Roman" pitchFamily="18" charset="0"/>
            </a:endParaRPr>
          </a:p>
          <a:p>
            <a:pPr marL="0" indent="0">
              <a:buNone/>
            </a:pPr>
            <a:endParaRPr lang="en-GB" sz="2600" u="sng" dirty="0"/>
          </a:p>
          <a:p>
            <a:endParaRPr lang="en-IE" sz="2600" dirty="0"/>
          </a:p>
          <a:p>
            <a:endParaRPr lang="en-GB" sz="2600" dirty="0"/>
          </a:p>
          <a:p>
            <a:pPr marL="0" lvl="0" indent="0">
              <a:buNone/>
            </a:pPr>
            <a:endParaRPr lang="en-GB" u="sng" dirty="0"/>
          </a:p>
        </p:txBody>
      </p:sp>
    </p:spTree>
    <p:extLst>
      <p:ext uri="{BB962C8B-B14F-4D97-AF65-F5344CB8AC3E}">
        <p14:creationId xmlns:p14="http://schemas.microsoft.com/office/powerpoint/2010/main" val="8237712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8AA5295F-C5F6-4F78-9F43-5368EEDFEA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6" cy="132271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Box 4">
            <a:extLst>
              <a:ext uri="{FF2B5EF4-FFF2-40B4-BE49-F238E27FC236}">
                <a16:creationId xmlns:a16="http://schemas.microsoft.com/office/drawing/2014/main" id="{AC3EDDC0-B7D6-4DCD-9046-7412BEAC064A}"/>
              </a:ext>
            </a:extLst>
          </p:cNvPr>
          <p:cNvSpPr txBox="1"/>
          <p:nvPr/>
        </p:nvSpPr>
        <p:spPr>
          <a:xfrm>
            <a:off x="0" y="6698976"/>
            <a:ext cx="12191996" cy="248479"/>
          </a:xfrm>
          <a:prstGeom prst="rect">
            <a:avLst/>
          </a:prstGeom>
          <a:solidFill>
            <a:srgbClr val="00205B"/>
          </a:solidFill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205B"/>
              </a:solidFill>
              <a:uFillTx/>
              <a:latin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D5B82C-58DA-11A1-EADB-2C7F93EAB94E}"/>
              </a:ext>
            </a:extLst>
          </p:cNvPr>
          <p:cNvSpPr txBox="1"/>
          <p:nvPr/>
        </p:nvSpPr>
        <p:spPr>
          <a:xfrm>
            <a:off x="179607" y="365934"/>
            <a:ext cx="1062445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rgbClr val="002060"/>
                </a:solidFill>
                <a:latin typeface="Hamlin" pitchFamily="2" charset="0"/>
                <a:cs typeface="Times New Roman" panose="02020603050405020304" pitchFamily="18" charset="0"/>
              </a:rPr>
              <a:t>6. Looking to Europe and the US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0D3F08-EA6F-B007-FE3D-09CCFABA84EB}"/>
              </a:ext>
            </a:extLst>
          </p:cNvPr>
          <p:cNvSpPr txBox="1"/>
          <p:nvPr/>
        </p:nvSpPr>
        <p:spPr>
          <a:xfrm>
            <a:off x="424106" y="1513099"/>
            <a:ext cx="1088299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rgbClr val="002060"/>
                </a:solidFill>
                <a:latin typeface="Hamlin" pitchFamily="2" charset="0"/>
                <a:cs typeface="Times New Roman" panose="02020603050405020304" pitchFamily="18" charset="0"/>
              </a:rPr>
              <a:t>and where might other privacy laws be relevant to my </a:t>
            </a:r>
            <a:r>
              <a:rPr lang="en-US" sz="3000" dirty="0" err="1">
                <a:solidFill>
                  <a:srgbClr val="002060"/>
                </a:solidFill>
                <a:latin typeface="Hamlin" pitchFamily="2" charset="0"/>
                <a:cs typeface="Times New Roman" panose="02020603050405020304" pitchFamily="18" charset="0"/>
              </a:rPr>
              <a:t>organisation</a:t>
            </a:r>
            <a:endParaRPr lang="fr-CH" sz="3000" dirty="0">
              <a:solidFill>
                <a:srgbClr val="002060"/>
              </a:solidFill>
              <a:latin typeface="Hamlin" pitchFamily="2" charset="0"/>
            </a:endParaRPr>
          </a:p>
        </p:txBody>
      </p:sp>
      <p:pic>
        <p:nvPicPr>
          <p:cNvPr id="9" name="Content Placeholder 4" descr="Whiteboard&#10;&#10;Description automatically generated">
            <a:extLst>
              <a:ext uri="{FF2B5EF4-FFF2-40B4-BE49-F238E27FC236}">
                <a16:creationId xmlns:a16="http://schemas.microsoft.com/office/drawing/2014/main" id="{B15E2C8A-830F-1A26-DDF4-684EA46160C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26900" b="15762"/>
          <a:stretch/>
        </p:blipFill>
        <p:spPr>
          <a:xfrm>
            <a:off x="740228" y="2528762"/>
            <a:ext cx="9287691" cy="35546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95170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E52C06F-6186-B845-A8E0-4E38C0DD51E9}"/>
              </a:ext>
            </a:extLst>
          </p:cNvPr>
          <p:cNvSpPr txBox="1"/>
          <p:nvPr/>
        </p:nvSpPr>
        <p:spPr>
          <a:xfrm>
            <a:off x="522514" y="261258"/>
            <a:ext cx="43014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5A"/>
                </a:solidFill>
                <a:effectLst/>
                <a:uLnTx/>
                <a:uFillTx/>
                <a:latin typeface="Zona Pro ExtraLight" panose="02010A03040002020004" pitchFamily="2" charset="0"/>
                <a:ea typeface="+mn-ea"/>
                <a:cs typeface="+mn-cs"/>
              </a:rPr>
              <a:t>Welcome &amp; Introduction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E61B23-0DAE-2543-BE37-AA2F72386110}"/>
              </a:ext>
            </a:extLst>
          </p:cNvPr>
          <p:cNvSpPr txBox="1"/>
          <p:nvPr/>
        </p:nvSpPr>
        <p:spPr>
          <a:xfrm>
            <a:off x="1170992" y="1642894"/>
            <a:ext cx="7305869" cy="4311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Hamlin" pitchFamily="2" charset="0"/>
                <a:ea typeface="+mn-ea"/>
                <a:cs typeface="+mn-cs"/>
              </a:rPr>
              <a:t>Thank you for registering</a:t>
            </a:r>
          </a:p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Hamlin" pitchFamily="2" charset="0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Hamlin" pitchFamily="2" charset="0"/>
                <a:ea typeface="+mn-ea"/>
                <a:cs typeface="+mn-cs"/>
              </a:rPr>
              <a:t>Questions</a:t>
            </a:r>
          </a:p>
          <a:p>
            <a:pPr marL="628650" marR="0" lvl="1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Hamlin" pitchFamily="2" charset="0"/>
                <a:ea typeface="+mn-ea"/>
                <a:cs typeface="+mn-cs"/>
              </a:rPr>
              <a:t>      Please use the question box on the right of your screen to send the questions for our speaker</a:t>
            </a:r>
          </a:p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Hamlin" pitchFamily="2" charset="0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Hamlin" pitchFamily="2" charset="0"/>
                <a:ea typeface="+mn-ea"/>
                <a:cs typeface="+mn-cs"/>
              </a:rPr>
              <a:t>Today’s session will be recorded and will be on our website later today</a:t>
            </a:r>
          </a:p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Hamlin" pitchFamily="2" charset="0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Hamlin" pitchFamily="2" charset="0"/>
                <a:ea typeface="+mn-ea"/>
                <a:cs typeface="+mn-cs"/>
              </a:rPr>
              <a:t>The CPD code is noted below and will be sent out directly after this session has concluded</a:t>
            </a:r>
          </a:p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Hamlin" pitchFamily="2" charset="0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Hamlin" pitchFamily="2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4A698F-0D32-4BD1-B058-FE99C123FD2B}"/>
              </a:ext>
            </a:extLst>
          </p:cNvPr>
          <p:cNvSpPr txBox="1"/>
          <p:nvPr/>
        </p:nvSpPr>
        <p:spPr>
          <a:xfrm>
            <a:off x="8944824" y="6228784"/>
            <a:ext cx="3014804" cy="369332"/>
          </a:xfrm>
          <a:prstGeom prst="rect">
            <a:avLst/>
          </a:prstGeom>
          <a:solidFill>
            <a:srgbClr val="00AB8E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Hamlin"/>
                <a:ea typeface="+mn-ea"/>
                <a:cs typeface="+mn-cs"/>
              </a:rPr>
              <a:t>CPD CODE: </a:t>
            </a:r>
            <a:r>
              <a:rPr lang="en-GB" b="0" i="0" dirty="0">
                <a:solidFill>
                  <a:srgbClr val="00205B"/>
                </a:solidFill>
                <a:effectLst/>
                <a:latin typeface="Arial" panose="020B0604020202020204" pitchFamily="34" charset="0"/>
              </a:rPr>
              <a:t>2022-1195</a:t>
            </a:r>
            <a:endParaRPr lang="en-IE" dirty="0">
              <a:solidFill>
                <a:srgbClr val="00205B"/>
              </a:solidFill>
              <a:latin typeface="Hamlin"/>
            </a:endParaRPr>
          </a:p>
        </p:txBody>
      </p:sp>
    </p:spTree>
    <p:extLst>
      <p:ext uri="{BB962C8B-B14F-4D97-AF65-F5344CB8AC3E}">
        <p14:creationId xmlns:p14="http://schemas.microsoft.com/office/powerpoint/2010/main" val="4337399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8AA5295F-C5F6-4F78-9F43-5368EEDFEA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6" cy="132271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Box 4">
            <a:extLst>
              <a:ext uri="{FF2B5EF4-FFF2-40B4-BE49-F238E27FC236}">
                <a16:creationId xmlns:a16="http://schemas.microsoft.com/office/drawing/2014/main" id="{AC3EDDC0-B7D6-4DCD-9046-7412BEAC064A}"/>
              </a:ext>
            </a:extLst>
          </p:cNvPr>
          <p:cNvSpPr txBox="1"/>
          <p:nvPr/>
        </p:nvSpPr>
        <p:spPr>
          <a:xfrm>
            <a:off x="0" y="6698976"/>
            <a:ext cx="12191996" cy="248479"/>
          </a:xfrm>
          <a:prstGeom prst="rect">
            <a:avLst/>
          </a:prstGeom>
          <a:solidFill>
            <a:srgbClr val="00205B"/>
          </a:solidFill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205B"/>
              </a:solidFill>
              <a:uFillTx/>
              <a:latin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52C06F-6186-B845-A8E0-4E38C0DD51E9}"/>
              </a:ext>
            </a:extLst>
          </p:cNvPr>
          <p:cNvSpPr txBox="1"/>
          <p:nvPr/>
        </p:nvSpPr>
        <p:spPr>
          <a:xfrm>
            <a:off x="616518" y="322860"/>
            <a:ext cx="900248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2060"/>
                </a:solidFill>
                <a:latin typeface="Hamlin" pitchFamily="2" charset="0"/>
                <a:cs typeface="Times New Roman" panose="02020603050405020304" pitchFamily="18" charset="0"/>
              </a:rPr>
              <a:t>6. Looking to Europe and the US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Zona Pro ExtraLight" panose="02010A03040002020004" pitchFamily="2" charset="0"/>
              <a:ea typeface="+mn-ea"/>
              <a:cs typeface="+mn-cs"/>
            </a:endParaRPr>
          </a:p>
        </p:txBody>
      </p:sp>
      <p:sp>
        <p:nvSpPr>
          <p:cNvPr id="7" name="Text Placeholder 1"/>
          <p:cNvSpPr txBox="1">
            <a:spLocks/>
          </p:cNvSpPr>
          <p:nvPr/>
        </p:nvSpPr>
        <p:spPr>
          <a:xfrm>
            <a:off x="699420" y="1584385"/>
            <a:ext cx="10593969" cy="4644000"/>
          </a:xfrm>
          <a:prstGeom prst="rect">
            <a:avLst/>
          </a:prstGeom>
        </p:spPr>
        <p:txBody>
          <a:bodyPr/>
          <a:lstStyle>
            <a:lvl1pPr marL="228600" marR="0" lvl="0" indent="-2286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685800" marR="0" lvl="1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E" b="1" dirty="0">
                <a:solidFill>
                  <a:srgbClr val="002060"/>
                </a:solidFill>
                <a:latin typeface="Hamlin" pitchFamily="2" charset="0"/>
              </a:rPr>
              <a:t>From an EU / UK perspective</a:t>
            </a:r>
            <a:endParaRPr lang="en-GB" b="1" dirty="0">
              <a:solidFill>
                <a:srgbClr val="002060"/>
              </a:solidFill>
              <a:latin typeface="Hamlin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solidFill>
                  <a:srgbClr val="002060"/>
                </a:solidFill>
                <a:latin typeface="Hamlin" pitchFamily="2" charset="0"/>
              </a:rPr>
              <a:t>New EU data protection regime (General Data Protection Regulation or “GDPR”) in effect since 25 May 2018 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solidFill>
                  <a:srgbClr val="002060"/>
                </a:solidFill>
                <a:latin typeface="Hamlin" pitchFamily="2" charset="0"/>
              </a:rPr>
              <a:t>New EU framework on data transfer to third countries (Standard Contractual Clauses of 4 June 2021 with supplementary measures obligations)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solidFill>
                  <a:srgbClr val="002060"/>
                </a:solidFill>
                <a:latin typeface="Hamlin" pitchFamily="2" charset="0"/>
              </a:rPr>
              <a:t>New UK framework on data transfer to third countries (International Data Transfer Agreement and UK addendum to EU Standard Contractual Clauses of 21 March 2022) for compliance with UK-GDPR</a:t>
            </a:r>
          </a:p>
          <a:p>
            <a:pPr marL="0" indent="0">
              <a:buNone/>
            </a:pPr>
            <a:endParaRPr lang="en-GB" dirty="0"/>
          </a:p>
          <a:p>
            <a:pPr marL="514350" lvl="0" indent="-514350">
              <a:buFont typeface="+mj-lt"/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2166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8AA5295F-C5F6-4F78-9F43-5368EEDFEA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6" cy="132271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Box 4">
            <a:extLst>
              <a:ext uri="{FF2B5EF4-FFF2-40B4-BE49-F238E27FC236}">
                <a16:creationId xmlns:a16="http://schemas.microsoft.com/office/drawing/2014/main" id="{AC3EDDC0-B7D6-4DCD-9046-7412BEAC064A}"/>
              </a:ext>
            </a:extLst>
          </p:cNvPr>
          <p:cNvSpPr txBox="1"/>
          <p:nvPr/>
        </p:nvSpPr>
        <p:spPr>
          <a:xfrm>
            <a:off x="0" y="6698976"/>
            <a:ext cx="12191996" cy="248479"/>
          </a:xfrm>
          <a:prstGeom prst="rect">
            <a:avLst/>
          </a:prstGeom>
          <a:solidFill>
            <a:srgbClr val="00205B"/>
          </a:solidFill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205B"/>
              </a:solidFill>
              <a:uFillTx/>
              <a:latin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52C06F-6186-B845-A8E0-4E38C0DD51E9}"/>
              </a:ext>
            </a:extLst>
          </p:cNvPr>
          <p:cNvSpPr txBox="1"/>
          <p:nvPr/>
        </p:nvSpPr>
        <p:spPr>
          <a:xfrm>
            <a:off x="522514" y="261258"/>
            <a:ext cx="900248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2060"/>
                </a:solidFill>
                <a:latin typeface="Hamlin" pitchFamily="2" charset="0"/>
                <a:cs typeface="Times New Roman" panose="02020603050405020304" pitchFamily="18" charset="0"/>
              </a:rPr>
              <a:t>6. Looking to Europe and the US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Zona Pro ExtraLight" panose="02010A03040002020004" pitchFamily="2" charset="0"/>
              <a:ea typeface="+mn-ea"/>
              <a:cs typeface="+mn-cs"/>
            </a:endParaRPr>
          </a:p>
        </p:txBody>
      </p:sp>
      <p:sp>
        <p:nvSpPr>
          <p:cNvPr id="7" name="Text Placeholder 1"/>
          <p:cNvSpPr txBox="1">
            <a:spLocks/>
          </p:cNvSpPr>
          <p:nvPr/>
        </p:nvSpPr>
        <p:spPr>
          <a:xfrm>
            <a:off x="739192" y="1583974"/>
            <a:ext cx="10593969" cy="4644000"/>
          </a:xfrm>
          <a:prstGeom prst="rect">
            <a:avLst/>
          </a:prstGeom>
        </p:spPr>
        <p:txBody>
          <a:bodyPr/>
          <a:lstStyle>
            <a:lvl1pPr marL="228600" marR="0" lvl="0" indent="-2286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685800" marR="0" lvl="1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E" b="1" dirty="0">
                <a:solidFill>
                  <a:srgbClr val="002060"/>
                </a:solidFill>
                <a:latin typeface="Hamlin" pitchFamily="2" charset="0"/>
              </a:rPr>
              <a:t>From an non EU perspective</a:t>
            </a:r>
            <a:r>
              <a:rPr lang="en-GB" b="1" dirty="0">
                <a:solidFill>
                  <a:srgbClr val="002060"/>
                </a:solidFill>
                <a:latin typeface="Hamlin" pitchFamily="2" charset="0"/>
              </a:rPr>
              <a:t> -  </a:t>
            </a:r>
            <a:r>
              <a:rPr lang="en-GB" dirty="0">
                <a:solidFill>
                  <a:srgbClr val="002060"/>
                </a:solidFill>
                <a:latin typeface="Hamlin" pitchFamily="2" charset="0"/>
              </a:rPr>
              <a:t>emerging privacy markets include: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002060"/>
                </a:solidFill>
                <a:latin typeface="Hamlin" pitchFamily="2" charset="0"/>
              </a:rPr>
              <a:t>Cayman Islands Data Protection Act (2021 Revision (in effect since September 2019)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002060"/>
                </a:solidFill>
                <a:latin typeface="Hamlin" pitchFamily="2" charset="0"/>
              </a:rPr>
              <a:t>California Consumer Privacy Act of 2018, California Civil Code § 1798.100 to 1798.199 and regulated regulations (in effect since 1 January 2020)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>
                <a:solidFill>
                  <a:srgbClr val="002060"/>
                </a:solidFill>
                <a:latin typeface="Hamlin" pitchFamily="2" charset="0"/>
              </a:rPr>
              <a:t>China Personal Information Protection Law 2021 (in effect since 1 November 2021) with extra territoriality application</a:t>
            </a:r>
          </a:p>
          <a:p>
            <a:pPr marL="514350" lvl="0" indent="-514350">
              <a:buFont typeface="+mj-lt"/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58254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8AA5295F-C5F6-4F78-9F43-5368EEDFEA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6" cy="132271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Box 4">
            <a:extLst>
              <a:ext uri="{FF2B5EF4-FFF2-40B4-BE49-F238E27FC236}">
                <a16:creationId xmlns:a16="http://schemas.microsoft.com/office/drawing/2014/main" id="{AC3EDDC0-B7D6-4DCD-9046-7412BEAC064A}"/>
              </a:ext>
            </a:extLst>
          </p:cNvPr>
          <p:cNvSpPr txBox="1"/>
          <p:nvPr/>
        </p:nvSpPr>
        <p:spPr>
          <a:xfrm>
            <a:off x="0" y="6698976"/>
            <a:ext cx="12191996" cy="248479"/>
          </a:xfrm>
          <a:prstGeom prst="rect">
            <a:avLst/>
          </a:prstGeom>
          <a:solidFill>
            <a:srgbClr val="00205B"/>
          </a:solidFill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205B"/>
              </a:solidFill>
              <a:uFillTx/>
              <a:latin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D5B82C-58DA-11A1-EADB-2C7F93EAB94E}"/>
              </a:ext>
            </a:extLst>
          </p:cNvPr>
          <p:cNvSpPr txBox="1"/>
          <p:nvPr/>
        </p:nvSpPr>
        <p:spPr>
          <a:xfrm>
            <a:off x="359228" y="307053"/>
            <a:ext cx="841465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rgbClr val="002060"/>
                </a:solidFill>
                <a:latin typeface="Hamlin" pitchFamily="2" charset="0"/>
                <a:cs typeface="Times New Roman" panose="02020603050405020304" pitchFamily="18" charset="0"/>
              </a:rPr>
              <a:t>7. Organisational resilience</a:t>
            </a:r>
            <a:endParaRPr lang="fr-CH" sz="3000" dirty="0">
              <a:solidFill>
                <a:srgbClr val="002060"/>
              </a:solidFill>
              <a:latin typeface="Hamlin" pitchFamily="2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E94F9D-7082-0960-0EA0-AC8297AF6593}"/>
              </a:ext>
            </a:extLst>
          </p:cNvPr>
          <p:cNvSpPr txBox="1"/>
          <p:nvPr/>
        </p:nvSpPr>
        <p:spPr>
          <a:xfrm>
            <a:off x="100468" y="1652013"/>
            <a:ext cx="977537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rgbClr val="002060"/>
                </a:solidFill>
                <a:latin typeface="Hamlin" pitchFamily="2" charset="0"/>
                <a:cs typeface="Times New Roman" panose="02020603050405020304" pitchFamily="18" charset="0"/>
              </a:rPr>
              <a:t>and why it should be the baseline of any program</a:t>
            </a:r>
            <a:endParaRPr lang="fr-CH" sz="3000" dirty="0">
              <a:solidFill>
                <a:srgbClr val="002060"/>
              </a:solidFill>
              <a:latin typeface="Hamlin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D48CBF-DD7B-FDB8-C76F-0F8F5FE9F6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44399" y="2390677"/>
            <a:ext cx="5348008" cy="3997637"/>
          </a:xfrm>
          <a:prstGeom prst="rect">
            <a:avLst/>
          </a:prstGeom>
        </p:spPr>
      </p:pic>
      <p:pic>
        <p:nvPicPr>
          <p:cNvPr id="10" name="Picture 2" descr="GDPR: How Do You Define 'Appropriate' Security Measures? - Froud on Fraud">
            <a:extLst>
              <a:ext uri="{FF2B5EF4-FFF2-40B4-BE49-F238E27FC236}">
                <a16:creationId xmlns:a16="http://schemas.microsoft.com/office/drawing/2014/main" id="{AB921E27-6656-0B23-9851-F3CFC02681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43973" y="2449062"/>
            <a:ext cx="5688839" cy="3788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1" name="Diagram 20">
            <a:extLst>
              <a:ext uri="{FF2B5EF4-FFF2-40B4-BE49-F238E27FC236}">
                <a16:creationId xmlns:a16="http://schemas.microsoft.com/office/drawing/2014/main" id="{1F50934D-75FD-F88F-E71B-DB010505B8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83601689"/>
              </p:ext>
            </p:extLst>
          </p:nvPr>
        </p:nvGraphicFramePr>
        <p:xfrm>
          <a:off x="9313017" y="2254049"/>
          <a:ext cx="2607907" cy="2608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1086292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8AA5295F-C5F6-4F78-9F43-5368EEDFEA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6" cy="132271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Box 4">
            <a:extLst>
              <a:ext uri="{FF2B5EF4-FFF2-40B4-BE49-F238E27FC236}">
                <a16:creationId xmlns:a16="http://schemas.microsoft.com/office/drawing/2014/main" id="{AC3EDDC0-B7D6-4DCD-9046-7412BEAC064A}"/>
              </a:ext>
            </a:extLst>
          </p:cNvPr>
          <p:cNvSpPr txBox="1"/>
          <p:nvPr/>
        </p:nvSpPr>
        <p:spPr>
          <a:xfrm>
            <a:off x="0" y="6698976"/>
            <a:ext cx="12191996" cy="248479"/>
          </a:xfrm>
          <a:prstGeom prst="rect">
            <a:avLst/>
          </a:prstGeom>
          <a:solidFill>
            <a:srgbClr val="00205B"/>
          </a:solidFill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205B"/>
              </a:solidFill>
              <a:uFillTx/>
              <a:latin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52C06F-6186-B845-A8E0-4E38C0DD51E9}"/>
              </a:ext>
            </a:extLst>
          </p:cNvPr>
          <p:cNvSpPr txBox="1"/>
          <p:nvPr/>
        </p:nvSpPr>
        <p:spPr>
          <a:xfrm>
            <a:off x="522514" y="261258"/>
            <a:ext cx="898343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2060"/>
                </a:solidFill>
                <a:latin typeface="Hamlin" pitchFamily="2" charset="0"/>
                <a:cs typeface="Times New Roman" panose="02020603050405020304" pitchFamily="18" charset="0"/>
              </a:rPr>
              <a:t>7. Organisational resilience</a:t>
            </a:r>
            <a:endParaRPr lang="fr-CH" sz="3000" dirty="0">
              <a:solidFill>
                <a:srgbClr val="002060"/>
              </a:solidFill>
              <a:latin typeface="Hamlin" pitchFamily="2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Zona Pro ExtraLight" panose="02010A03040002020004" pitchFamily="2" charset="0"/>
              <a:ea typeface="+mn-ea"/>
              <a:cs typeface="+mn-cs"/>
            </a:endParaRPr>
          </a:p>
        </p:txBody>
      </p:sp>
      <p:sp>
        <p:nvSpPr>
          <p:cNvPr id="7" name="Text Placeholder 1"/>
          <p:cNvSpPr txBox="1">
            <a:spLocks/>
          </p:cNvSpPr>
          <p:nvPr/>
        </p:nvSpPr>
        <p:spPr>
          <a:xfrm>
            <a:off x="596870" y="1385989"/>
            <a:ext cx="10593969" cy="4803867"/>
          </a:xfrm>
          <a:prstGeom prst="rect">
            <a:avLst/>
          </a:prstGeom>
        </p:spPr>
        <p:txBody>
          <a:bodyPr/>
          <a:lstStyle>
            <a:lvl1pPr marL="228600" marR="0" lvl="0" indent="-2286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685800" marR="0" lvl="1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b="1" dirty="0">
                <a:solidFill>
                  <a:srgbClr val="002060"/>
                </a:solidFill>
                <a:latin typeface="Hamlin" pitchFamily="2" charset="0"/>
              </a:rPr>
              <a:t>December 2021: CBI Cross Industry Guidance on Operational Resilience (Guidance)</a:t>
            </a:r>
          </a:p>
          <a:p>
            <a:pPr marL="0" indent="0" fontAlgn="base">
              <a:buNone/>
            </a:pPr>
            <a:r>
              <a:rPr lang="en-GB" dirty="0">
                <a:solidFill>
                  <a:srgbClr val="002060"/>
                </a:solidFill>
                <a:latin typeface="Hamlin" pitchFamily="2" charset="0"/>
              </a:rPr>
              <a:t>Guidance built around three pillars of Operational Resilience:</a:t>
            </a:r>
          </a:p>
          <a:p>
            <a:pPr fontAlgn="base"/>
            <a:r>
              <a:rPr lang="en-GB" sz="2400" dirty="0">
                <a:solidFill>
                  <a:srgbClr val="002060"/>
                </a:solidFill>
                <a:latin typeface="Hamlin" pitchFamily="2" charset="0"/>
              </a:rPr>
              <a:t>Identify and Prepare</a:t>
            </a:r>
          </a:p>
          <a:p>
            <a:pPr fontAlgn="base"/>
            <a:r>
              <a:rPr lang="en-GB" sz="2400" dirty="0">
                <a:solidFill>
                  <a:srgbClr val="002060"/>
                </a:solidFill>
                <a:latin typeface="Hamlin" pitchFamily="2" charset="0"/>
              </a:rPr>
              <a:t>Respond and Adapt</a:t>
            </a:r>
          </a:p>
          <a:p>
            <a:pPr fontAlgn="base"/>
            <a:r>
              <a:rPr lang="en-GB" sz="2400" dirty="0">
                <a:solidFill>
                  <a:srgbClr val="002060"/>
                </a:solidFill>
                <a:latin typeface="Hamlin" pitchFamily="2" charset="0"/>
              </a:rPr>
              <a:t>Recover and Learn</a:t>
            </a:r>
          </a:p>
          <a:p>
            <a:pPr marL="0" indent="0" fontAlgn="base">
              <a:buNone/>
            </a:pPr>
            <a:endParaRPr lang="en-IE" sz="2400" dirty="0">
              <a:solidFill>
                <a:srgbClr val="002060"/>
              </a:solidFill>
              <a:latin typeface="Hamlin" pitchFamily="2" charset="0"/>
            </a:endParaRPr>
          </a:p>
          <a:p>
            <a:pPr marL="0" indent="0" fontAlgn="base">
              <a:buNone/>
            </a:pPr>
            <a:r>
              <a:rPr lang="en-IE" dirty="0">
                <a:solidFill>
                  <a:srgbClr val="002060"/>
                </a:solidFill>
                <a:latin typeface="Hamlin" pitchFamily="2" charset="0"/>
              </a:rPr>
              <a:t>“</a:t>
            </a:r>
            <a:r>
              <a:rPr lang="en-GB" dirty="0">
                <a:solidFill>
                  <a:srgbClr val="002060"/>
                </a:solidFill>
                <a:latin typeface="Hamlin" pitchFamily="2" charset="0"/>
              </a:rPr>
              <a:t>Operational resilience is the ability of a firm, and the financial services sector as a whole, to identify and prepare for, respond and adapt to, recover and learn from an operational disruption</a:t>
            </a:r>
            <a:r>
              <a:rPr lang="en-IE" dirty="0">
                <a:solidFill>
                  <a:srgbClr val="002060"/>
                </a:solidFill>
                <a:latin typeface="Hamlin" pitchFamily="2" charset="0"/>
              </a:rPr>
              <a:t>”</a:t>
            </a:r>
            <a:endParaRPr lang="en-GB" sz="2400" dirty="0">
              <a:solidFill>
                <a:srgbClr val="002060"/>
              </a:solidFill>
              <a:latin typeface="Hamlin" pitchFamily="2" charset="0"/>
            </a:endParaRPr>
          </a:p>
          <a:p>
            <a:pPr marL="0" indent="0">
              <a:buNone/>
            </a:pPr>
            <a:endParaRPr lang="en-GB" sz="2600" dirty="0"/>
          </a:p>
          <a:p>
            <a:pPr marL="0" lvl="0" indent="0">
              <a:buNone/>
            </a:pPr>
            <a:endParaRPr lang="en-GB" u="sng" dirty="0"/>
          </a:p>
        </p:txBody>
      </p:sp>
    </p:spTree>
    <p:extLst>
      <p:ext uri="{BB962C8B-B14F-4D97-AF65-F5344CB8AC3E}">
        <p14:creationId xmlns:p14="http://schemas.microsoft.com/office/powerpoint/2010/main" val="32866758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8AA5295F-C5F6-4F78-9F43-5368EEDFEA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6" cy="132271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Box 4">
            <a:extLst>
              <a:ext uri="{FF2B5EF4-FFF2-40B4-BE49-F238E27FC236}">
                <a16:creationId xmlns:a16="http://schemas.microsoft.com/office/drawing/2014/main" id="{AC3EDDC0-B7D6-4DCD-9046-7412BEAC064A}"/>
              </a:ext>
            </a:extLst>
          </p:cNvPr>
          <p:cNvSpPr txBox="1"/>
          <p:nvPr/>
        </p:nvSpPr>
        <p:spPr>
          <a:xfrm>
            <a:off x="0" y="6698976"/>
            <a:ext cx="12191996" cy="248479"/>
          </a:xfrm>
          <a:prstGeom prst="rect">
            <a:avLst/>
          </a:prstGeom>
          <a:solidFill>
            <a:srgbClr val="00205B"/>
          </a:solidFill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205B"/>
              </a:solidFill>
              <a:uFillTx/>
              <a:latin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52C06F-6186-B845-A8E0-4E38C0DD51E9}"/>
              </a:ext>
            </a:extLst>
          </p:cNvPr>
          <p:cNvSpPr txBox="1"/>
          <p:nvPr/>
        </p:nvSpPr>
        <p:spPr>
          <a:xfrm>
            <a:off x="522514" y="261258"/>
            <a:ext cx="898343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2060"/>
                </a:solidFill>
                <a:latin typeface="Hamlin" pitchFamily="2" charset="0"/>
                <a:cs typeface="Times New Roman" panose="02020603050405020304" pitchFamily="18" charset="0"/>
              </a:rPr>
              <a:t>7. Organisational resilience</a:t>
            </a:r>
            <a:endParaRPr lang="fr-CH" sz="3000" dirty="0">
              <a:solidFill>
                <a:srgbClr val="002060"/>
              </a:solidFill>
              <a:latin typeface="Hamlin" pitchFamily="2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Zona Pro ExtraLight" panose="02010A03040002020004" pitchFamily="2" charset="0"/>
              <a:ea typeface="+mn-ea"/>
              <a:cs typeface="+mn-cs"/>
            </a:endParaRPr>
          </a:p>
        </p:txBody>
      </p:sp>
      <p:sp>
        <p:nvSpPr>
          <p:cNvPr id="7" name="Text Placeholder 1"/>
          <p:cNvSpPr txBox="1">
            <a:spLocks/>
          </p:cNvSpPr>
          <p:nvPr/>
        </p:nvSpPr>
        <p:spPr>
          <a:xfrm>
            <a:off x="801969" y="1411200"/>
            <a:ext cx="10593969" cy="4644000"/>
          </a:xfrm>
          <a:prstGeom prst="rect">
            <a:avLst/>
          </a:prstGeom>
        </p:spPr>
        <p:txBody>
          <a:bodyPr/>
          <a:lstStyle>
            <a:lvl1pPr marL="228600" marR="0" lvl="0" indent="-2286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685800" marR="0" lvl="1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endParaRPr lang="en-GB" u="sng" dirty="0"/>
          </a:p>
        </p:txBody>
      </p:sp>
      <p:pic>
        <p:nvPicPr>
          <p:cNvPr id="8" name="Picture 7" descr="3 Pillar Diagram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081" y="1322716"/>
            <a:ext cx="7200900" cy="5105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45000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77EFF721-8956-42ED-A8FA-CD9C3D6489E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0" y="1520683"/>
            <a:ext cx="12191996" cy="3904753"/>
          </a:xfrm>
          <a:solidFill>
            <a:srgbClr val="00205B"/>
          </a:solidFill>
        </p:spPr>
        <p:txBody>
          <a:bodyPr/>
          <a:lstStyle/>
          <a:p>
            <a:pPr lvl="0"/>
            <a:r>
              <a:rPr lang="en-US">
                <a:solidFill>
                  <a:srgbClr val="00205B"/>
                </a:solidFill>
              </a:rPr>
              <a:t>P</a:t>
            </a:r>
            <a:endParaRPr lang="en-GB">
              <a:solidFill>
                <a:srgbClr val="00205B"/>
              </a:solidFill>
            </a:endParaRPr>
          </a:p>
        </p:txBody>
      </p:sp>
      <p:pic>
        <p:nvPicPr>
          <p:cNvPr id="3" name="Picture 1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2BFF5C0-81D8-454E-874C-951D984F67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407" y="150025"/>
            <a:ext cx="2330567" cy="111130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Rectangle 16">
            <a:extLst>
              <a:ext uri="{FF2B5EF4-FFF2-40B4-BE49-F238E27FC236}">
                <a16:creationId xmlns:a16="http://schemas.microsoft.com/office/drawing/2014/main" id="{56BFC0EB-E621-48E4-BDF8-07F7A71B9A62}"/>
              </a:ext>
            </a:extLst>
          </p:cNvPr>
          <p:cNvSpPr/>
          <p:nvPr/>
        </p:nvSpPr>
        <p:spPr>
          <a:xfrm>
            <a:off x="0" y="5425436"/>
            <a:ext cx="12191996" cy="1432563"/>
          </a:xfrm>
          <a:prstGeom prst="rect">
            <a:avLst/>
          </a:prstGeom>
          <a:solidFill>
            <a:srgbClr val="00AB8E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AB8E"/>
              </a:solidFill>
              <a:uFillTx/>
              <a:latin typeface="Calibri"/>
            </a:endParaRPr>
          </a:p>
        </p:txBody>
      </p:sp>
      <p:sp>
        <p:nvSpPr>
          <p:cNvPr id="6" name="TextBox 19">
            <a:extLst>
              <a:ext uri="{FF2B5EF4-FFF2-40B4-BE49-F238E27FC236}">
                <a16:creationId xmlns:a16="http://schemas.microsoft.com/office/drawing/2014/main" id="{F3D98B9F-B947-412D-A9DD-143239AF6CA7}"/>
              </a:ext>
            </a:extLst>
          </p:cNvPr>
          <p:cNvSpPr txBox="1"/>
          <p:nvPr/>
        </p:nvSpPr>
        <p:spPr>
          <a:xfrm>
            <a:off x="2882345" y="3119117"/>
            <a:ext cx="8715713" cy="70788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b="1" kern="0" dirty="0">
                <a:solidFill>
                  <a:srgbClr val="FFFFFF"/>
                </a:solidFill>
                <a:latin typeface="Hamlin" pitchFamily="2"/>
              </a:rPr>
              <a:t>Questions &amp; Answers </a:t>
            </a:r>
            <a:endParaRPr lang="en-GB" sz="4000" b="1" i="0" u="none" strike="noStrike" kern="1200" cap="none" spc="0" baseline="0" dirty="0">
              <a:solidFill>
                <a:srgbClr val="FFFFFF"/>
              </a:solidFill>
              <a:uFillTx/>
              <a:latin typeface="Textbook New" pitchFamily="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394578-71D5-42EE-9E07-EBB18310D32C}"/>
              </a:ext>
            </a:extLst>
          </p:cNvPr>
          <p:cNvSpPr txBox="1"/>
          <p:nvPr/>
        </p:nvSpPr>
        <p:spPr>
          <a:xfrm>
            <a:off x="198783" y="6331226"/>
            <a:ext cx="2802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Hamlin"/>
                <a:ea typeface="+mn-ea"/>
                <a:cs typeface="+mn-cs"/>
              </a:rPr>
              <a:t>CPD CODE: </a:t>
            </a:r>
            <a:r>
              <a:rPr lang="en-GB" b="0" i="0" dirty="0">
                <a:solidFill>
                  <a:srgbClr val="00205B"/>
                </a:solidFill>
                <a:effectLst/>
                <a:latin typeface="Arial" panose="020B0604020202020204" pitchFamily="34" charset="0"/>
              </a:rPr>
              <a:t>2022-1195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Hamlin"/>
                <a:ea typeface="+mn-ea"/>
                <a:cs typeface="+mn-cs"/>
              </a:rPr>
              <a:t> </a:t>
            </a:r>
            <a:endParaRPr lang="en-IE" dirty="0">
              <a:solidFill>
                <a:srgbClr val="00205B"/>
              </a:solidFill>
              <a:latin typeface="Hamlin"/>
            </a:endParaRPr>
          </a:p>
          <a:p>
            <a:r>
              <a:rPr lang="en-US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79355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4B2FC6A-CFF3-4809-B461-7477C0B89DF0}"/>
              </a:ext>
            </a:extLst>
          </p:cNvPr>
          <p:cNvSpPr txBox="1"/>
          <p:nvPr/>
        </p:nvSpPr>
        <p:spPr>
          <a:xfrm>
            <a:off x="0" y="0"/>
            <a:ext cx="12191996" cy="5615604"/>
          </a:xfrm>
          <a:prstGeom prst="rect">
            <a:avLst/>
          </a:prstGeom>
          <a:solidFill>
            <a:srgbClr val="00205B"/>
          </a:solidFill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3" name="Picture 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139BB9B-62FE-400C-8A4B-76C9023D0B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626" y="5697937"/>
            <a:ext cx="2330567" cy="111130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extBox 5">
            <a:extLst>
              <a:ext uri="{FF2B5EF4-FFF2-40B4-BE49-F238E27FC236}">
                <a16:creationId xmlns:a16="http://schemas.microsoft.com/office/drawing/2014/main" id="{7ADF2333-C6AE-4FAC-B7E4-3658C7759584}"/>
              </a:ext>
            </a:extLst>
          </p:cNvPr>
          <p:cNvSpPr txBox="1"/>
          <p:nvPr/>
        </p:nvSpPr>
        <p:spPr>
          <a:xfrm>
            <a:off x="7779852" y="6099697"/>
            <a:ext cx="6097658" cy="307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>
                <a:solidFill>
                  <a:srgbClr val="00AB8E"/>
                </a:solidFill>
                <a:uFillTx/>
                <a:latin typeface="Zona Pro SemiBold" pitchFamily="2"/>
              </a:rPr>
              <a:t>compliance.ie </a:t>
            </a:r>
            <a:endParaRPr lang="en-GB" sz="1400" b="0" i="0" u="none" strike="noStrike" kern="1200" cap="none" spc="0" baseline="0">
              <a:solidFill>
                <a:srgbClr val="00AB8E"/>
              </a:solidFill>
              <a:uFillTx/>
              <a:latin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42718B-6135-46F4-A8C5-769C0021D37D}"/>
              </a:ext>
            </a:extLst>
          </p:cNvPr>
          <p:cNvSpPr txBox="1"/>
          <p:nvPr/>
        </p:nvSpPr>
        <p:spPr>
          <a:xfrm>
            <a:off x="358792" y="326712"/>
            <a:ext cx="588809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Zona Pro ExtraLight" panose="02010A03040002020004" pitchFamily="50" charset="0"/>
              </a:rPr>
              <a:t>Thank You For Attending Data Protection Operations – Planning a Programme </a:t>
            </a:r>
          </a:p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CCCCCE-8A3A-44AB-A2B8-6935A6877CC1}"/>
              </a:ext>
            </a:extLst>
          </p:cNvPr>
          <p:cNvSpPr txBox="1"/>
          <p:nvPr/>
        </p:nvSpPr>
        <p:spPr>
          <a:xfrm>
            <a:off x="483704" y="3585526"/>
            <a:ext cx="29519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Hamlin" pitchFamily="2" charset="0"/>
              </a:rPr>
              <a:t>A recoding of this webinar and the CPD code will be available on our website later today.</a:t>
            </a:r>
            <a:r>
              <a:rPr lang="en-US" sz="1600" dirty="0">
                <a:latin typeface="Hamlin" pitchFamily="2" charset="0"/>
              </a:rPr>
              <a:t> </a:t>
            </a:r>
            <a:endParaRPr lang="en-GB" sz="1600" dirty="0">
              <a:latin typeface="Hamli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B24C99-C7D2-4451-92C8-08EADDED3913}"/>
              </a:ext>
            </a:extLst>
          </p:cNvPr>
          <p:cNvSpPr txBox="1"/>
          <p:nvPr/>
        </p:nvSpPr>
        <p:spPr>
          <a:xfrm>
            <a:off x="483704" y="5050180"/>
            <a:ext cx="2683566" cy="369332"/>
          </a:xfrm>
          <a:prstGeom prst="rect">
            <a:avLst/>
          </a:prstGeom>
          <a:solidFill>
            <a:srgbClr val="00AB8E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CPD CODE – </a:t>
            </a:r>
            <a:r>
              <a:rPr lang="en-GB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2022-1195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5F8ADE-D979-4987-943B-13BDC980169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6781" r="16781"/>
          <a:stretch/>
        </p:blipFill>
        <p:spPr>
          <a:xfrm>
            <a:off x="7532483" y="1242396"/>
            <a:ext cx="3082449" cy="2881739"/>
          </a:xfrm>
          <a:prstGeom prst="flowChartConnector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738AC0D-0BE5-441C-9E2C-E71D0AD8EC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6" cy="132271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Box 4">
            <a:extLst>
              <a:ext uri="{FF2B5EF4-FFF2-40B4-BE49-F238E27FC236}">
                <a16:creationId xmlns:a16="http://schemas.microsoft.com/office/drawing/2014/main" id="{10F395AC-EE21-43D4-B11E-16F74C3CF6B9}"/>
              </a:ext>
            </a:extLst>
          </p:cNvPr>
          <p:cNvSpPr txBox="1"/>
          <p:nvPr/>
        </p:nvSpPr>
        <p:spPr>
          <a:xfrm>
            <a:off x="0" y="6698976"/>
            <a:ext cx="12191996" cy="248479"/>
          </a:xfrm>
          <a:prstGeom prst="rect">
            <a:avLst/>
          </a:prstGeom>
          <a:solidFill>
            <a:srgbClr val="00205B"/>
          </a:solidFill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205B"/>
              </a:solidFill>
              <a:uFillTx/>
              <a:latin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52C06F-6186-B845-A8E0-4E38C0DD51E9}"/>
              </a:ext>
            </a:extLst>
          </p:cNvPr>
          <p:cNvSpPr txBox="1"/>
          <p:nvPr/>
        </p:nvSpPr>
        <p:spPr>
          <a:xfrm>
            <a:off x="522514" y="261258"/>
            <a:ext cx="43014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dirty="0">
                <a:solidFill>
                  <a:srgbClr val="002060"/>
                </a:solidFill>
                <a:latin typeface="Hamlin" pitchFamily="2" charset="0"/>
                <a:cs typeface="Times New Roman" panose="02020603050405020304" pitchFamily="18" charset="0"/>
              </a:rPr>
              <a:t>What we will cover?</a:t>
            </a:r>
          </a:p>
        </p:txBody>
      </p:sp>
      <p:sp>
        <p:nvSpPr>
          <p:cNvPr id="9" name="Text Placeholder 1"/>
          <p:cNvSpPr txBox="1">
            <a:spLocks/>
          </p:cNvSpPr>
          <p:nvPr/>
        </p:nvSpPr>
        <p:spPr>
          <a:xfrm>
            <a:off x="673782" y="1709566"/>
            <a:ext cx="10593969" cy="4644000"/>
          </a:xfrm>
          <a:prstGeom prst="rect">
            <a:avLst/>
          </a:prstGeom>
        </p:spPr>
        <p:txBody>
          <a:bodyPr/>
          <a:lstStyle>
            <a:lvl1pPr marL="228600" marR="0" lvl="0" indent="-2286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685800" marR="0" lvl="1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lvl="0" indent="-514350">
              <a:buFont typeface="+mj-lt"/>
              <a:buAutoNum type="arabicPeriod"/>
            </a:pPr>
            <a:r>
              <a:rPr lang="en-GB" dirty="0">
                <a:solidFill>
                  <a:srgbClr val="002060"/>
                </a:solidFill>
                <a:latin typeface="Hamlin" pitchFamily="2" charset="0"/>
                <a:cs typeface="Times New Roman" pitchFamily="18" charset="0"/>
              </a:rPr>
              <a:t>Why Privacy, Security and Data Protection is so important in financial services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solidFill>
                  <a:srgbClr val="002060"/>
                </a:solidFill>
                <a:latin typeface="Hamlin" pitchFamily="2" charset="0"/>
                <a:cs typeface="Times New Roman" pitchFamily="18" charset="0"/>
              </a:rPr>
              <a:t>Back to basics: know your client, know your data!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2060"/>
                </a:solidFill>
                <a:latin typeface="Hamlin" pitchFamily="2" charset="0"/>
                <a:cs typeface="Times New Roman" panose="02020603050405020304" pitchFamily="18" charset="0"/>
              </a:rPr>
              <a:t>What is involved in a core program?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2060"/>
                </a:solidFill>
                <a:latin typeface="Hamlin" pitchFamily="2" charset="0"/>
                <a:cs typeface="Times New Roman" panose="02020603050405020304" pitchFamily="18" charset="0"/>
              </a:rPr>
              <a:t>Low hanging fruit and common pinch points:</a:t>
            </a:r>
            <a:br>
              <a:rPr lang="en-US" dirty="0">
                <a:solidFill>
                  <a:srgbClr val="002060"/>
                </a:solidFill>
                <a:latin typeface="Hamlin" pitchFamily="2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002060"/>
                </a:solidFill>
                <a:latin typeface="Hamlin" pitchFamily="2" charset="0"/>
                <a:cs typeface="Times New Roman" panose="02020603050405020304" pitchFamily="18" charset="0"/>
              </a:rPr>
              <a:t>Communication and Training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2060"/>
                </a:solidFill>
                <a:latin typeface="Hamlin" pitchFamily="2" charset="0"/>
                <a:cs typeface="Times New Roman" panose="02020603050405020304" pitchFamily="18" charset="0"/>
              </a:rPr>
              <a:t>3rd party and the supply chain: how risk gets outsourced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2060"/>
                </a:solidFill>
                <a:latin typeface="Hamlin" pitchFamily="2" charset="0"/>
                <a:cs typeface="Times New Roman" panose="02020603050405020304" pitchFamily="18" charset="0"/>
              </a:rPr>
              <a:t>Looking to Europe and the US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2060"/>
                </a:solidFill>
                <a:latin typeface="Hamlin" pitchFamily="2" charset="0"/>
                <a:cs typeface="Times New Roman" panose="02020603050405020304" pitchFamily="18" charset="0"/>
              </a:rPr>
              <a:t>Organisational resilience</a:t>
            </a:r>
            <a:endParaRPr lang="fr-CH" dirty="0">
              <a:solidFill>
                <a:srgbClr val="002060"/>
              </a:solidFill>
              <a:latin typeface="Hamlin" pitchFamily="2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738AC0D-0BE5-441C-9E2C-E71D0AD8EC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6" cy="132271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Box 4">
            <a:extLst>
              <a:ext uri="{FF2B5EF4-FFF2-40B4-BE49-F238E27FC236}">
                <a16:creationId xmlns:a16="http://schemas.microsoft.com/office/drawing/2014/main" id="{10F395AC-EE21-43D4-B11E-16F74C3CF6B9}"/>
              </a:ext>
            </a:extLst>
          </p:cNvPr>
          <p:cNvSpPr txBox="1"/>
          <p:nvPr/>
        </p:nvSpPr>
        <p:spPr>
          <a:xfrm>
            <a:off x="0" y="6698976"/>
            <a:ext cx="12191996" cy="248479"/>
          </a:xfrm>
          <a:prstGeom prst="rect">
            <a:avLst/>
          </a:prstGeom>
          <a:solidFill>
            <a:srgbClr val="00205B"/>
          </a:solidFill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205B"/>
              </a:solidFill>
              <a:uFillTx/>
              <a:latin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52C06F-6186-B845-A8E0-4E38C0DD51E9}"/>
              </a:ext>
            </a:extLst>
          </p:cNvPr>
          <p:cNvSpPr txBox="1"/>
          <p:nvPr/>
        </p:nvSpPr>
        <p:spPr>
          <a:xfrm>
            <a:off x="573789" y="476748"/>
            <a:ext cx="43014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dirty="0">
                <a:solidFill>
                  <a:srgbClr val="002060"/>
                </a:solidFill>
                <a:latin typeface="Hamlin" pitchFamily="2" charset="0"/>
                <a:cs typeface="Times New Roman" panose="02020603050405020304" pitchFamily="18" charset="0"/>
              </a:rPr>
              <a:t>Poll Question #1</a:t>
            </a:r>
          </a:p>
        </p:txBody>
      </p:sp>
      <p:sp>
        <p:nvSpPr>
          <p:cNvPr id="9" name="Text Placeholder 1"/>
          <p:cNvSpPr txBox="1">
            <a:spLocks/>
          </p:cNvSpPr>
          <p:nvPr/>
        </p:nvSpPr>
        <p:spPr>
          <a:xfrm>
            <a:off x="801969" y="1411200"/>
            <a:ext cx="10593969" cy="4644000"/>
          </a:xfrm>
          <a:prstGeom prst="rect">
            <a:avLst/>
          </a:prstGeom>
        </p:spPr>
        <p:txBody>
          <a:bodyPr/>
          <a:lstStyle>
            <a:lvl1pPr marL="228600" marR="0" lvl="0" indent="-2286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685800" marR="0" lvl="1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endParaRPr lang="fr-CH" dirty="0">
              <a:solidFill>
                <a:srgbClr val="002060"/>
              </a:solidFill>
              <a:latin typeface="Hamlin" pitchFamily="2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7A5A2A-3B99-F24F-61E5-B66621603274}"/>
              </a:ext>
            </a:extLst>
          </p:cNvPr>
          <p:cNvSpPr txBox="1"/>
          <p:nvPr/>
        </p:nvSpPr>
        <p:spPr>
          <a:xfrm>
            <a:off x="2785928" y="2102685"/>
            <a:ext cx="6272613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dirty="0">
                <a:solidFill>
                  <a:srgbClr val="002060"/>
                </a:solidFill>
                <a:effectLst/>
                <a:latin typeface="Hamlin" pitchFamily="2" charset="0"/>
                <a:ea typeface="Calibri" panose="020F0502020204030204" pitchFamily="34" charset="0"/>
              </a:rPr>
              <a:t>Are Security and Privacy working closely together in your organisation? </a:t>
            </a: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400" dirty="0">
              <a:solidFill>
                <a:srgbClr val="002060"/>
              </a:solidFill>
              <a:effectLst/>
              <a:latin typeface="Hamlin" pitchFamily="2" charset="0"/>
              <a:ea typeface="Calibri" panose="020F0502020204030204" pitchFamily="34" charset="0"/>
            </a:endParaRPr>
          </a:p>
          <a:p>
            <a:pPr algn="ctr"/>
            <a:r>
              <a:rPr lang="en-GB" sz="2400" dirty="0">
                <a:solidFill>
                  <a:srgbClr val="002060"/>
                </a:solidFill>
                <a:effectLst/>
                <a:latin typeface="Hamlin" pitchFamily="2" charset="0"/>
                <a:ea typeface="Calibri" panose="020F0502020204030204" pitchFamily="34" charset="0"/>
              </a:rPr>
              <a:t>  A.  </a:t>
            </a:r>
            <a:r>
              <a:rPr lang="en-GB" sz="2400" dirty="0">
                <a:solidFill>
                  <a:srgbClr val="002060"/>
                </a:solidFill>
                <a:latin typeface="Hamlin" pitchFamily="2" charset="0"/>
                <a:ea typeface="Calibri" panose="020F0502020204030204" pitchFamily="34" charset="0"/>
              </a:rPr>
              <a:t>A</a:t>
            </a:r>
            <a:r>
              <a:rPr lang="en-GB" sz="2400" dirty="0">
                <a:solidFill>
                  <a:srgbClr val="002060"/>
                </a:solidFill>
                <a:effectLst/>
                <a:latin typeface="Hamlin" pitchFamily="2" charset="0"/>
                <a:ea typeface="Calibri" panose="020F0502020204030204" pitchFamily="34" charset="0"/>
              </a:rPr>
              <a:t>lways work together</a:t>
            </a:r>
          </a:p>
          <a:p>
            <a:pPr algn="ctr"/>
            <a:r>
              <a:rPr lang="en-GB" sz="2400" dirty="0">
                <a:solidFill>
                  <a:srgbClr val="002060"/>
                </a:solidFill>
                <a:effectLst/>
                <a:latin typeface="Hamlin" pitchFamily="2" charset="0"/>
                <a:ea typeface="Calibri" panose="020F0502020204030204" pitchFamily="34" charset="0"/>
              </a:rPr>
              <a:t>B.  Often work together</a:t>
            </a:r>
          </a:p>
          <a:p>
            <a:pPr algn="ctr"/>
            <a:r>
              <a:rPr lang="en-GB" sz="2400" dirty="0">
                <a:solidFill>
                  <a:srgbClr val="002060"/>
                </a:solidFill>
                <a:latin typeface="Hamlin" pitchFamily="2" charset="0"/>
                <a:ea typeface="Calibri" panose="020F0502020204030204" pitchFamily="34" charset="0"/>
              </a:rPr>
              <a:t> D.  R</a:t>
            </a:r>
            <a:r>
              <a:rPr lang="en-GB" sz="2400" dirty="0">
                <a:solidFill>
                  <a:srgbClr val="002060"/>
                </a:solidFill>
                <a:effectLst/>
                <a:latin typeface="Hamlin" pitchFamily="2" charset="0"/>
                <a:ea typeface="Calibri" panose="020F0502020204030204" pitchFamily="34" charset="0"/>
              </a:rPr>
              <a:t>arely work together</a:t>
            </a:r>
          </a:p>
          <a:p>
            <a:pPr algn="ctr"/>
            <a:r>
              <a:rPr lang="en-GB" sz="2400" dirty="0">
                <a:solidFill>
                  <a:srgbClr val="002060"/>
                </a:solidFill>
                <a:effectLst/>
                <a:latin typeface="Hamlin" pitchFamily="2" charset="0"/>
                <a:ea typeface="Calibri" panose="020F0502020204030204" pitchFamily="34" charset="0"/>
              </a:rPr>
              <a:t>E.  Never work together</a:t>
            </a: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b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US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732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0106C9FD-6322-4609-9327-EEBCCFAFFB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6" cy="132271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Box 4">
            <a:extLst>
              <a:ext uri="{FF2B5EF4-FFF2-40B4-BE49-F238E27FC236}">
                <a16:creationId xmlns:a16="http://schemas.microsoft.com/office/drawing/2014/main" id="{41660420-CAC0-465D-A43C-0CCB821836E4}"/>
              </a:ext>
            </a:extLst>
          </p:cNvPr>
          <p:cNvSpPr txBox="1"/>
          <p:nvPr/>
        </p:nvSpPr>
        <p:spPr>
          <a:xfrm>
            <a:off x="0" y="6698976"/>
            <a:ext cx="12191996" cy="248479"/>
          </a:xfrm>
          <a:prstGeom prst="rect">
            <a:avLst/>
          </a:prstGeom>
          <a:solidFill>
            <a:srgbClr val="00205B"/>
          </a:solidFill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205B"/>
              </a:solidFill>
              <a:uFillTx/>
              <a:latin typeface="Calibri"/>
            </a:endParaRPr>
          </a:p>
        </p:txBody>
      </p:sp>
      <p:sp>
        <p:nvSpPr>
          <p:cNvPr id="5" name="TextBox 8">
            <a:extLst>
              <a:ext uri="{FF2B5EF4-FFF2-40B4-BE49-F238E27FC236}">
                <a16:creationId xmlns:a16="http://schemas.microsoft.com/office/drawing/2014/main" id="{84C0128E-D0E4-4ED7-AFB7-737274F6C48F}"/>
              </a:ext>
            </a:extLst>
          </p:cNvPr>
          <p:cNvSpPr txBox="1"/>
          <p:nvPr/>
        </p:nvSpPr>
        <p:spPr>
          <a:xfrm>
            <a:off x="1436275" y="1805437"/>
            <a:ext cx="10088218" cy="7694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1" i="0" u="none" strike="noStrike" kern="0" cap="none" spc="0" baseline="0">
              <a:solidFill>
                <a:srgbClr val="000000"/>
              </a:solidFill>
              <a:uFillTx/>
              <a:latin typeface="Calibri" pitchFamily="34"/>
              <a:cs typeface="Calibri" pitchFamily="34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400" b="0" i="0" u="none" strike="noStrike" kern="1200" cap="none" spc="0" baseline="0">
              <a:solidFill>
                <a:srgbClr val="00205B"/>
              </a:solidFill>
              <a:uFillTx/>
              <a:latin typeface="Calibri" pitchFamily="34"/>
              <a:cs typeface="Calibri" pitchFamily="3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0A2A3F-C021-A581-3199-E18C760ABDE5}"/>
              </a:ext>
            </a:extLst>
          </p:cNvPr>
          <p:cNvSpPr txBox="1"/>
          <p:nvPr/>
        </p:nvSpPr>
        <p:spPr>
          <a:xfrm>
            <a:off x="87085" y="224654"/>
            <a:ext cx="1052648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Hamlin" pitchFamily="2" charset="0"/>
                <a:cs typeface="Times New Roman" panose="02020603050405020304" pitchFamily="18" charset="0"/>
              </a:rPr>
              <a:t>1. Why Privacy , Security and Data Protection are so important in financial services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35BEB109-5DBE-878D-F26F-60E152D0B8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602" y="1534346"/>
            <a:ext cx="8191500" cy="4953000"/>
          </a:xfrm>
          <a:prstGeom prst="rect">
            <a:avLst/>
          </a:prstGeom>
          <a:noFill/>
          <a:scene3d>
            <a:camera prst="orthographicFront">
              <a:rot lat="0" lon="0" rev="10799999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8AA5295F-C5F6-4F78-9F43-5368EEDFEA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6" cy="132271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Box 4">
            <a:extLst>
              <a:ext uri="{FF2B5EF4-FFF2-40B4-BE49-F238E27FC236}">
                <a16:creationId xmlns:a16="http://schemas.microsoft.com/office/drawing/2014/main" id="{AC3EDDC0-B7D6-4DCD-9046-7412BEAC064A}"/>
              </a:ext>
            </a:extLst>
          </p:cNvPr>
          <p:cNvSpPr txBox="1"/>
          <p:nvPr/>
        </p:nvSpPr>
        <p:spPr>
          <a:xfrm>
            <a:off x="0" y="6698976"/>
            <a:ext cx="12191996" cy="248479"/>
          </a:xfrm>
          <a:prstGeom prst="rect">
            <a:avLst/>
          </a:prstGeom>
          <a:solidFill>
            <a:srgbClr val="00205B"/>
          </a:solidFill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205B"/>
              </a:solidFill>
              <a:uFillTx/>
              <a:latin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52C06F-6186-B845-A8E0-4E38C0DD51E9}"/>
              </a:ext>
            </a:extLst>
          </p:cNvPr>
          <p:cNvSpPr txBox="1"/>
          <p:nvPr/>
        </p:nvSpPr>
        <p:spPr>
          <a:xfrm>
            <a:off x="522514" y="261258"/>
            <a:ext cx="898343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002060"/>
                </a:solidFill>
                <a:latin typeface="Hamlin" pitchFamily="2" charset="0"/>
                <a:cs typeface="Times New Roman" panose="02020603050405020304" pitchFamily="18" charset="0"/>
              </a:rPr>
              <a:t>1. Why Privacy , Security and Data Protection are so important in financial services</a:t>
            </a:r>
          </a:p>
          <a:p>
            <a:pPr>
              <a:defRPr/>
            </a:pPr>
            <a:endParaRPr lang="en-GB" sz="2800" b="1" dirty="0">
              <a:solidFill>
                <a:srgbClr val="C00000"/>
              </a:solidFill>
              <a:latin typeface="Zona Pro ExtraLight" panose="02010A03040002020004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Zona Pro ExtraLight" panose="02010A03040002020004" pitchFamily="2" charset="0"/>
              <a:ea typeface="+mn-ea"/>
              <a:cs typeface="+mn-cs"/>
            </a:endParaRPr>
          </a:p>
        </p:txBody>
      </p:sp>
      <p:sp>
        <p:nvSpPr>
          <p:cNvPr id="7" name="Text Placeholder 1"/>
          <p:cNvSpPr txBox="1">
            <a:spLocks/>
          </p:cNvSpPr>
          <p:nvPr/>
        </p:nvSpPr>
        <p:spPr>
          <a:xfrm>
            <a:off x="801969" y="1411200"/>
            <a:ext cx="10593969" cy="4644000"/>
          </a:xfrm>
          <a:prstGeom prst="rect">
            <a:avLst/>
          </a:prstGeom>
        </p:spPr>
        <p:txBody>
          <a:bodyPr/>
          <a:lstStyle>
            <a:lvl1pPr marL="228600" marR="0" lvl="0" indent="-2286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685800" marR="0" lvl="1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endParaRPr lang="en-GB" u="sng" dirty="0"/>
          </a:p>
        </p:txBody>
      </p:sp>
      <p:sp>
        <p:nvSpPr>
          <p:cNvPr id="4" name="Isosceles Triangle 3"/>
          <p:cNvSpPr/>
          <p:nvPr/>
        </p:nvSpPr>
        <p:spPr>
          <a:xfrm>
            <a:off x="3257550" y="2179082"/>
            <a:ext cx="4572000" cy="331624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1009650" y="180975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4134783" y="1393736"/>
            <a:ext cx="2817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b="1" dirty="0">
                <a:solidFill>
                  <a:srgbClr val="C00000"/>
                </a:solidFill>
              </a:rPr>
              <a:t>Outsourcing requirements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29550" y="5096861"/>
            <a:ext cx="3574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solidFill>
                  <a:srgbClr val="C00000"/>
                </a:solidFill>
              </a:rPr>
              <a:t>Data protection requirements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0158" y="5125993"/>
            <a:ext cx="3423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solidFill>
                  <a:srgbClr val="C00000"/>
                </a:solidFill>
              </a:rPr>
              <a:t>Cyber security requirements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34784" y="3736286"/>
            <a:ext cx="281753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200" b="1" dirty="0">
                <a:solidFill>
                  <a:schemeClr val="bg1"/>
                </a:solidFill>
              </a:rPr>
              <a:t>EU and Irish regulatory framework but what about other non EU regimes?</a:t>
            </a:r>
            <a:endParaRPr lang="en-GB" sz="22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52314" y="1978457"/>
            <a:ext cx="47062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IE" b="1" dirty="0"/>
              <a:t>CBI cross industry guidance on outsourcing – December 2021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E" b="1" dirty="0"/>
              <a:t>European Bank Authority updated guidelines on outsourcing 2019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E" b="1" dirty="0"/>
              <a:t>CBI discussion paper: outsourcing: findings and issues for discussion 2018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E" b="1" dirty="0"/>
              <a:t>CBI Investment Firms Regulations 2017 </a:t>
            </a:r>
          </a:p>
          <a:p>
            <a:pPr marL="285750" indent="-285750">
              <a:buFont typeface="Arial" pitchFamily="34" charset="0"/>
              <a:buChar char="•"/>
            </a:pPr>
            <a:endParaRPr lang="en-GB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07945" y="5568736"/>
            <a:ext cx="62511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b="1" dirty="0"/>
              <a:t>CBI Securities Markets Risk Outlook Report February 2022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IE" b="1" dirty="0"/>
              <a:t>24 February 2022: Russia invades Ukraine</a:t>
            </a:r>
            <a:r>
              <a:rPr lang="en-GB" b="1" dirty="0"/>
              <a:t> </a:t>
            </a:r>
            <a:endParaRPr lang="en-IE" b="1" dirty="0"/>
          </a:p>
          <a:p>
            <a:pPr marL="285750" indent="-285750">
              <a:buFont typeface="Arial" pitchFamily="34" charset="0"/>
              <a:buChar char="•"/>
            </a:pPr>
            <a:endParaRPr lang="en-IE" b="1" dirty="0"/>
          </a:p>
          <a:p>
            <a:pPr marL="285750" indent="-285750">
              <a:buFont typeface="Arial" pitchFamily="34" charset="0"/>
              <a:buChar char="•"/>
            </a:pPr>
            <a:endParaRPr lang="en-GB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829549" y="5688916"/>
            <a:ext cx="38290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IE" b="1" dirty="0"/>
              <a:t>GDPR but only?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E" b="1" dirty="0" err="1"/>
              <a:t>Schrems</a:t>
            </a:r>
            <a:r>
              <a:rPr lang="en-IE" b="1" dirty="0"/>
              <a:t> II decision of July 2020</a:t>
            </a:r>
          </a:p>
          <a:p>
            <a:pPr marL="285750" indent="-285750">
              <a:buFont typeface="Arial" pitchFamily="34" charset="0"/>
              <a:buChar char="•"/>
            </a:pPr>
            <a:endParaRPr lang="en-GB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50158" y="1994416"/>
            <a:ext cx="47062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/>
              <a:t>“</a:t>
            </a:r>
            <a:r>
              <a:rPr lang="en-IE" b="1" i="1" dirty="0"/>
              <a:t>Ensure adherence with the requirements of </a:t>
            </a:r>
          </a:p>
          <a:p>
            <a:r>
              <a:rPr lang="en-IE" b="1" i="1" u="sng" dirty="0"/>
              <a:t>any</a:t>
            </a:r>
            <a:r>
              <a:rPr lang="en-IE" b="1" i="1" dirty="0"/>
              <a:t> data protection legislation, including GDPR which apply to the operations of the Firm</a:t>
            </a:r>
            <a:r>
              <a:rPr lang="en-IE" b="1" dirty="0"/>
              <a:t>”</a:t>
            </a:r>
            <a:endParaRPr lang="en-GB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46045" y="3084473"/>
            <a:ext cx="40395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i="1" dirty="0"/>
              <a:t>“These considerations are particularly important when assessing the risks </a:t>
            </a:r>
          </a:p>
          <a:p>
            <a:r>
              <a:rPr lang="en-IE" b="1" i="1" dirty="0"/>
              <a:t>associated with offshoring especially</a:t>
            </a:r>
          </a:p>
          <a:p>
            <a:r>
              <a:rPr lang="en-IE" b="1" i="1" dirty="0"/>
              <a:t>outside the EU/EEA”</a:t>
            </a:r>
            <a:endParaRPr lang="en-GB" b="1" i="1" dirty="0"/>
          </a:p>
        </p:txBody>
      </p:sp>
    </p:spTree>
    <p:extLst>
      <p:ext uri="{BB962C8B-B14F-4D97-AF65-F5344CB8AC3E}">
        <p14:creationId xmlns:p14="http://schemas.microsoft.com/office/powerpoint/2010/main" val="1829476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8AA5295F-C5F6-4F78-9F43-5368EEDFEA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6" cy="132271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Box 4">
            <a:extLst>
              <a:ext uri="{FF2B5EF4-FFF2-40B4-BE49-F238E27FC236}">
                <a16:creationId xmlns:a16="http://schemas.microsoft.com/office/drawing/2014/main" id="{AC3EDDC0-B7D6-4DCD-9046-7412BEAC064A}"/>
              </a:ext>
            </a:extLst>
          </p:cNvPr>
          <p:cNvSpPr txBox="1"/>
          <p:nvPr/>
        </p:nvSpPr>
        <p:spPr>
          <a:xfrm>
            <a:off x="0" y="6698976"/>
            <a:ext cx="12191996" cy="248479"/>
          </a:xfrm>
          <a:prstGeom prst="rect">
            <a:avLst/>
          </a:prstGeom>
          <a:solidFill>
            <a:srgbClr val="00205B"/>
          </a:solidFill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205B"/>
              </a:solidFill>
              <a:uFillTx/>
              <a:latin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52C06F-6186-B845-A8E0-4E38C0DD51E9}"/>
              </a:ext>
            </a:extLst>
          </p:cNvPr>
          <p:cNvSpPr txBox="1"/>
          <p:nvPr/>
        </p:nvSpPr>
        <p:spPr>
          <a:xfrm>
            <a:off x="522514" y="261258"/>
            <a:ext cx="89834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Hamlin" pitchFamily="2" charset="0"/>
                <a:cs typeface="Times New Roman" panose="02020603050405020304" pitchFamily="18" charset="0"/>
              </a:rPr>
              <a:t>1. Why Privacy , Security and Data Protection are so important in financial services</a:t>
            </a:r>
            <a:endParaRPr lang="en-GB" sz="2800" b="1" dirty="0">
              <a:solidFill>
                <a:srgbClr val="002060"/>
              </a:solidFill>
              <a:latin typeface="Hamli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Zona Pro ExtraLight" panose="02010A03040002020004" pitchFamily="2" charset="0"/>
              <a:ea typeface="+mn-ea"/>
              <a:cs typeface="+mn-cs"/>
            </a:endParaRPr>
          </a:p>
        </p:txBody>
      </p:sp>
      <p:sp>
        <p:nvSpPr>
          <p:cNvPr id="7" name="Text Placeholder 1"/>
          <p:cNvSpPr txBox="1">
            <a:spLocks/>
          </p:cNvSpPr>
          <p:nvPr/>
        </p:nvSpPr>
        <p:spPr>
          <a:xfrm>
            <a:off x="605416" y="1527077"/>
            <a:ext cx="10593969" cy="4644000"/>
          </a:xfrm>
          <a:prstGeom prst="rect">
            <a:avLst/>
          </a:prstGeom>
        </p:spPr>
        <p:txBody>
          <a:bodyPr/>
          <a:lstStyle>
            <a:lvl1pPr marL="228600" marR="0" lvl="0" indent="-2286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685800" marR="0" lvl="1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IE" b="1" dirty="0">
                <a:solidFill>
                  <a:srgbClr val="002060"/>
                </a:solidFill>
                <a:latin typeface="Hamlin" pitchFamily="2" charset="0"/>
              </a:rPr>
              <a:t>December 2021: CBI cross industry guidance on outsourcing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solidFill>
                  <a:srgbClr val="002060"/>
                </a:solidFill>
                <a:latin typeface="Hamlin" pitchFamily="2" charset="0"/>
              </a:rPr>
              <a:t>Must ensure outsourcing risk assessments are tailored to take account of specific risks associated with outsourcing, </a:t>
            </a:r>
            <a:r>
              <a:rPr lang="en-GB" u="sng" dirty="0">
                <a:solidFill>
                  <a:srgbClr val="002060"/>
                </a:solidFill>
                <a:latin typeface="Hamlin" pitchFamily="2" charset="0"/>
              </a:rPr>
              <a:t>including cyber risk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solidFill>
                  <a:srgbClr val="002060"/>
                </a:solidFill>
                <a:latin typeface="Hamlin" pitchFamily="2" charset="0"/>
              </a:rPr>
              <a:t>When conducting due diligence review of outsourced service providers, Firms must consider effectiveness of risk management and internal controls, </a:t>
            </a:r>
            <a:r>
              <a:rPr lang="en-GB" u="sng" dirty="0">
                <a:solidFill>
                  <a:srgbClr val="002060"/>
                </a:solidFill>
                <a:latin typeface="Hamlin" pitchFamily="2" charset="0"/>
              </a:rPr>
              <a:t>including IT and </a:t>
            </a:r>
            <a:r>
              <a:rPr lang="en-GB" u="sng" dirty="0" err="1">
                <a:solidFill>
                  <a:srgbClr val="002060"/>
                </a:solidFill>
                <a:latin typeface="Hamlin" pitchFamily="2" charset="0"/>
              </a:rPr>
              <a:t>cybersecurity</a:t>
            </a:r>
            <a:r>
              <a:rPr lang="en-GB" dirty="0">
                <a:solidFill>
                  <a:srgbClr val="002060"/>
                </a:solidFill>
                <a:latin typeface="Hamlin" pitchFamily="2" charset="0"/>
              </a:rPr>
              <a:t> in providing </a:t>
            </a:r>
            <a:r>
              <a:rPr lang="en-GB" u="sng" dirty="0">
                <a:solidFill>
                  <a:srgbClr val="002060"/>
                </a:solidFill>
                <a:latin typeface="Hamlin" pitchFamily="2" charset="0"/>
              </a:rPr>
              <a:t>appropriate technical and organisational measures </a:t>
            </a:r>
            <a:r>
              <a:rPr lang="en-GB" dirty="0">
                <a:solidFill>
                  <a:srgbClr val="002060"/>
                </a:solidFill>
                <a:latin typeface="Hamlin" pitchFamily="2" charset="0"/>
              </a:rPr>
              <a:t>to protect data</a:t>
            </a:r>
          </a:p>
          <a:p>
            <a:pPr marL="514350" indent="-514350">
              <a:buFont typeface="+mj-lt"/>
              <a:buAutoNum type="arabicPeriod"/>
            </a:pPr>
            <a:r>
              <a:rPr lang="en-IE" dirty="0">
                <a:solidFill>
                  <a:srgbClr val="002060"/>
                </a:solidFill>
                <a:latin typeface="Hamlin" pitchFamily="2" charset="0"/>
              </a:rPr>
              <a:t>Where relevant,  carry out security penetration testing to </a:t>
            </a:r>
            <a:r>
              <a:rPr lang="en-IE" u="sng" dirty="0">
                <a:solidFill>
                  <a:srgbClr val="002060"/>
                </a:solidFill>
                <a:latin typeface="Hamlin" pitchFamily="2" charset="0"/>
              </a:rPr>
              <a:t>assess effectiveness of implemented cyber and internal security measures and processes</a:t>
            </a:r>
            <a:endParaRPr lang="en-GB" u="sng" dirty="0">
              <a:solidFill>
                <a:srgbClr val="002060"/>
              </a:solidFill>
              <a:latin typeface="Hamlin" pitchFamily="2" charset="0"/>
            </a:endParaRPr>
          </a:p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pPr marL="0" lvl="0" indent="0">
              <a:buNone/>
            </a:pPr>
            <a:endParaRPr lang="en-GB" u="sng" dirty="0"/>
          </a:p>
        </p:txBody>
      </p:sp>
    </p:spTree>
    <p:extLst>
      <p:ext uri="{BB962C8B-B14F-4D97-AF65-F5344CB8AC3E}">
        <p14:creationId xmlns:p14="http://schemas.microsoft.com/office/powerpoint/2010/main" val="3278407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8AA5295F-C5F6-4F78-9F43-5368EEDFEA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6" cy="132271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Box 4">
            <a:extLst>
              <a:ext uri="{FF2B5EF4-FFF2-40B4-BE49-F238E27FC236}">
                <a16:creationId xmlns:a16="http://schemas.microsoft.com/office/drawing/2014/main" id="{AC3EDDC0-B7D6-4DCD-9046-7412BEAC064A}"/>
              </a:ext>
            </a:extLst>
          </p:cNvPr>
          <p:cNvSpPr txBox="1"/>
          <p:nvPr/>
        </p:nvSpPr>
        <p:spPr>
          <a:xfrm>
            <a:off x="0" y="6698976"/>
            <a:ext cx="12191996" cy="248479"/>
          </a:xfrm>
          <a:prstGeom prst="rect">
            <a:avLst/>
          </a:prstGeom>
          <a:solidFill>
            <a:srgbClr val="00205B"/>
          </a:solidFill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205B"/>
              </a:solidFill>
              <a:uFillTx/>
              <a:latin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52C06F-6186-B845-A8E0-4E38C0DD51E9}"/>
              </a:ext>
            </a:extLst>
          </p:cNvPr>
          <p:cNvSpPr txBox="1"/>
          <p:nvPr/>
        </p:nvSpPr>
        <p:spPr>
          <a:xfrm>
            <a:off x="522514" y="261258"/>
            <a:ext cx="898343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dirty="0">
                <a:solidFill>
                  <a:srgbClr val="002060"/>
                </a:solidFill>
                <a:latin typeface="Hamlin" pitchFamily="2" charset="0"/>
                <a:cs typeface="Times New Roman" panose="02020603050405020304" pitchFamily="18" charset="0"/>
              </a:rPr>
              <a:t>Why Privacy , Security and Data Protection are so important in financial services</a:t>
            </a:r>
            <a:endParaRPr lang="en-GB" sz="2800" b="1" dirty="0">
              <a:solidFill>
                <a:srgbClr val="002060"/>
              </a:solidFill>
              <a:latin typeface="Hamlin" pitchFamily="2" charset="0"/>
            </a:endParaRPr>
          </a:p>
          <a:p>
            <a:pPr lvl="0"/>
            <a:endParaRPr lang="en-GB" sz="2800" b="1" dirty="0">
              <a:solidFill>
                <a:srgbClr val="C00000"/>
              </a:solidFill>
              <a:latin typeface="Zona Pro ExtraLight" panose="02010A03040002020004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Zona Pro ExtraLight" panose="02010A03040002020004" pitchFamily="2" charset="0"/>
              <a:ea typeface="+mn-ea"/>
              <a:cs typeface="+mn-cs"/>
            </a:endParaRPr>
          </a:p>
        </p:txBody>
      </p:sp>
      <p:sp>
        <p:nvSpPr>
          <p:cNvPr id="7" name="Text Placeholder 1"/>
          <p:cNvSpPr txBox="1">
            <a:spLocks/>
          </p:cNvSpPr>
          <p:nvPr/>
        </p:nvSpPr>
        <p:spPr>
          <a:xfrm>
            <a:off x="522514" y="1692411"/>
            <a:ext cx="10593969" cy="4644000"/>
          </a:xfrm>
          <a:prstGeom prst="rect">
            <a:avLst/>
          </a:prstGeom>
        </p:spPr>
        <p:txBody>
          <a:bodyPr/>
          <a:lstStyle>
            <a:lvl1pPr marL="228600" marR="0" lvl="0" indent="-2286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685800" marR="0" lvl="1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n-GB" sz="2000" b="1" dirty="0">
                <a:solidFill>
                  <a:srgbClr val="002060"/>
                </a:solidFill>
                <a:latin typeface="Hamlin" pitchFamily="2" charset="0"/>
              </a:rPr>
              <a:t>8 February 2022: CBI Securities Markets Risk Outlook Report 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002060"/>
                </a:solidFill>
                <a:latin typeface="Hamlin" pitchFamily="2" charset="0"/>
              </a:rPr>
              <a:t>With digital transformation increasing risk of cyber attacks, Firms expected to take steps to </a:t>
            </a:r>
            <a:r>
              <a:rPr lang="en-GB" sz="2000" u="sng" dirty="0">
                <a:solidFill>
                  <a:srgbClr val="002060"/>
                </a:solidFill>
                <a:latin typeface="Hamlin" pitchFamily="2" charset="0"/>
              </a:rPr>
              <a:t>understand critical business services</a:t>
            </a:r>
            <a:r>
              <a:rPr lang="en-GB" sz="2000" dirty="0">
                <a:solidFill>
                  <a:srgbClr val="002060"/>
                </a:solidFill>
                <a:latin typeface="Hamlin" pitchFamily="2" charset="0"/>
              </a:rPr>
              <a:t> and ensure they are more resilient to disruption from operational and cyber risk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002060"/>
                </a:solidFill>
                <a:latin typeface="Hamlin" pitchFamily="2" charset="0"/>
              </a:rPr>
              <a:t>Steps  expected to be undertaken by Firms include:</a:t>
            </a:r>
          </a:p>
          <a:p>
            <a:pPr lvl="1"/>
            <a:r>
              <a:rPr lang="en-GB" sz="2000" u="sng" dirty="0">
                <a:solidFill>
                  <a:srgbClr val="002060"/>
                </a:solidFill>
                <a:latin typeface="Hamlin" pitchFamily="2" charset="0"/>
              </a:rPr>
              <a:t>regular staff training </a:t>
            </a:r>
            <a:r>
              <a:rPr lang="en-GB" sz="2000" dirty="0">
                <a:solidFill>
                  <a:srgbClr val="002060"/>
                </a:solidFill>
                <a:latin typeface="Hamlin" pitchFamily="2" charset="0"/>
              </a:rPr>
              <a:t>on all aspects of cyber security, with regard to international best practice in this area, including, for example, </a:t>
            </a:r>
            <a:r>
              <a:rPr lang="en-GB" sz="2000" u="sng" dirty="0">
                <a:solidFill>
                  <a:srgbClr val="002060"/>
                </a:solidFill>
                <a:latin typeface="Hamlin" pitchFamily="2" charset="0"/>
              </a:rPr>
              <a:t>simulated phishing emails</a:t>
            </a:r>
          </a:p>
          <a:p>
            <a:pPr lvl="1"/>
            <a:r>
              <a:rPr lang="en-GB" sz="2000" dirty="0">
                <a:solidFill>
                  <a:srgbClr val="002060"/>
                </a:solidFill>
                <a:latin typeface="Hamlin" pitchFamily="2" charset="0"/>
              </a:rPr>
              <a:t>have a </a:t>
            </a:r>
            <a:r>
              <a:rPr lang="en-GB" sz="2000" u="sng" dirty="0">
                <a:solidFill>
                  <a:srgbClr val="002060"/>
                </a:solidFill>
                <a:latin typeface="Hamlin" pitchFamily="2" charset="0"/>
              </a:rPr>
              <a:t>program of risk analysis and oversight</a:t>
            </a:r>
            <a:r>
              <a:rPr lang="en-GB" sz="2000" dirty="0">
                <a:solidFill>
                  <a:srgbClr val="002060"/>
                </a:solidFill>
                <a:latin typeface="Hamlin" pitchFamily="2" charset="0"/>
              </a:rPr>
              <a:t>  to identify and minimise sources of cyber security risk</a:t>
            </a:r>
          </a:p>
          <a:p>
            <a:pPr lvl="1"/>
            <a:r>
              <a:rPr lang="en-GB" sz="2000" dirty="0">
                <a:solidFill>
                  <a:srgbClr val="002060"/>
                </a:solidFill>
                <a:latin typeface="Hamlin" pitchFamily="2" charset="0"/>
              </a:rPr>
              <a:t>have </a:t>
            </a:r>
            <a:r>
              <a:rPr lang="en-GB" sz="2000" u="sng" dirty="0">
                <a:solidFill>
                  <a:srgbClr val="002060"/>
                </a:solidFill>
                <a:latin typeface="Hamlin" pitchFamily="2" charset="0"/>
              </a:rPr>
              <a:t>emergency procedures, backup facilities</a:t>
            </a:r>
            <a:r>
              <a:rPr lang="en-GB" sz="2000" dirty="0">
                <a:solidFill>
                  <a:srgbClr val="002060"/>
                </a:solidFill>
                <a:latin typeface="Hamlin" pitchFamily="2" charset="0"/>
              </a:rPr>
              <a:t>, and </a:t>
            </a:r>
            <a:r>
              <a:rPr lang="en-GB" sz="2000" u="sng" dirty="0">
                <a:solidFill>
                  <a:srgbClr val="002060"/>
                </a:solidFill>
                <a:latin typeface="Hamlin" pitchFamily="2" charset="0"/>
              </a:rPr>
              <a:t>plan for disaster recovery </a:t>
            </a:r>
            <a:r>
              <a:rPr lang="en-GB" sz="2000" dirty="0">
                <a:solidFill>
                  <a:srgbClr val="002060"/>
                </a:solidFill>
                <a:latin typeface="Hamlin" pitchFamily="2" charset="0"/>
              </a:rPr>
              <a:t>that allow for timely recovery and resumption of operations</a:t>
            </a:r>
          </a:p>
          <a:p>
            <a:pPr lvl="1"/>
            <a:r>
              <a:rPr lang="en-GB" sz="2000" dirty="0">
                <a:solidFill>
                  <a:srgbClr val="002060"/>
                </a:solidFill>
                <a:latin typeface="Hamlin" pitchFamily="2" charset="0"/>
              </a:rPr>
              <a:t>have </a:t>
            </a:r>
            <a:r>
              <a:rPr lang="en-GB" sz="2000" u="sng" dirty="0">
                <a:solidFill>
                  <a:srgbClr val="002060"/>
                </a:solidFill>
                <a:latin typeface="Hamlin" pitchFamily="2" charset="0"/>
              </a:rPr>
              <a:t>automated systems that are reliable, secure</a:t>
            </a:r>
            <a:r>
              <a:rPr lang="en-GB" sz="2000" dirty="0">
                <a:solidFill>
                  <a:srgbClr val="002060"/>
                </a:solidFill>
                <a:latin typeface="Hamlin" pitchFamily="2" charset="0"/>
              </a:rPr>
              <a:t> and have </a:t>
            </a:r>
            <a:r>
              <a:rPr lang="en-GB" sz="2000" u="sng" dirty="0">
                <a:solidFill>
                  <a:srgbClr val="002060"/>
                </a:solidFill>
                <a:latin typeface="Hamlin" pitchFamily="2" charset="0"/>
              </a:rPr>
              <a:t>adequate scalable capacity</a:t>
            </a:r>
          </a:p>
          <a:p>
            <a:pPr marL="514350" lvl="0" indent="-514350">
              <a:buFont typeface="+mj-lt"/>
              <a:buAutoNum type="arabicPeriod"/>
            </a:pPr>
            <a:endParaRPr lang="en-GB" u="sng" dirty="0"/>
          </a:p>
        </p:txBody>
      </p:sp>
    </p:spTree>
    <p:extLst>
      <p:ext uri="{BB962C8B-B14F-4D97-AF65-F5344CB8AC3E}">
        <p14:creationId xmlns:p14="http://schemas.microsoft.com/office/powerpoint/2010/main" val="25575704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738AC0D-0BE5-441C-9E2C-E71D0AD8EC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1996" cy="132271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Box 4">
            <a:extLst>
              <a:ext uri="{FF2B5EF4-FFF2-40B4-BE49-F238E27FC236}">
                <a16:creationId xmlns:a16="http://schemas.microsoft.com/office/drawing/2014/main" id="{10F395AC-EE21-43D4-B11E-16F74C3CF6B9}"/>
              </a:ext>
            </a:extLst>
          </p:cNvPr>
          <p:cNvSpPr txBox="1"/>
          <p:nvPr/>
        </p:nvSpPr>
        <p:spPr>
          <a:xfrm>
            <a:off x="0" y="6698976"/>
            <a:ext cx="12191996" cy="248479"/>
          </a:xfrm>
          <a:prstGeom prst="rect">
            <a:avLst/>
          </a:prstGeom>
          <a:solidFill>
            <a:srgbClr val="00205B"/>
          </a:solidFill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205B"/>
              </a:solidFill>
              <a:uFillTx/>
              <a:latin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DC1114-C7BE-834C-EC42-2CE0015CCD59}"/>
              </a:ext>
            </a:extLst>
          </p:cNvPr>
          <p:cNvSpPr txBox="1"/>
          <p:nvPr/>
        </p:nvSpPr>
        <p:spPr>
          <a:xfrm>
            <a:off x="228601" y="384359"/>
            <a:ext cx="104067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000" dirty="0">
                <a:solidFill>
                  <a:srgbClr val="002060"/>
                </a:solidFill>
                <a:latin typeface="Hamlin" pitchFamily="2" charset="0"/>
                <a:cs typeface="Times New Roman" panose="02020603050405020304" pitchFamily="18" charset="0"/>
              </a:rPr>
              <a:t>2. Back to Basics: Know You Client, Know Your Data</a:t>
            </a:r>
            <a:endParaRPr lang="fr-CH" sz="3000" dirty="0">
              <a:solidFill>
                <a:srgbClr val="002060"/>
              </a:solidFill>
              <a:latin typeface="Hamlin" pitchFamily="2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1FC78BF-39C3-071E-0E31-E8DADAC8A3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3291" y="1654709"/>
            <a:ext cx="6373586" cy="4249057"/>
          </a:xfrm>
          <a:prstGeom prst="rect">
            <a:avLst/>
          </a:prstGeom>
        </p:spPr>
      </p:pic>
      <p:pic>
        <p:nvPicPr>
          <p:cNvPr id="8" name="Picture 2" descr="How can you protect data security when collaborating with R&amp;D partners? -  Careers Business">
            <a:extLst>
              <a:ext uri="{FF2B5EF4-FFF2-40B4-BE49-F238E27FC236}">
                <a16:creationId xmlns:a16="http://schemas.microsoft.com/office/drawing/2014/main" id="{6C398117-0DB5-451D-F17A-B3D9D53B73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475" y="2868370"/>
            <a:ext cx="3973286" cy="2976129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DCF9979-BDFD-8D7C-37E9-DFA7E4C0139A}"/>
              </a:ext>
            </a:extLst>
          </p:cNvPr>
          <p:cNvSpPr txBox="1"/>
          <p:nvPr/>
        </p:nvSpPr>
        <p:spPr>
          <a:xfrm>
            <a:off x="40475" y="5958760"/>
            <a:ext cx="631615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3000" dirty="0">
                <a:solidFill>
                  <a:srgbClr val="002060"/>
                </a:solidFill>
                <a:latin typeface="Hamlin" pitchFamily="2" charset="0"/>
              </a:rPr>
              <a:t>If you collect it, protect it: Art 32</a:t>
            </a:r>
            <a:endParaRPr lang="fr-CH" sz="3000" dirty="0">
              <a:solidFill>
                <a:srgbClr val="002060"/>
              </a:solidFill>
              <a:latin typeface="Hamlin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B70D817-6BD5-5780-D62A-3F0855B53B5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3063" r="-2" b="-2"/>
          <a:stretch/>
        </p:blipFill>
        <p:spPr>
          <a:xfrm>
            <a:off x="3089839" y="1379823"/>
            <a:ext cx="2573452" cy="1996211"/>
          </a:xfrm>
          <a:prstGeom prst="rect">
            <a:avLst/>
          </a:prstGeom>
          <a:ln w="28575">
            <a:noFill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1302</TotalTime>
  <Words>2118</Words>
  <Application>Microsoft Office PowerPoint</Application>
  <PresentationFormat>Widescreen</PresentationFormat>
  <Paragraphs>230</Paragraphs>
  <Slides>26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Calibri</vt:lpstr>
      <vt:lpstr>Calibri Light</vt:lpstr>
      <vt:lpstr>Hamlin</vt:lpstr>
      <vt:lpstr>Textbook New</vt:lpstr>
      <vt:lpstr>Times New Roman</vt:lpstr>
      <vt:lpstr>Zona Pro ExtraLight</vt:lpstr>
      <vt:lpstr>Zona Pro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Fiona Hanlon</dc:creator>
  <cp:lastModifiedBy>Fiona Hanlon</cp:lastModifiedBy>
  <cp:revision>69</cp:revision>
  <dcterms:created xsi:type="dcterms:W3CDTF">2021-12-07T11:11:52Z</dcterms:created>
  <dcterms:modified xsi:type="dcterms:W3CDTF">2022-05-06T11:44:55Z</dcterms:modified>
</cp:coreProperties>
</file>