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  <p:sldMasterId id="2147483648" r:id="rId3"/>
    <p:sldMasterId id="2147483658" r:id="rId4"/>
  </p:sldMasterIdLst>
  <p:notesMasterIdLst>
    <p:notesMasterId r:id="rId23"/>
  </p:notesMasterIdLst>
  <p:sldIdLst>
    <p:sldId id="256" r:id="rId5"/>
    <p:sldId id="348" r:id="rId6"/>
    <p:sldId id="356" r:id="rId7"/>
    <p:sldId id="357" r:id="rId8"/>
    <p:sldId id="350" r:id="rId9"/>
    <p:sldId id="351" r:id="rId10"/>
    <p:sldId id="352" r:id="rId11"/>
    <p:sldId id="353" r:id="rId12"/>
    <p:sldId id="354" r:id="rId13"/>
    <p:sldId id="355" r:id="rId14"/>
    <p:sldId id="359" r:id="rId15"/>
    <p:sldId id="360" r:id="rId16"/>
    <p:sldId id="361" r:id="rId17"/>
    <p:sldId id="362" r:id="rId18"/>
    <p:sldId id="363" r:id="rId19"/>
    <p:sldId id="364" r:id="rId20"/>
    <p:sldId id="349" r:id="rId21"/>
    <p:sldId id="261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B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3" autoAdjust="0"/>
    <p:restoredTop sz="93447" autoAdjust="0"/>
  </p:normalViewPr>
  <p:slideViewPr>
    <p:cSldViewPr snapToGrid="0">
      <p:cViewPr varScale="1">
        <p:scale>
          <a:sx n="60" d="100"/>
          <a:sy n="60" d="100"/>
        </p:scale>
        <p:origin x="91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100A845-CA16-473C-8AAD-7CBF74DC32C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D871EC-1325-43F4-BCD8-264529C8CF94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B07C2C3E-3F04-4AB4-AF83-78CD9C97F48D}" type="datetime1">
              <a:rPr lang="en-US"/>
              <a:pPr lvl="0"/>
              <a:t>7/25/2022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8EF356C-B08E-4793-A344-156392F20A9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2B05B9F-C1A7-45EB-9CCC-4E96047D66DA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219AB8-8CB3-49A0-96E1-7C1C7C77DBA6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51541C-9DA2-425E-9FBA-33D66B0AAF2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4177878A-F009-416F-B971-1907559FEB9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692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450C0-26AF-4FA4-AB06-C9A2787770FC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990577-2D9F-47AD-BE9C-619F129F8D1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1363FC-4579-4BCD-916E-3AEAD96DEF4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0008EB-044A-43A0-B384-16D0A568A98F}" type="datetime1">
              <a:rPr lang="en-GB"/>
              <a:pPr lvl="0"/>
              <a:t>25/07/2022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DB406-041F-45AB-B2D0-73A23444807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B6F422-6F1C-46D4-A74D-D2FEA1DCCC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348BB2-C8AA-46C3-B248-E764D4B5411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86779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B2770-9134-4202-9C88-FBF247524D7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1802F1-E66C-4B57-B040-FBA0FA70328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D2358-5717-401C-93FA-FFD38AAF019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518D0D4-A4A2-4DC5-AAA0-7544836BCF57}" type="datetime1">
              <a:rPr lang="en-GB"/>
              <a:pPr lvl="0"/>
              <a:t>25/07/2022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6F183-342E-4EE5-A72D-53CC801C3D3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C3F83-A748-406F-ABC8-22528CECD7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B4D0329-0592-4AA3-ABBB-5043247B9F6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296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6BA4CF-7BB3-4323-BC5D-41C9003432D3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D0B858-6A65-4FA3-B4DE-52417FC72C61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B6B63-924E-4BA6-8732-8EAEDAEAD5C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523880-36B6-43B7-92BF-EF69D7E6DD54}" type="datetime1">
              <a:rPr lang="en-GB"/>
              <a:pPr lvl="0"/>
              <a:t>25/07/2022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D470F7-E823-4828-ADF6-D1FD55EB2B0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3F1EE-E963-4AEC-925B-F2153801FE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DCD0E87-0E5A-4BF2-8D97-F09D3FE7907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37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DDD95-59C3-2D47-B946-749C5F03597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9FE3-95F0-F642-93E5-966E1E0C6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63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DDD95-59C3-2D47-B946-749C5F03597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9FE3-95F0-F642-93E5-966E1E0C6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0705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DDD95-59C3-2D47-B946-749C5F03597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9FE3-95F0-F642-93E5-966E1E0C6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0425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DDD95-59C3-2D47-B946-749C5F03597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9FE3-95F0-F642-93E5-966E1E0C6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3770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DDD95-59C3-2D47-B946-749C5F03597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9FE3-95F0-F642-93E5-966E1E0C6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3966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DDD95-59C3-2D47-B946-749C5F03597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9FE3-95F0-F642-93E5-966E1E0C6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97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DDD95-59C3-2D47-B946-749C5F03597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9FE3-95F0-F642-93E5-966E1E0C6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715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DDD95-59C3-2D47-B946-749C5F03597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9FE3-95F0-F642-93E5-966E1E0C6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83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9868C-89E1-4EB9-9DF1-397F4CFDAFF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C8AB3-A0EB-4290-B46F-FD9AA27C5435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3E7D3-9DBB-484B-95D4-E4F50981B54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64AFD7-F475-41AB-B99D-81020386F3A2}" type="datetime1">
              <a:rPr lang="en-GB"/>
              <a:pPr lvl="0"/>
              <a:t>25/07/2022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62947-706B-4B94-A027-1E7A0E647D8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AEC99-B8B5-4DB2-BD4D-65C00E5C8C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8B9764-4335-42AA-A791-254103AC647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8289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DDD95-59C3-2D47-B946-749C5F03597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9FE3-95F0-F642-93E5-966E1E0C6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753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DDD95-59C3-2D47-B946-749C5F03597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9FE3-95F0-F642-93E5-966E1E0C6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8658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DDD95-59C3-2D47-B946-749C5F03597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9FE3-95F0-F642-93E5-966E1E0C6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7294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0C2DD3-F759-4847-8BAF-D8279198E0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90887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1" i="0">
                <a:latin typeface="Zona Pro SemiBold" panose="02010A03040002020004" pitchFamily="2" charset="0"/>
              </a:defRPr>
            </a:lvl1pPr>
          </a:lstStyle>
          <a:p>
            <a:r>
              <a:rPr lang="en-US"/>
              <a:t>6/10/21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B9531-C3BF-854F-B6C2-1B32A1341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9086" y="6190887"/>
            <a:ext cx="3494314" cy="365125"/>
          </a:xfrm>
          <a:prstGeom prst="rect">
            <a:avLst/>
          </a:prstGeom>
        </p:spPr>
        <p:txBody>
          <a:bodyPr/>
          <a:lstStyle>
            <a:lvl1pPr>
              <a:defRPr b="1" i="0">
                <a:latin typeface="Zona Pro SemiBold" panose="02010A03040002020004" pitchFamily="2" charset="0"/>
              </a:defRPr>
            </a:lvl1pPr>
          </a:lstStyle>
          <a:p>
            <a:r>
              <a:rPr lang="en-US"/>
              <a:t>compliance.ie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180DD-5E78-1845-A350-452361517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1502" y="6272377"/>
            <a:ext cx="502297" cy="365125"/>
          </a:xfrm>
          <a:prstGeom prst="rect">
            <a:avLst/>
          </a:prstGeom>
        </p:spPr>
        <p:txBody>
          <a:bodyPr/>
          <a:lstStyle>
            <a:lvl1pPr algn="just">
              <a:defRPr sz="1400" b="0" i="0">
                <a:solidFill>
                  <a:schemeClr val="bg1"/>
                </a:solidFill>
                <a:latin typeface="Zona Pro SemiBold" panose="02010A03040002020004" pitchFamily="2" charset="0"/>
              </a:defRPr>
            </a:lvl1pPr>
          </a:lstStyle>
          <a:p>
            <a:fld id="{D4AEFC90-79B4-9348-AAD2-6BF30CF5598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1346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64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A696E-0AF5-475B-B876-0616DEB4E71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F661DD-FA6D-4239-A2A5-E3CFC8BCCCA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8BC94-F4BF-4CD5-9510-FEC7557E23B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1278DC7-3EA7-45BE-89FB-5973D316D04E}" type="datetime1">
              <a:rPr lang="en-GB"/>
              <a:pPr lvl="0"/>
              <a:t>25/07/2022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BA418-F858-4D9D-A5DD-B37DDFED5F1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1FB612-8CB1-42F2-AD6F-A9809499B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0C5528A-B459-4BF3-8DDE-FD2B73946F8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195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AFEB7-B15D-4EE0-8371-B215CC346E0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6AC84-751B-41B8-89F9-FCEE56A616F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678E1E-06E3-4B80-BC94-8C8C471A128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BE74D9-C2C8-4735-97AE-AD5DFA70F88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CA8EFD1-E476-49D4-95FD-B2FC2BCBA1F6}" type="datetime1">
              <a:rPr lang="en-GB"/>
              <a:pPr lvl="0"/>
              <a:t>25/07/2022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B3D1A0-9954-4F80-8395-FB59AF89C67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06AF6-A3FE-4DCD-9035-B08201DF1C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E53FA02-0EB3-48A3-ACF7-629469D113D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19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C1AE1-7E00-4F6B-9ECE-7E7F3FA046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D30C53-F98A-4903-ABBB-71CC8C75B2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A45F4A-B7A1-47AC-9172-37F12391677E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4815A5-C088-4FD0-8313-F49ED5655C74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1A606F-6F5E-40DF-8EA9-9A53E90573D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CB21A5-48C0-42B5-BDC5-98CEDDAF029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3C48201-A9BF-484D-BFAD-2859EA780020}" type="datetime1">
              <a:rPr lang="en-GB"/>
              <a:pPr lvl="0"/>
              <a:t>25/07/2022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BF78DB-EFC5-4AC8-B54D-0483E54AFEB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30F15C-CD6B-4884-9CD2-71706049F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6FFB0BC-A625-4E8D-A698-8F87B9BDA98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767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BC94E-7106-4E61-96BA-68C7AF2B6CA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49C674-DD9E-4119-BE72-9550BA3E7D4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FBA00A0-0FC0-42F0-8988-0423DBB20D9E}" type="datetime1">
              <a:rPr lang="en-GB"/>
              <a:pPr lvl="0"/>
              <a:t>25/07/2022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7C5B5D-9B39-43E0-848F-A623299D924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8B9855-1FA2-4A2B-87BA-FE546155C8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0455216-0564-4476-BCC7-A609CDE7D19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745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AF0F29-7B7F-44FB-9603-084260DD43A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7012F64-8530-4694-948F-022DF1548606}" type="datetime1">
              <a:rPr lang="en-GB"/>
              <a:pPr lvl="0"/>
              <a:t>25/07/2022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EDACB2-3DC4-40AD-B3A0-3E2E228A971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730852-2D90-4263-AE2A-99BE9AE634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2156A5-5456-43CC-BF61-A32D3D3A066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69087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15350-34BE-48A6-AB87-619AB569D0B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54A65-927C-46A5-999A-2FDCDFCD629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779555-EBA5-4E3E-8ABE-C836B01C9C58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C7D893-A8EC-4989-87DC-82059DDDF69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FBE75E-93D9-43ED-BF30-68E8DB21ED2A}" type="datetime1">
              <a:rPr lang="en-GB"/>
              <a:pPr lvl="0"/>
              <a:t>25/07/2022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2ED5FC-6961-45D0-ADC7-4994AD589D6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B2C51F-454C-4E0E-813C-656704F9A2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2F0A9E7-5D61-42CE-8550-2317788026E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980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CF928-C458-4664-BC86-4457C539721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8D8E98-4814-4C7B-9257-2E8D2F0F8DB4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B198D3-E6FE-480B-9E38-DFADE1AB925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5EA304-2E8B-4435-9CF8-02B610A0A3B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C29463F-C026-47EE-8EA3-AE6DA932FA44}" type="datetime1">
              <a:rPr lang="en-GB"/>
              <a:pPr lvl="0"/>
              <a:t>25/07/2022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E40AAF-63FC-4474-AD92-FCB7D871AE4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0A1CC-2739-402E-8E89-9DB2103B14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6FF0F5D-236E-4749-B65B-E6F2DB46E81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548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C73BA8-FCB7-4681-873B-EF65E5FD501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52C70D-4700-4787-9C6B-10C31BCA1E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74C7A1-AE02-4831-BA12-ABD1935595F4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21293612-E75D-41E0-8D77-A281692C93CB}" type="datetime1">
              <a:rPr lang="en-GB"/>
              <a:pPr lvl="0"/>
              <a:t>25/07/2022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F3AD2-030F-429E-9FC2-47F564C93AD5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27DFA1-4B51-4B39-A582-7934E200A3CC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7E67BEAD-68AD-40DC-874B-91633DFF51AC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74" r:id="rId10"/>
    <p:sldLayoutId id="2147483675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DDD95-59C3-2D47-B946-749C5F03597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89FE3-95F0-F642-93E5-966E1E0C6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436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884E50C-1B8D-0043-8913-EB506BDF2E3C}"/>
              </a:ext>
            </a:extLst>
          </p:cNvPr>
          <p:cNvSpPr/>
          <p:nvPr userDrawn="1"/>
        </p:nvSpPr>
        <p:spPr>
          <a:xfrm>
            <a:off x="0" y="1863633"/>
            <a:ext cx="12192000" cy="4025265"/>
          </a:xfrm>
          <a:prstGeom prst="rect">
            <a:avLst/>
          </a:prstGeom>
          <a:solidFill>
            <a:srgbClr val="00205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CBDDEFB-851F-A34E-A7E9-519B5B26DF28}"/>
              </a:ext>
            </a:extLst>
          </p:cNvPr>
          <p:cNvSpPr/>
          <p:nvPr userDrawn="1"/>
        </p:nvSpPr>
        <p:spPr>
          <a:xfrm>
            <a:off x="0" y="5799909"/>
            <a:ext cx="12192000" cy="1058091"/>
          </a:xfrm>
          <a:prstGeom prst="rect">
            <a:avLst/>
          </a:prstGeom>
          <a:solidFill>
            <a:srgbClr val="07AB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5E8EDD-3511-7C44-BDF8-E615363BA4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1908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4DC73-71CE-5C46-8E0D-FE3EC6CB2D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59086" y="6190887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compliance.ie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303AFC6-62BE-2C48-8BE3-9A3A11767CC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8200" y="444863"/>
            <a:ext cx="2619103" cy="988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262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7B34FF2-4C27-3D4C-A343-A062BD0D810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1747656"/>
            <a:ext cx="12192000" cy="511034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1BF15E9-E5E3-4F4B-BB00-56BC17D67E4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8200" y="444863"/>
            <a:ext cx="2619103" cy="988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957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77EFF721-8956-42ED-A8FA-CD9C3D6489E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1520683"/>
            <a:ext cx="12191996" cy="3904753"/>
          </a:xfrm>
          <a:solidFill>
            <a:srgbClr val="00205B"/>
          </a:solidFill>
        </p:spPr>
        <p:txBody>
          <a:bodyPr/>
          <a:lstStyle/>
          <a:p>
            <a:pPr lvl="0"/>
            <a:r>
              <a:rPr lang="en-US" dirty="0">
                <a:solidFill>
                  <a:srgbClr val="00205B"/>
                </a:solidFill>
              </a:rPr>
              <a:t>P</a:t>
            </a:r>
            <a:endParaRPr lang="en-GB" dirty="0">
              <a:solidFill>
                <a:srgbClr val="00205B"/>
              </a:solidFill>
            </a:endParaRPr>
          </a:p>
        </p:txBody>
      </p:sp>
      <p:pic>
        <p:nvPicPr>
          <p:cNvPr id="3" name="Picture 11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92BFF5C0-81D8-454E-874C-951D984F67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407" y="150025"/>
            <a:ext cx="2330567" cy="111130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6">
            <a:extLst>
              <a:ext uri="{FF2B5EF4-FFF2-40B4-BE49-F238E27FC236}">
                <a16:creationId xmlns:a16="http://schemas.microsoft.com/office/drawing/2014/main" id="{56BFC0EB-E621-48E4-BDF8-07F7A71B9A62}"/>
              </a:ext>
            </a:extLst>
          </p:cNvPr>
          <p:cNvSpPr/>
          <p:nvPr/>
        </p:nvSpPr>
        <p:spPr>
          <a:xfrm>
            <a:off x="0" y="5425436"/>
            <a:ext cx="12191996" cy="1432563"/>
          </a:xfrm>
          <a:prstGeom prst="rect">
            <a:avLst/>
          </a:prstGeom>
          <a:solidFill>
            <a:srgbClr val="00AB8E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AB8E"/>
              </a:solidFill>
              <a:uFillTx/>
              <a:latin typeface="Calibri"/>
            </a:endParaRPr>
          </a:p>
        </p:txBody>
      </p:sp>
      <p:sp>
        <p:nvSpPr>
          <p:cNvPr id="5" name="TextBox 17">
            <a:extLst>
              <a:ext uri="{FF2B5EF4-FFF2-40B4-BE49-F238E27FC236}">
                <a16:creationId xmlns:a16="http://schemas.microsoft.com/office/drawing/2014/main" id="{88A6469F-48D6-4826-8C5A-C09EE62E33CF}"/>
              </a:ext>
            </a:extLst>
          </p:cNvPr>
          <p:cNvSpPr txBox="1"/>
          <p:nvPr/>
        </p:nvSpPr>
        <p:spPr>
          <a:xfrm>
            <a:off x="408407" y="6102623"/>
            <a:ext cx="5594820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dirty="0">
                <a:solidFill>
                  <a:srgbClr val="FFFFFF"/>
                </a:solidFill>
                <a:latin typeface="Zona Pro SemiBold" pitchFamily="2"/>
              </a:rPr>
              <a:t>July 19th</a:t>
            </a:r>
            <a:r>
              <a:rPr lang="en-GB" sz="1400" b="1" i="0" u="none" strike="noStrike" kern="1200" cap="none" spc="0" baseline="0" dirty="0">
                <a:solidFill>
                  <a:srgbClr val="FFFFFF"/>
                </a:solidFill>
                <a:uFillTx/>
                <a:latin typeface="Zona Pro SemiBold" pitchFamily="2"/>
              </a:rPr>
              <a:t>, 2022                                                               compliance.ie </a:t>
            </a:r>
            <a:endParaRPr lang="en-GB" sz="14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TextBox 19">
            <a:extLst>
              <a:ext uri="{FF2B5EF4-FFF2-40B4-BE49-F238E27FC236}">
                <a16:creationId xmlns:a16="http://schemas.microsoft.com/office/drawing/2014/main" id="{F3D98B9F-B947-412D-A9DD-143239AF6CA7}"/>
              </a:ext>
            </a:extLst>
          </p:cNvPr>
          <p:cNvSpPr txBox="1"/>
          <p:nvPr/>
        </p:nvSpPr>
        <p:spPr>
          <a:xfrm>
            <a:off x="1093302" y="2459507"/>
            <a:ext cx="8715713" cy="132343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b="1" i="0" u="none" strike="noStrike" kern="0" cap="none" spc="0" baseline="0" dirty="0">
                <a:solidFill>
                  <a:srgbClr val="FFFFFF"/>
                </a:solidFill>
                <a:uFillTx/>
                <a:latin typeface="Hamlin" pitchFamily="2"/>
              </a:rPr>
              <a:t>Anti–Money Laundering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b="1" i="0" u="none" strike="noStrike" kern="0" cap="none" spc="0" baseline="0" dirty="0">
                <a:solidFill>
                  <a:srgbClr val="FFFFFF"/>
                </a:solidFill>
                <a:uFillTx/>
                <a:latin typeface="Hamlin" pitchFamily="2"/>
              </a:rPr>
              <a:t>Webinar </a:t>
            </a:r>
            <a:endParaRPr lang="en-GB" sz="4000" b="1" i="0" u="none" strike="noStrike" kern="1200" cap="none" spc="0" baseline="0" dirty="0">
              <a:solidFill>
                <a:srgbClr val="FFFFFF"/>
              </a:solidFill>
              <a:uFillTx/>
              <a:latin typeface="Textbook New" pitchFamily="3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30C216-96DF-E641-1A46-4BA297F88E6E}"/>
              </a:ext>
            </a:extLst>
          </p:cNvPr>
          <p:cNvSpPr txBox="1"/>
          <p:nvPr/>
        </p:nvSpPr>
        <p:spPr>
          <a:xfrm>
            <a:off x="1621971" y="1850573"/>
            <a:ext cx="8763000" cy="4027714"/>
          </a:xfrm>
          <a:prstGeom prst="rect">
            <a:avLst/>
          </a:prstGeom>
          <a:noFill/>
        </p:spPr>
        <p:txBody>
          <a:bodyPr wrap="square" rtlCol="0" anchor="t" anchorCtr="0">
            <a:noAutofit/>
          </a:bodyPr>
          <a:lstStyle/>
          <a:p>
            <a:pPr>
              <a:defRPr/>
            </a:pPr>
            <a:r>
              <a:rPr lang="en-US" sz="3200" dirty="0">
                <a:solidFill>
                  <a:srgbClr val="00205A"/>
                </a:solidFill>
                <a:latin typeface="Zona Pro ExtraLight" panose="02010A03040002020004" pitchFamily="2" charset="0"/>
              </a:rPr>
              <a:t>New PCF-52 Role:</a:t>
            </a:r>
          </a:p>
          <a:p>
            <a:pPr>
              <a:defRPr/>
            </a:pPr>
            <a:endParaRPr lang="en-US" sz="3200" dirty="0">
              <a:solidFill>
                <a:srgbClr val="00205A"/>
              </a:solidFill>
              <a:latin typeface="Zona Pro ExtraLight" panose="02010A03040002020004" pitchFamily="2" charset="0"/>
            </a:endParaRPr>
          </a:p>
          <a:p>
            <a:pPr>
              <a:defRPr/>
            </a:pPr>
            <a:r>
              <a:rPr lang="en-US" sz="3200" dirty="0">
                <a:solidFill>
                  <a:srgbClr val="00205A"/>
                </a:solidFill>
                <a:latin typeface="Zona Pro ExtraLight" panose="02010A03040002020004" pitchFamily="2" charset="0"/>
              </a:rPr>
              <a:t>What is the plan within your organization?</a:t>
            </a:r>
          </a:p>
          <a:p>
            <a:pPr>
              <a:defRPr/>
            </a:pPr>
            <a:endParaRPr lang="en-US" sz="3200" dirty="0">
              <a:solidFill>
                <a:srgbClr val="00205A"/>
              </a:solidFill>
              <a:latin typeface="Zona Pro ExtraLight" panose="02010A03040002020004" pitchFamily="2" charset="0"/>
            </a:endParaRP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PCF-15 will hold dual designations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Promote/Hire from within (e.g., Head of AML)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Hire externally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Unknown right now – no decision made yet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E7E6E6">
                  <a:lumMod val="50000"/>
                </a:srgbClr>
              </a:solidFill>
              <a:latin typeface="Hamlin" pitchFamily="2" charset="0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US" sz="4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3C44810-E793-5189-8055-11C3E288B3AB}"/>
              </a:ext>
            </a:extLst>
          </p:cNvPr>
          <p:cNvSpPr/>
          <p:nvPr/>
        </p:nvSpPr>
        <p:spPr>
          <a:xfrm>
            <a:off x="3374571" y="208784"/>
            <a:ext cx="5943600" cy="923330"/>
          </a:xfrm>
          <a:prstGeom prst="rect">
            <a:avLst/>
          </a:prstGeom>
          <a:solidFill>
            <a:srgbClr val="31FFEE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POLLING QUESTION</a:t>
            </a:r>
          </a:p>
        </p:txBody>
      </p:sp>
    </p:spTree>
    <p:extLst>
      <p:ext uri="{BB962C8B-B14F-4D97-AF65-F5344CB8AC3E}">
        <p14:creationId xmlns:p14="http://schemas.microsoft.com/office/powerpoint/2010/main" val="1751884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3D4970-D45D-49A4-995B-6530E2E12966}"/>
              </a:ext>
            </a:extLst>
          </p:cNvPr>
          <p:cNvSpPr txBox="1"/>
          <p:nvPr/>
        </p:nvSpPr>
        <p:spPr>
          <a:xfrm>
            <a:off x="2717895" y="3109420"/>
            <a:ext cx="675620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Single Subject Certificates</a:t>
            </a:r>
          </a:p>
          <a:p>
            <a:pPr algn="ctr"/>
            <a:r>
              <a:rPr lang="en-US" sz="4800" b="1" dirty="0">
                <a:solidFill>
                  <a:schemeClr val="bg1"/>
                </a:solidFill>
              </a:rPr>
              <a:t>(Micro-Creds)</a:t>
            </a:r>
            <a:endParaRPr lang="en-IE" sz="4800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3F36A0-89F5-4427-BD62-13CD89005B50}"/>
              </a:ext>
            </a:extLst>
          </p:cNvPr>
          <p:cNvSpPr txBox="1"/>
          <p:nvPr/>
        </p:nvSpPr>
        <p:spPr>
          <a:xfrm>
            <a:off x="4147794" y="668523"/>
            <a:ext cx="44365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Skills-based Education</a:t>
            </a:r>
            <a:endParaRPr lang="en-IE" sz="36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630480-03AE-8DFB-B1CC-371FF32298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1443" y="523593"/>
            <a:ext cx="2581276" cy="9361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99499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B63887-1586-E0C3-F7D0-70DE8F495A9E}"/>
              </a:ext>
            </a:extLst>
          </p:cNvPr>
          <p:cNvSpPr txBox="1"/>
          <p:nvPr/>
        </p:nvSpPr>
        <p:spPr>
          <a:xfrm>
            <a:off x="312539" y="1993279"/>
            <a:ext cx="11566922" cy="4580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IE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Professional </a:t>
            </a:r>
            <a:r>
              <a:rPr lang="en-IE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Certificates (10 ECTS @ Level 8 on the NFQ)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endParaRPr lang="en-IE" sz="6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IE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E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IE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elivered on-line over 12 weeks (4 hours per week)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endParaRPr lang="en-IE" sz="6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IE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Accredited in partnership with Technological University Dublin 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endParaRPr lang="en-IE" sz="600" dirty="0">
              <a:solidFill>
                <a:schemeClr val="bg1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IE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Deliver</a:t>
            </a:r>
            <a:r>
              <a:rPr lang="en-IE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 by </a:t>
            </a:r>
            <a:r>
              <a:rPr lang="en-IE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professionals </a:t>
            </a:r>
            <a:r>
              <a:rPr lang="en-IE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professionals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endParaRPr lang="en-IE" sz="6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IE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Practical </a:t>
            </a:r>
            <a:r>
              <a:rPr lang="en-IE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contemporary industry focused learning environment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endParaRPr lang="en-IE" sz="6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IE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Option to ‘stack’ ECTS in a major (Diploma) award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3D01A3-9F99-DC3B-0979-980700C25F50}"/>
              </a:ext>
            </a:extLst>
          </p:cNvPr>
          <p:cNvSpPr txBox="1"/>
          <p:nvPr/>
        </p:nvSpPr>
        <p:spPr>
          <a:xfrm>
            <a:off x="3586162" y="622357"/>
            <a:ext cx="756100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What are </a:t>
            </a:r>
            <a:r>
              <a:rPr lang="en-US" sz="3600" b="1" dirty="0" err="1"/>
              <a:t>Mircocredentials</a:t>
            </a:r>
            <a:r>
              <a:rPr lang="en-US" sz="4200" b="1" dirty="0"/>
              <a:t>?</a:t>
            </a:r>
            <a:endParaRPr lang="en-IE" sz="42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C15F41-8382-2E03-D4B7-F6094AC648F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4247" y="523593"/>
            <a:ext cx="2581276" cy="9361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0569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E949EE6-9230-0502-FEBF-DB07EA5A8A27}"/>
              </a:ext>
            </a:extLst>
          </p:cNvPr>
          <p:cNvSpPr txBox="1"/>
          <p:nvPr/>
        </p:nvSpPr>
        <p:spPr>
          <a:xfrm>
            <a:off x="-80128" y="2177108"/>
            <a:ext cx="12352256" cy="2552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960"/>
              </a:spcAft>
            </a:pPr>
            <a:r>
              <a:rPr lang="en-IE" sz="36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Key Features</a:t>
            </a:r>
          </a:p>
          <a:p>
            <a:pPr algn="ctr">
              <a:lnSpc>
                <a:spcPct val="107000"/>
              </a:lnSpc>
              <a:spcAft>
                <a:spcPts val="960"/>
              </a:spcAft>
            </a:pPr>
            <a:endParaRPr lang="en-IE" sz="1200" b="1" dirty="0">
              <a:solidFill>
                <a:srgbClr val="0070C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960"/>
              </a:spcAft>
            </a:pPr>
            <a:r>
              <a:rPr lang="en-IE" sz="24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Opens up m</a:t>
            </a:r>
            <a:r>
              <a:rPr lang="en-IE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ore agile &amp; flexible learning opportunities </a:t>
            </a:r>
          </a:p>
          <a:p>
            <a:pPr algn="ctr">
              <a:lnSpc>
                <a:spcPct val="107000"/>
              </a:lnSpc>
              <a:spcAft>
                <a:spcPts val="960"/>
              </a:spcAft>
            </a:pPr>
            <a:endParaRPr lang="en-IE" sz="24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960"/>
              </a:spcAft>
            </a:pPr>
            <a:r>
              <a:rPr lang="en-IE" sz="24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en-IE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ocuses upon the targeted acquisition of specific skills and competences</a:t>
            </a:r>
            <a:endParaRPr lang="en-IE" sz="24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4EE94E-8574-CED2-B4FF-2B70F9211730}"/>
              </a:ext>
            </a:extLst>
          </p:cNvPr>
          <p:cNvSpPr txBox="1"/>
          <p:nvPr/>
        </p:nvSpPr>
        <p:spPr>
          <a:xfrm>
            <a:off x="3868966" y="622356"/>
            <a:ext cx="756100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Why </a:t>
            </a:r>
            <a:r>
              <a:rPr lang="en-US" sz="3600" b="1" dirty="0" err="1"/>
              <a:t>Mircocredentials</a:t>
            </a:r>
            <a:r>
              <a:rPr lang="en-US" sz="3600" b="1" dirty="0"/>
              <a:t>?</a:t>
            </a:r>
            <a:endParaRPr lang="en-IE" sz="36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F5272AA-38BE-B6A6-709B-0EBAEACB1B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8321" y="477426"/>
            <a:ext cx="2581276" cy="9361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67983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174B08-C57F-727E-CC4A-3FA7EF509F47}"/>
              </a:ext>
            </a:extLst>
          </p:cNvPr>
          <p:cNvSpPr txBox="1"/>
          <p:nvPr/>
        </p:nvSpPr>
        <p:spPr>
          <a:xfrm>
            <a:off x="3868966" y="622356"/>
            <a:ext cx="756100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Why </a:t>
            </a:r>
            <a:r>
              <a:rPr lang="en-US" sz="3600" b="1" dirty="0" err="1"/>
              <a:t>Mircocredentials</a:t>
            </a:r>
            <a:r>
              <a:rPr lang="en-US" sz="3600" b="1" dirty="0"/>
              <a:t>?</a:t>
            </a:r>
            <a:endParaRPr lang="en-IE" sz="3600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23C3C37-7C9A-FC3A-F5AA-68905BF1F8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224" y="426951"/>
            <a:ext cx="2581276" cy="93619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88BA6E8-0CA4-8E25-3D75-F7F837000F51}"/>
              </a:ext>
            </a:extLst>
          </p:cNvPr>
          <p:cNvSpPr txBox="1"/>
          <p:nvPr/>
        </p:nvSpPr>
        <p:spPr>
          <a:xfrm>
            <a:off x="1234910" y="1896352"/>
            <a:ext cx="10109589" cy="37674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960"/>
              </a:spcAft>
            </a:pPr>
            <a:endParaRPr lang="en-IE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960"/>
              </a:spcAft>
            </a:pPr>
            <a:r>
              <a:rPr lang="en-IE" sz="36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Key Benefits</a:t>
            </a:r>
          </a:p>
          <a:p>
            <a:pPr algn="ctr">
              <a:lnSpc>
                <a:spcPct val="107000"/>
              </a:lnSpc>
              <a:spcAft>
                <a:spcPts val="960"/>
              </a:spcAft>
            </a:pPr>
            <a:endParaRPr lang="en-IE" sz="1200" b="1" dirty="0">
              <a:solidFill>
                <a:srgbClr val="0070C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ctr">
              <a:lnSpc>
                <a:spcPct val="107000"/>
              </a:lnSpc>
              <a:spcAft>
                <a:spcPts val="960"/>
              </a:spcAft>
            </a:pPr>
            <a:r>
              <a:rPr lang="en-IE" sz="24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Allows professionals to build upon</a:t>
            </a:r>
            <a:r>
              <a:rPr lang="en-IE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on their experience without having to completing a full higher education programme</a:t>
            </a:r>
          </a:p>
          <a:p>
            <a:pPr lvl="0" algn="ctr">
              <a:lnSpc>
                <a:spcPct val="107000"/>
              </a:lnSpc>
              <a:spcAft>
                <a:spcPts val="960"/>
              </a:spcAft>
            </a:pPr>
            <a:endParaRPr lang="en-IE" sz="24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ctr">
              <a:lnSpc>
                <a:spcPct val="107000"/>
              </a:lnSpc>
              <a:spcAft>
                <a:spcPts val="960"/>
              </a:spcAft>
            </a:pPr>
            <a:r>
              <a:rPr lang="en-IE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Enables professionals to upskill or reskill to meet evolving labour market </a:t>
            </a:r>
            <a:r>
              <a:rPr lang="en-IE" sz="24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demands and</a:t>
            </a:r>
            <a:r>
              <a:rPr lang="en-IE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develop professionally </a:t>
            </a:r>
          </a:p>
        </p:txBody>
      </p:sp>
    </p:spTree>
    <p:extLst>
      <p:ext uri="{BB962C8B-B14F-4D97-AF65-F5344CB8AC3E}">
        <p14:creationId xmlns:p14="http://schemas.microsoft.com/office/powerpoint/2010/main" val="101768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A5F8AFC-C679-187E-19AC-3C64E7EC38C7}"/>
              </a:ext>
            </a:extLst>
          </p:cNvPr>
          <p:cNvSpPr txBox="1"/>
          <p:nvPr/>
        </p:nvSpPr>
        <p:spPr>
          <a:xfrm>
            <a:off x="3496559" y="320511"/>
            <a:ext cx="519888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AML Courses  </a:t>
            </a:r>
          </a:p>
          <a:p>
            <a:pPr algn="ctr"/>
            <a:r>
              <a:rPr lang="en-US" sz="2400" b="1" dirty="0"/>
              <a:t>starting September 2022</a:t>
            </a:r>
            <a:endParaRPr lang="en-IE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0C5A4C-E86D-B5A5-A67A-49F326219F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0297" y="660062"/>
            <a:ext cx="2581276" cy="93619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E545752-732C-884D-EDDE-84D0D14F8FB8}"/>
              </a:ext>
            </a:extLst>
          </p:cNvPr>
          <p:cNvSpPr txBox="1"/>
          <p:nvPr/>
        </p:nvSpPr>
        <p:spPr>
          <a:xfrm>
            <a:off x="2108462" y="2394409"/>
            <a:ext cx="772997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AML Framework</a:t>
            </a:r>
          </a:p>
          <a:p>
            <a:pPr algn="ctr"/>
            <a:endParaRPr lang="en-US" sz="1200" dirty="0">
              <a:solidFill>
                <a:schemeClr val="bg1"/>
              </a:solidFill>
            </a:endParaRP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Fintech AML Cycle</a:t>
            </a:r>
          </a:p>
          <a:p>
            <a:pPr algn="ctr"/>
            <a:endParaRPr lang="en-US" sz="1200" dirty="0">
              <a:solidFill>
                <a:schemeClr val="bg1"/>
              </a:solidFill>
            </a:endParaRP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Evolution of AML Compliance</a:t>
            </a:r>
          </a:p>
          <a:p>
            <a:pPr algn="ctr"/>
            <a:endParaRPr lang="en-US" sz="1200" dirty="0">
              <a:solidFill>
                <a:schemeClr val="bg1"/>
              </a:solidFill>
            </a:endParaRP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Fintech Innovation &amp; AML Compliance</a:t>
            </a:r>
          </a:p>
          <a:p>
            <a:endParaRPr lang="en-IE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2024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9D7ACC3-5DA0-DC91-8C5A-B227EABA3B51}"/>
              </a:ext>
            </a:extLst>
          </p:cNvPr>
          <p:cNvSpPr txBox="1"/>
          <p:nvPr/>
        </p:nvSpPr>
        <p:spPr>
          <a:xfrm>
            <a:off x="4085783" y="571881"/>
            <a:ext cx="756100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More Information?</a:t>
            </a:r>
            <a:endParaRPr lang="en-IE" sz="42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20B16D-0308-0932-90E8-149681BD6B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224" y="426951"/>
            <a:ext cx="2581276" cy="93619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5FB406B-14E0-501A-85BC-6625794EDC73}"/>
              </a:ext>
            </a:extLst>
          </p:cNvPr>
          <p:cNvSpPr txBox="1"/>
          <p:nvPr/>
        </p:nvSpPr>
        <p:spPr>
          <a:xfrm>
            <a:off x="2634791" y="2399011"/>
            <a:ext cx="80457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E" sz="3600" dirty="0">
                <a:solidFill>
                  <a:schemeClr val="bg1"/>
                </a:solidFill>
              </a:rPr>
              <a:t>https://pat.edu.eu/fintech/courses/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E7274E-F241-691A-6440-A3881D5DEB38}"/>
              </a:ext>
            </a:extLst>
          </p:cNvPr>
          <p:cNvSpPr txBox="1"/>
          <p:nvPr/>
        </p:nvSpPr>
        <p:spPr>
          <a:xfrm>
            <a:off x="2279474" y="3579810"/>
            <a:ext cx="76330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CONTACT: enquires.fintech@pat.ed.edu</a:t>
            </a:r>
            <a:endParaRPr lang="en-IE" sz="36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248D5E-F276-8FA2-2CA0-2E34DD249DC3}"/>
              </a:ext>
            </a:extLst>
          </p:cNvPr>
          <p:cNvSpPr txBox="1"/>
          <p:nvPr/>
        </p:nvSpPr>
        <p:spPr>
          <a:xfrm>
            <a:off x="3046429" y="4748525"/>
            <a:ext cx="60991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CONTACT: andrew@pat.ed.edu</a:t>
            </a:r>
            <a:endParaRPr lang="en-IE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9433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77EFF721-8956-42ED-A8FA-CD9C3D6489E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1520683"/>
            <a:ext cx="12191996" cy="3904753"/>
          </a:xfrm>
          <a:solidFill>
            <a:srgbClr val="00205B"/>
          </a:solidFill>
        </p:spPr>
        <p:txBody>
          <a:bodyPr/>
          <a:lstStyle/>
          <a:p>
            <a:pPr lvl="0"/>
            <a:r>
              <a:rPr lang="en-US">
                <a:solidFill>
                  <a:srgbClr val="00205B"/>
                </a:solidFill>
              </a:rPr>
              <a:t>P</a:t>
            </a:r>
            <a:endParaRPr lang="en-GB">
              <a:solidFill>
                <a:srgbClr val="00205B"/>
              </a:solidFill>
            </a:endParaRPr>
          </a:p>
        </p:txBody>
      </p:sp>
      <p:pic>
        <p:nvPicPr>
          <p:cNvPr id="3" name="Picture 11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92BFF5C0-81D8-454E-874C-951D984F67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407" y="150025"/>
            <a:ext cx="2330567" cy="111130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6">
            <a:extLst>
              <a:ext uri="{FF2B5EF4-FFF2-40B4-BE49-F238E27FC236}">
                <a16:creationId xmlns:a16="http://schemas.microsoft.com/office/drawing/2014/main" id="{56BFC0EB-E621-48E4-BDF8-07F7A71B9A62}"/>
              </a:ext>
            </a:extLst>
          </p:cNvPr>
          <p:cNvSpPr/>
          <p:nvPr/>
        </p:nvSpPr>
        <p:spPr>
          <a:xfrm>
            <a:off x="0" y="5425436"/>
            <a:ext cx="12191996" cy="1432563"/>
          </a:xfrm>
          <a:prstGeom prst="rect">
            <a:avLst/>
          </a:prstGeom>
          <a:solidFill>
            <a:srgbClr val="00AB8E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AB8E"/>
              </a:solidFill>
              <a:uFillTx/>
              <a:latin typeface="Calibri"/>
            </a:endParaRPr>
          </a:p>
        </p:txBody>
      </p:sp>
      <p:sp>
        <p:nvSpPr>
          <p:cNvPr id="6" name="TextBox 19">
            <a:extLst>
              <a:ext uri="{FF2B5EF4-FFF2-40B4-BE49-F238E27FC236}">
                <a16:creationId xmlns:a16="http://schemas.microsoft.com/office/drawing/2014/main" id="{F3D98B9F-B947-412D-A9DD-143239AF6CA7}"/>
              </a:ext>
            </a:extLst>
          </p:cNvPr>
          <p:cNvSpPr txBox="1"/>
          <p:nvPr/>
        </p:nvSpPr>
        <p:spPr>
          <a:xfrm>
            <a:off x="2882345" y="3119117"/>
            <a:ext cx="8715713" cy="70788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b="1" kern="0" dirty="0">
                <a:solidFill>
                  <a:srgbClr val="FFFFFF"/>
                </a:solidFill>
                <a:latin typeface="Hamlin" pitchFamily="2"/>
              </a:rPr>
              <a:t>Questions &amp; Answers </a:t>
            </a:r>
            <a:endParaRPr lang="en-GB" sz="4000" b="1" i="0" u="none" strike="noStrike" kern="1200" cap="none" spc="0" baseline="0" dirty="0">
              <a:solidFill>
                <a:srgbClr val="FFFFFF"/>
              </a:solidFill>
              <a:uFillTx/>
              <a:latin typeface="Textbook New" pitchFamily="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394578-71D5-42EE-9E07-EBB18310D32C}"/>
              </a:ext>
            </a:extLst>
          </p:cNvPr>
          <p:cNvSpPr txBox="1"/>
          <p:nvPr/>
        </p:nvSpPr>
        <p:spPr>
          <a:xfrm>
            <a:off x="198783" y="6331226"/>
            <a:ext cx="2802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5B"/>
                </a:solidFill>
                <a:effectLst/>
                <a:uLnTx/>
                <a:uFillTx/>
                <a:latin typeface="Hamlin"/>
                <a:ea typeface="+mn-ea"/>
                <a:cs typeface="+mn-cs"/>
              </a:rPr>
              <a:t>CPD CODE: </a:t>
            </a:r>
            <a:r>
              <a:rPr lang="en-GB" b="0" i="0" dirty="0">
                <a:solidFill>
                  <a:srgbClr val="00205B"/>
                </a:solidFill>
                <a:effectLst/>
                <a:latin typeface="Arial" panose="020B0604020202020204" pitchFamily="34" charset="0"/>
              </a:rPr>
              <a:t>2022-1733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5B"/>
                </a:solidFill>
                <a:effectLst/>
                <a:uLnTx/>
                <a:uFillTx/>
                <a:latin typeface="Hamlin"/>
                <a:ea typeface="+mn-ea"/>
                <a:cs typeface="+mn-cs"/>
              </a:rPr>
              <a:t> </a:t>
            </a:r>
            <a:endParaRPr lang="en-IE" dirty="0">
              <a:solidFill>
                <a:srgbClr val="00205B"/>
              </a:solidFill>
              <a:latin typeface="Hamlin"/>
            </a:endParaRPr>
          </a:p>
          <a:p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79355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B2FC6A-CFF3-4809-B461-7477C0B89DF0}"/>
              </a:ext>
            </a:extLst>
          </p:cNvPr>
          <p:cNvSpPr txBox="1"/>
          <p:nvPr/>
        </p:nvSpPr>
        <p:spPr>
          <a:xfrm>
            <a:off x="0" y="0"/>
            <a:ext cx="12191996" cy="5615604"/>
          </a:xfrm>
          <a:prstGeom prst="rect">
            <a:avLst/>
          </a:prstGeom>
          <a:solidFill>
            <a:srgbClr val="00205B"/>
          </a:soli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4139BB9B-62FE-400C-8A4B-76C9023D0B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626" y="5697937"/>
            <a:ext cx="2330567" cy="111130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extBox 5">
            <a:extLst>
              <a:ext uri="{FF2B5EF4-FFF2-40B4-BE49-F238E27FC236}">
                <a16:creationId xmlns:a16="http://schemas.microsoft.com/office/drawing/2014/main" id="{7ADF2333-C6AE-4FAC-B7E4-3658C7759584}"/>
              </a:ext>
            </a:extLst>
          </p:cNvPr>
          <p:cNvSpPr txBox="1"/>
          <p:nvPr/>
        </p:nvSpPr>
        <p:spPr>
          <a:xfrm>
            <a:off x="7779852" y="6099697"/>
            <a:ext cx="6097658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>
                <a:solidFill>
                  <a:srgbClr val="00AB8E"/>
                </a:solidFill>
                <a:uFillTx/>
                <a:latin typeface="Zona Pro SemiBold" pitchFamily="2"/>
              </a:rPr>
              <a:t>compliance.ie </a:t>
            </a:r>
            <a:endParaRPr lang="en-GB" sz="1400" b="0" i="0" u="none" strike="noStrike" kern="1200" cap="none" spc="0" baseline="0">
              <a:solidFill>
                <a:srgbClr val="00AB8E"/>
              </a:solidFill>
              <a:uFillTx/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42718B-6135-46F4-A8C5-769C0021D37D}"/>
              </a:ext>
            </a:extLst>
          </p:cNvPr>
          <p:cNvSpPr txBox="1"/>
          <p:nvPr/>
        </p:nvSpPr>
        <p:spPr>
          <a:xfrm>
            <a:off x="358792" y="326712"/>
            <a:ext cx="588809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Zona Pro ExtraLight" panose="02010A03040002020004" pitchFamily="50" charset="0"/>
              </a:rPr>
              <a:t>Thank You For Attending – </a:t>
            </a:r>
          </a:p>
          <a:p>
            <a:r>
              <a:rPr lang="en-US" sz="2800" dirty="0">
                <a:solidFill>
                  <a:schemeClr val="bg1"/>
                </a:solidFill>
                <a:latin typeface="Zona Pro ExtraLight" panose="02010A03040002020004" pitchFamily="50" charset="0"/>
              </a:rPr>
              <a:t>Anti-Money Laundering Webinar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CCCCCE-8A3A-44AB-A2B8-6935A6877CC1}"/>
              </a:ext>
            </a:extLst>
          </p:cNvPr>
          <p:cNvSpPr txBox="1"/>
          <p:nvPr/>
        </p:nvSpPr>
        <p:spPr>
          <a:xfrm>
            <a:off x="483704" y="3585526"/>
            <a:ext cx="29519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Hamlin" pitchFamily="2" charset="0"/>
              </a:rPr>
              <a:t>A recoding of this webinar and the CPD code will be available on our website later today.</a:t>
            </a:r>
            <a:r>
              <a:rPr lang="en-US" sz="1600" dirty="0">
                <a:latin typeface="Hamlin" pitchFamily="2" charset="0"/>
              </a:rPr>
              <a:t> </a:t>
            </a:r>
            <a:endParaRPr lang="en-GB" sz="1600" dirty="0">
              <a:latin typeface="Hamlin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B24C99-C7D2-4451-92C8-08EADDED3913}"/>
              </a:ext>
            </a:extLst>
          </p:cNvPr>
          <p:cNvSpPr txBox="1"/>
          <p:nvPr/>
        </p:nvSpPr>
        <p:spPr>
          <a:xfrm>
            <a:off x="483704" y="5050180"/>
            <a:ext cx="2683566" cy="369332"/>
          </a:xfrm>
          <a:prstGeom prst="rect">
            <a:avLst/>
          </a:prstGeom>
          <a:solidFill>
            <a:srgbClr val="00AB8E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CPD CODE – </a:t>
            </a:r>
            <a:r>
              <a:rPr lang="en-GB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2022-1733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55F8ADE-D979-4987-943B-13BDC980169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781" r="16781"/>
          <a:stretch/>
        </p:blipFill>
        <p:spPr>
          <a:xfrm>
            <a:off x="7532483" y="1242396"/>
            <a:ext cx="3082449" cy="2881739"/>
          </a:xfrm>
          <a:prstGeom prst="flowChartConnector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52C06F-6186-B845-A8E0-4E38C0DD51E9}"/>
              </a:ext>
            </a:extLst>
          </p:cNvPr>
          <p:cNvSpPr txBox="1"/>
          <p:nvPr/>
        </p:nvSpPr>
        <p:spPr>
          <a:xfrm>
            <a:off x="522514" y="261258"/>
            <a:ext cx="43014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5A"/>
                </a:solidFill>
                <a:effectLst/>
                <a:uLnTx/>
                <a:uFillTx/>
                <a:latin typeface="Zona Pro ExtraLight" panose="02010A03040002020004" pitchFamily="2" charset="0"/>
                <a:ea typeface="+mn-ea"/>
                <a:cs typeface="+mn-cs"/>
              </a:rPr>
              <a:t>Welcome &amp; Introduction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E61B23-0DAE-2543-BE37-AA2F72386110}"/>
              </a:ext>
            </a:extLst>
          </p:cNvPr>
          <p:cNvSpPr txBox="1"/>
          <p:nvPr/>
        </p:nvSpPr>
        <p:spPr>
          <a:xfrm>
            <a:off x="522514" y="1001486"/>
            <a:ext cx="9666515" cy="4947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Thank you for registering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Hamlin" pitchFamily="2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Questions</a:t>
            </a:r>
          </a:p>
          <a:p>
            <a:pPr marL="628650" marR="0" lvl="1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      Please use the question box on the right of your screen to send the questions for our speaker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Hamlin" pitchFamily="2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Today’s session will be recorded and will be on our website later today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Hamlin" pitchFamily="2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The CPD code is noted below and will be sent out directly after this session has concluded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Hamlin" pitchFamily="2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Hamlin" pitchFamily="2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4A698F-0D32-4BD1-B058-FE99C123FD2B}"/>
              </a:ext>
            </a:extLst>
          </p:cNvPr>
          <p:cNvSpPr txBox="1"/>
          <p:nvPr/>
        </p:nvSpPr>
        <p:spPr>
          <a:xfrm>
            <a:off x="8944824" y="6228784"/>
            <a:ext cx="3014804" cy="369332"/>
          </a:xfrm>
          <a:prstGeom prst="rect">
            <a:avLst/>
          </a:prstGeom>
          <a:solidFill>
            <a:srgbClr val="00AB8E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5B"/>
                </a:solidFill>
                <a:effectLst/>
                <a:uLnTx/>
                <a:uFillTx/>
                <a:latin typeface="Hamlin"/>
                <a:ea typeface="+mn-ea"/>
                <a:cs typeface="+mn-cs"/>
              </a:rPr>
              <a:t>CPD CODE: </a:t>
            </a:r>
            <a:r>
              <a:rPr lang="en-GB" b="0" i="0" dirty="0">
                <a:solidFill>
                  <a:srgbClr val="00205B"/>
                </a:solidFill>
                <a:effectLst/>
                <a:latin typeface="Arial" panose="020B0604020202020204" pitchFamily="34" charset="0"/>
              </a:rPr>
              <a:t>2022-1733</a:t>
            </a:r>
            <a:endParaRPr lang="en-IE" dirty="0">
              <a:solidFill>
                <a:srgbClr val="00205B"/>
              </a:solidFill>
              <a:latin typeface="Hamlin"/>
            </a:endParaRPr>
          </a:p>
        </p:txBody>
      </p:sp>
    </p:spTree>
    <p:extLst>
      <p:ext uri="{BB962C8B-B14F-4D97-AF65-F5344CB8AC3E}">
        <p14:creationId xmlns:p14="http://schemas.microsoft.com/office/powerpoint/2010/main" val="433739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97753DB-8BE5-4C43-B552-25FECBC7BCF8}"/>
              </a:ext>
            </a:extLst>
          </p:cNvPr>
          <p:cNvSpPr txBox="1"/>
          <p:nvPr/>
        </p:nvSpPr>
        <p:spPr>
          <a:xfrm>
            <a:off x="1980009" y="2498615"/>
            <a:ext cx="8231981" cy="1154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Andrew Quinn </a:t>
            </a: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Director @ PAT Fintech</a:t>
            </a:r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B07845-3AED-4EE6-A1E0-423FBA96327B}"/>
              </a:ext>
            </a:extLst>
          </p:cNvPr>
          <p:cNvSpPr txBox="1"/>
          <p:nvPr/>
        </p:nvSpPr>
        <p:spPr>
          <a:xfrm>
            <a:off x="-600075" y="4359385"/>
            <a:ext cx="13392150" cy="1154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IE" sz="28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Kaitlin </a:t>
            </a:r>
            <a:r>
              <a:rPr lang="en-IE" sz="2800" b="1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Lemmo</a:t>
            </a:r>
            <a:r>
              <a:rPr kumimoji="0" lang="en-IE" sz="28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E" sz="2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IE" sz="28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Head of AML Ireland @ Interactive Brokers</a:t>
            </a:r>
            <a:endParaRPr kumimoji="0" lang="en-IE" sz="2800" b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D5CD37-D07E-420E-B3E0-295ED5DF07EA}"/>
              </a:ext>
            </a:extLst>
          </p:cNvPr>
          <p:cNvSpPr txBox="1"/>
          <p:nvPr/>
        </p:nvSpPr>
        <p:spPr>
          <a:xfrm>
            <a:off x="5114810" y="466725"/>
            <a:ext cx="25754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Welcome</a:t>
            </a:r>
            <a:endParaRPr lang="en-IE" sz="4800" b="1" dirty="0"/>
          </a:p>
        </p:txBody>
      </p:sp>
    </p:spTree>
    <p:extLst>
      <p:ext uri="{BB962C8B-B14F-4D97-AF65-F5344CB8AC3E}">
        <p14:creationId xmlns:p14="http://schemas.microsoft.com/office/powerpoint/2010/main" val="2345407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F2CA0F-513C-35FB-1DC5-D71D53D54714}"/>
              </a:ext>
            </a:extLst>
          </p:cNvPr>
          <p:cNvSpPr txBox="1"/>
          <p:nvPr/>
        </p:nvSpPr>
        <p:spPr>
          <a:xfrm>
            <a:off x="1253766" y="2504530"/>
            <a:ext cx="1179293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E" sz="2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1pm – 1.05pm </a:t>
            </a:r>
            <a:r>
              <a:rPr lang="en-IE" sz="2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 Introductions – Andrew Quinn</a:t>
            </a:r>
          </a:p>
          <a:p>
            <a:pPr algn="l"/>
            <a:r>
              <a:rPr lang="en-IE" sz="2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algn="l"/>
            <a:r>
              <a:rPr lang="en-IE" sz="2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1.05 – 1.25pm </a:t>
            </a:r>
            <a:r>
              <a:rPr lang="en-IE" sz="2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‘The Current AML Operating Environment’ - Kaitlin </a:t>
            </a:r>
            <a:r>
              <a:rPr lang="en-IE" sz="24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Lemmo</a:t>
            </a:r>
            <a:endParaRPr lang="en-IE" sz="24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IE" sz="2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algn="l"/>
            <a:r>
              <a:rPr lang="en-IE" sz="2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1.25 – 1.40pm </a:t>
            </a:r>
            <a:r>
              <a:rPr lang="en-IE" sz="2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‘AML Education/Training Briefing’ – Andrew Quinn</a:t>
            </a:r>
          </a:p>
          <a:p>
            <a:pPr algn="l"/>
            <a:r>
              <a:rPr lang="en-IE" sz="2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endParaRPr lang="en-IE" sz="24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IE" sz="2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1.40 – 1.50pm: </a:t>
            </a:r>
            <a:r>
              <a:rPr lang="en-IE" sz="2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Questions, Answers, and follow up information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55DF9A-ED9B-A30E-5B40-A27D175A730A}"/>
              </a:ext>
            </a:extLst>
          </p:cNvPr>
          <p:cNvSpPr txBox="1"/>
          <p:nvPr/>
        </p:nvSpPr>
        <p:spPr>
          <a:xfrm>
            <a:off x="4754512" y="499621"/>
            <a:ext cx="23957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AGENDA</a:t>
            </a:r>
            <a:endParaRPr lang="en-IE" sz="4800" b="1" dirty="0"/>
          </a:p>
        </p:txBody>
      </p:sp>
    </p:spTree>
    <p:extLst>
      <p:ext uri="{BB962C8B-B14F-4D97-AF65-F5344CB8AC3E}">
        <p14:creationId xmlns:p14="http://schemas.microsoft.com/office/powerpoint/2010/main" val="172702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30C216-96DF-E641-1A46-4BA297F88E6E}"/>
              </a:ext>
            </a:extLst>
          </p:cNvPr>
          <p:cNvSpPr txBox="1"/>
          <p:nvPr/>
        </p:nvSpPr>
        <p:spPr>
          <a:xfrm>
            <a:off x="1524000" y="1"/>
            <a:ext cx="9144000" cy="6857999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>
              <a:defRPr/>
            </a:pPr>
            <a:r>
              <a:rPr lang="en-US" sz="3200" dirty="0">
                <a:solidFill>
                  <a:srgbClr val="00205A"/>
                </a:solidFill>
                <a:latin typeface="Zona Pro ExtraLight" panose="02010A03040002020004" pitchFamily="2" charset="0"/>
              </a:rPr>
              <a:t>AGENDA:</a:t>
            </a:r>
          </a:p>
          <a:p>
            <a:pPr algn="ctr"/>
            <a:endParaRPr lang="en-US" sz="2500" dirty="0">
              <a:latin typeface="+mj-lt"/>
            </a:endParaRP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Technology Innovation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E7E6E6">
                  <a:lumMod val="50000"/>
                </a:srgbClr>
              </a:solidFill>
              <a:latin typeface="Hamlin" pitchFamily="2" charset="0"/>
            </a:endParaRP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Impact of Current Sanctions Environment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E7E6E6">
                  <a:lumMod val="50000"/>
                </a:srgbClr>
              </a:solidFill>
              <a:latin typeface="Hamlin" pitchFamily="2" charset="0"/>
            </a:endParaRP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Impact of new PCF-52: Head of AML/CFT</a:t>
            </a:r>
          </a:p>
        </p:txBody>
      </p:sp>
    </p:spTree>
    <p:extLst>
      <p:ext uri="{BB962C8B-B14F-4D97-AF65-F5344CB8AC3E}">
        <p14:creationId xmlns:p14="http://schemas.microsoft.com/office/powerpoint/2010/main" val="1709221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30C216-96DF-E641-1A46-4BA297F88E6E}"/>
              </a:ext>
            </a:extLst>
          </p:cNvPr>
          <p:cNvSpPr txBox="1"/>
          <p:nvPr/>
        </p:nvSpPr>
        <p:spPr>
          <a:xfrm>
            <a:off x="1524000" y="1132115"/>
            <a:ext cx="9144000" cy="5725885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>
              <a:defRPr/>
            </a:pPr>
            <a:r>
              <a:rPr lang="en-US" sz="3200" dirty="0">
                <a:solidFill>
                  <a:srgbClr val="00205A"/>
                </a:solidFill>
                <a:latin typeface="Zona Pro ExtraLight" panose="02010A03040002020004" pitchFamily="2" charset="0"/>
              </a:rPr>
              <a:t>Technology Innovation:</a:t>
            </a:r>
          </a:p>
          <a:p>
            <a:pPr algn="ctr"/>
            <a:endParaRPr lang="en-US" sz="2500" dirty="0">
              <a:latin typeface="+mj-lt"/>
            </a:endParaRPr>
          </a:p>
          <a:p>
            <a:pPr lvl="1"/>
            <a:r>
              <a:rPr lang="en-US" sz="3200" dirty="0">
                <a:solidFill>
                  <a:srgbClr val="00205A"/>
                </a:solidFill>
                <a:latin typeface="Zona Pro ExtraLight" panose="02010A03040002020004" pitchFamily="2" charset="0"/>
              </a:rPr>
              <a:t>When was the last time your organization sourced a new “</a:t>
            </a:r>
            <a:r>
              <a:rPr lang="en-US" sz="3200" dirty="0" err="1">
                <a:solidFill>
                  <a:srgbClr val="00205A"/>
                </a:solidFill>
                <a:latin typeface="Zona Pro ExtraLight" panose="02010A03040002020004" pitchFamily="2" charset="0"/>
              </a:rPr>
              <a:t>RegTech</a:t>
            </a:r>
            <a:r>
              <a:rPr lang="en-US" sz="3200" dirty="0">
                <a:solidFill>
                  <a:srgbClr val="00205A"/>
                </a:solidFill>
                <a:latin typeface="Zona Pro ExtraLight" panose="02010A03040002020004" pitchFamily="2" charset="0"/>
              </a:rPr>
              <a:t>” Solution?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Process currently underway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12-18 months ago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18-36 months ago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None to date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Organization uses “home-grown” solutions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867DC45-CA1B-088D-57B6-AE036182162E}"/>
              </a:ext>
            </a:extLst>
          </p:cNvPr>
          <p:cNvSpPr/>
          <p:nvPr/>
        </p:nvSpPr>
        <p:spPr>
          <a:xfrm>
            <a:off x="3374571" y="208784"/>
            <a:ext cx="5943600" cy="923330"/>
          </a:xfrm>
          <a:prstGeom prst="rect">
            <a:avLst/>
          </a:prstGeom>
          <a:solidFill>
            <a:srgbClr val="31FFEE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POLLING QUESTION</a:t>
            </a:r>
          </a:p>
        </p:txBody>
      </p:sp>
    </p:spTree>
    <p:extLst>
      <p:ext uri="{BB962C8B-B14F-4D97-AF65-F5344CB8AC3E}">
        <p14:creationId xmlns:p14="http://schemas.microsoft.com/office/powerpoint/2010/main" val="220656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30C216-96DF-E641-1A46-4BA297F88E6E}"/>
              </a:ext>
            </a:extLst>
          </p:cNvPr>
          <p:cNvSpPr txBox="1"/>
          <p:nvPr/>
        </p:nvSpPr>
        <p:spPr>
          <a:xfrm>
            <a:off x="1524000" y="1"/>
            <a:ext cx="9144000" cy="6857999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>
              <a:defRPr/>
            </a:pPr>
            <a:r>
              <a:rPr lang="en-US" sz="3200" dirty="0">
                <a:solidFill>
                  <a:srgbClr val="00205A"/>
                </a:solidFill>
                <a:latin typeface="Zona Pro ExtraLight" panose="02010A03040002020004" pitchFamily="2" charset="0"/>
              </a:rPr>
              <a:t>Technology Innovation:</a:t>
            </a:r>
          </a:p>
          <a:p>
            <a:pPr>
              <a:defRPr/>
            </a:pPr>
            <a:endParaRPr lang="en-US" sz="2800" dirty="0">
              <a:solidFill>
                <a:srgbClr val="00205A"/>
              </a:solidFill>
              <a:latin typeface="Zona Pro ExtraLight" panose="02010A03040002020004" pitchFamily="2" charset="0"/>
            </a:endParaRP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Common Challenges</a:t>
            </a:r>
          </a:p>
          <a:p>
            <a:pPr marL="1771650" lvl="2" indent="-857250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Business Engagement</a:t>
            </a:r>
          </a:p>
          <a:p>
            <a:pPr marL="1771650" lvl="2" indent="-857250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Vendor Selection</a:t>
            </a:r>
          </a:p>
          <a:p>
            <a:pPr marL="1771650" lvl="2" indent="-857250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Implementation</a:t>
            </a:r>
          </a:p>
          <a:p>
            <a:pPr marL="1771650" lvl="2" indent="-857250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System Change Management</a:t>
            </a:r>
          </a:p>
          <a:p>
            <a:pPr marL="1771650" lvl="2" indent="-857250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Regulatory Confidence</a:t>
            </a:r>
          </a:p>
          <a:p>
            <a:pPr marL="1314450" lvl="1" indent="-857250">
              <a:buFont typeface="Courier New" panose="02070309020205020404" pitchFamily="49" charset="0"/>
              <a:buChar char="o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13993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30C216-96DF-E641-1A46-4BA297F88E6E}"/>
              </a:ext>
            </a:extLst>
          </p:cNvPr>
          <p:cNvSpPr txBox="1"/>
          <p:nvPr/>
        </p:nvSpPr>
        <p:spPr>
          <a:xfrm>
            <a:off x="1524000" y="1"/>
            <a:ext cx="9144000" cy="6857999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>
              <a:defRPr/>
            </a:pPr>
            <a:r>
              <a:rPr lang="en-US" sz="3200" dirty="0">
                <a:solidFill>
                  <a:srgbClr val="00205A"/>
                </a:solidFill>
                <a:latin typeface="Zona Pro ExtraLight" panose="02010A03040002020004" pitchFamily="2" charset="0"/>
              </a:rPr>
              <a:t>Current Sanctions Environment:</a:t>
            </a:r>
          </a:p>
          <a:p>
            <a:pPr algn="ctr"/>
            <a:endParaRPr lang="en-US" sz="2500" dirty="0">
              <a:latin typeface="+mj-lt"/>
            </a:endParaRP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Navigating multiple jurisdictions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Domino effect on clients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Shifts towards “Sanctions Investigations” functions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Enhanced Scrutiny of potential-match dispositions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716110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30C216-96DF-E641-1A46-4BA297F88E6E}"/>
              </a:ext>
            </a:extLst>
          </p:cNvPr>
          <p:cNvSpPr txBox="1"/>
          <p:nvPr/>
        </p:nvSpPr>
        <p:spPr>
          <a:xfrm>
            <a:off x="1524000" y="1"/>
            <a:ext cx="9144000" cy="6857999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>
              <a:defRPr/>
            </a:pPr>
            <a:r>
              <a:rPr lang="en-US" sz="3200" dirty="0">
                <a:solidFill>
                  <a:srgbClr val="00205A"/>
                </a:solidFill>
                <a:latin typeface="Zona Pro ExtraLight" panose="02010A03040002020004" pitchFamily="2" charset="0"/>
              </a:rPr>
              <a:t>New PCF-52 Role:</a:t>
            </a:r>
          </a:p>
          <a:p>
            <a:pPr algn="ctr"/>
            <a:endParaRPr lang="en-US" sz="2500" dirty="0">
              <a:latin typeface="+mj-lt"/>
            </a:endParaRP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Why now? 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What are the industry’s biggest concerns?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What to expect with the change?</a:t>
            </a:r>
          </a:p>
          <a:p>
            <a:pPr marL="1314450" lvl="1" indent="-8572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How should organizations get prepared?</a:t>
            </a:r>
          </a:p>
        </p:txBody>
      </p:sp>
    </p:spTree>
    <p:extLst>
      <p:ext uri="{BB962C8B-B14F-4D97-AF65-F5344CB8AC3E}">
        <p14:creationId xmlns:p14="http://schemas.microsoft.com/office/powerpoint/2010/main" val="3766980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ver p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reaker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2930</TotalTime>
  <Words>532</Words>
  <Application>Microsoft Office PowerPoint</Application>
  <PresentationFormat>Widescreen</PresentationFormat>
  <Paragraphs>122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18</vt:i4>
      </vt:variant>
    </vt:vector>
  </HeadingPairs>
  <TitlesOfParts>
    <vt:vector size="30" baseType="lpstr">
      <vt:lpstr>Arial</vt:lpstr>
      <vt:lpstr>Calibri</vt:lpstr>
      <vt:lpstr>Calibri Light</vt:lpstr>
      <vt:lpstr>Courier New</vt:lpstr>
      <vt:lpstr>Hamlin</vt:lpstr>
      <vt:lpstr>Textbook New</vt:lpstr>
      <vt:lpstr>Zona Pro ExtraLight</vt:lpstr>
      <vt:lpstr>Zona Pro SemiBold</vt:lpstr>
      <vt:lpstr>Office Theme</vt:lpstr>
      <vt:lpstr>Office Theme</vt:lpstr>
      <vt:lpstr>Cover page</vt:lpstr>
      <vt:lpstr>Breaker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Hanlon</dc:creator>
  <cp:lastModifiedBy>Fiona Hanlon</cp:lastModifiedBy>
  <cp:revision>75</cp:revision>
  <dcterms:created xsi:type="dcterms:W3CDTF">2021-12-07T11:11:52Z</dcterms:created>
  <dcterms:modified xsi:type="dcterms:W3CDTF">2022-07-25T11:41:32Z</dcterms:modified>
</cp:coreProperties>
</file>