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48" r:id="rId3"/>
    <p:sldId id="257" r:id="rId4"/>
    <p:sldId id="260" r:id="rId5"/>
    <p:sldId id="262" r:id="rId6"/>
    <p:sldId id="267" r:id="rId7"/>
    <p:sldId id="264" r:id="rId8"/>
    <p:sldId id="265" r:id="rId9"/>
    <p:sldId id="266" r:id="rId10"/>
    <p:sldId id="263" r:id="rId11"/>
    <p:sldId id="349"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B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1FB210-A335-4BB3-B02D-31BB3AF03667}" v="14" dt="2022-04-21T08:34:01.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00A845-CA16-473C-8AAD-7CBF74DC32C8}"/>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ECD871EC-1325-43F4-BCD8-264529C8CF94}"/>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B07C2C3E-3F04-4AB4-AF83-78CD9C97F48D}" type="datetime1">
              <a:rPr lang="en-US"/>
              <a:pPr lvl="0"/>
              <a:t>4/21/2022</a:t>
            </a:fld>
            <a:endParaRPr lang="en-US"/>
          </a:p>
        </p:txBody>
      </p:sp>
      <p:sp>
        <p:nvSpPr>
          <p:cNvPr id="4" name="Slide Image Placeholder 3">
            <a:extLst>
              <a:ext uri="{FF2B5EF4-FFF2-40B4-BE49-F238E27FC236}">
                <a16:creationId xmlns:a16="http://schemas.microsoft.com/office/drawing/2014/main" id="{D8EF356C-B08E-4793-A344-156392F20A97}"/>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42B05B9F-C1A7-45EB-9CCC-4E96047D66DA}"/>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2E219AB8-8CB3-49A0-96E1-7C1C7C77DBA6}"/>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8551541C-9DA2-425E-9FBA-33D66B0AAF2E}"/>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4177878A-F009-416F-B971-1907559FEB9A}" type="slidenum">
              <a:t>‹#›</a:t>
            </a:fld>
            <a:endParaRPr lang="en-US"/>
          </a:p>
        </p:txBody>
      </p:sp>
    </p:spTree>
    <p:extLst>
      <p:ext uri="{BB962C8B-B14F-4D97-AF65-F5344CB8AC3E}">
        <p14:creationId xmlns:p14="http://schemas.microsoft.com/office/powerpoint/2010/main" val="361669268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CA3626-D021-42AA-9F4B-A78E00A8B117}"/>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B96CE81B-ED57-4794-BC60-0FD2871854CB}"/>
              </a:ext>
            </a:extLst>
          </p:cNvPr>
          <p:cNvSpPr txBox="1">
            <a:spLocks noGrp="1"/>
          </p:cNvSpPr>
          <p:nvPr>
            <p:ph type="body" sz="quarter" idx="1"/>
          </p:nvPr>
        </p:nvSpPr>
        <p:spPr/>
        <p:txBody>
          <a:bodyPr/>
          <a:lstStyle/>
          <a:p>
            <a:endParaRPr lang="en-GB"/>
          </a:p>
        </p:txBody>
      </p:sp>
      <p:sp>
        <p:nvSpPr>
          <p:cNvPr id="4" name="Slide Number Placeholder 3">
            <a:extLst>
              <a:ext uri="{FF2B5EF4-FFF2-40B4-BE49-F238E27FC236}">
                <a16:creationId xmlns:a16="http://schemas.microsoft.com/office/drawing/2014/main" id="{F24CDBF7-9898-4050-9939-5C036ECD3BF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180D8E4-9DC7-482A-9630-F8E9C7F963F1}" type="slidenum">
              <a:t>6</a:t>
            </a:fld>
            <a:endParaRPr lang="en-US"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450C0-26AF-4FA4-AB06-C9A2787770FC}"/>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D990577-2D9F-47AD-BE9C-619F129F8D1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641363FC-4579-4BCD-916E-3AEAD96DEF43}"/>
              </a:ext>
            </a:extLst>
          </p:cNvPr>
          <p:cNvSpPr txBox="1">
            <a:spLocks noGrp="1"/>
          </p:cNvSpPr>
          <p:nvPr>
            <p:ph type="dt" sz="half" idx="7"/>
          </p:nvPr>
        </p:nvSpPr>
        <p:spPr/>
        <p:txBody>
          <a:bodyPr/>
          <a:lstStyle>
            <a:lvl1pPr>
              <a:defRPr/>
            </a:lvl1pPr>
          </a:lstStyle>
          <a:p>
            <a:pPr lvl="0"/>
            <a:fld id="{580008EB-044A-43A0-B384-16D0A568A98F}" type="datetime1">
              <a:rPr lang="en-GB"/>
              <a:pPr lvl="0"/>
              <a:t>21/04/2022</a:t>
            </a:fld>
            <a:endParaRPr lang="en-GB"/>
          </a:p>
        </p:txBody>
      </p:sp>
      <p:sp>
        <p:nvSpPr>
          <p:cNvPr id="5" name="Footer Placeholder 4">
            <a:extLst>
              <a:ext uri="{FF2B5EF4-FFF2-40B4-BE49-F238E27FC236}">
                <a16:creationId xmlns:a16="http://schemas.microsoft.com/office/drawing/2014/main" id="{04EDB406-041F-45AB-B2D0-73A23444807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BB6F422-6F1C-46D4-A74D-D2FEA1DCCC3D}"/>
              </a:ext>
            </a:extLst>
          </p:cNvPr>
          <p:cNvSpPr txBox="1">
            <a:spLocks noGrp="1"/>
          </p:cNvSpPr>
          <p:nvPr>
            <p:ph type="sldNum" sz="quarter" idx="8"/>
          </p:nvPr>
        </p:nvSpPr>
        <p:spPr/>
        <p:txBody>
          <a:bodyPr/>
          <a:lstStyle>
            <a:lvl1pPr>
              <a:defRPr/>
            </a:lvl1pPr>
          </a:lstStyle>
          <a:p>
            <a:pPr lvl="0"/>
            <a:fld id="{EB348BB2-C8AA-46C3-B248-E764D4B5411A}" type="slidenum">
              <a:t>‹#›</a:t>
            </a:fld>
            <a:endParaRPr lang="en-GB"/>
          </a:p>
        </p:txBody>
      </p:sp>
    </p:spTree>
    <p:extLst>
      <p:ext uri="{BB962C8B-B14F-4D97-AF65-F5344CB8AC3E}">
        <p14:creationId xmlns:p14="http://schemas.microsoft.com/office/powerpoint/2010/main" val="278586779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B2770-9134-4202-9C88-FBF247524D7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91802F1-E66C-4B57-B040-FBA0FA703287}"/>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3D2358-5717-401C-93FA-FFD38AAF0191}"/>
              </a:ext>
            </a:extLst>
          </p:cNvPr>
          <p:cNvSpPr txBox="1">
            <a:spLocks noGrp="1"/>
          </p:cNvSpPr>
          <p:nvPr>
            <p:ph type="dt" sz="half" idx="7"/>
          </p:nvPr>
        </p:nvSpPr>
        <p:spPr/>
        <p:txBody>
          <a:bodyPr/>
          <a:lstStyle>
            <a:lvl1pPr>
              <a:defRPr/>
            </a:lvl1pPr>
          </a:lstStyle>
          <a:p>
            <a:pPr lvl="0"/>
            <a:fld id="{4518D0D4-A4A2-4DC5-AAA0-7544836BCF57}" type="datetime1">
              <a:rPr lang="en-GB"/>
              <a:pPr lvl="0"/>
              <a:t>21/04/2022</a:t>
            </a:fld>
            <a:endParaRPr lang="en-GB"/>
          </a:p>
        </p:txBody>
      </p:sp>
      <p:sp>
        <p:nvSpPr>
          <p:cNvPr id="5" name="Footer Placeholder 4">
            <a:extLst>
              <a:ext uri="{FF2B5EF4-FFF2-40B4-BE49-F238E27FC236}">
                <a16:creationId xmlns:a16="http://schemas.microsoft.com/office/drawing/2014/main" id="{9AB6F183-342E-4EE5-A72D-53CC801C3D31}"/>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CC8C3F83-A748-406F-ABC8-22528CECD788}"/>
              </a:ext>
            </a:extLst>
          </p:cNvPr>
          <p:cNvSpPr txBox="1">
            <a:spLocks noGrp="1"/>
          </p:cNvSpPr>
          <p:nvPr>
            <p:ph type="sldNum" sz="quarter" idx="8"/>
          </p:nvPr>
        </p:nvSpPr>
        <p:spPr/>
        <p:txBody>
          <a:bodyPr/>
          <a:lstStyle>
            <a:lvl1pPr>
              <a:defRPr/>
            </a:lvl1pPr>
          </a:lstStyle>
          <a:p>
            <a:pPr lvl="0"/>
            <a:fld id="{6B4D0329-0592-4AA3-ABBB-5043247B9F6A}" type="slidenum">
              <a:t>‹#›</a:t>
            </a:fld>
            <a:endParaRPr lang="en-GB"/>
          </a:p>
        </p:txBody>
      </p:sp>
    </p:spTree>
    <p:extLst>
      <p:ext uri="{BB962C8B-B14F-4D97-AF65-F5344CB8AC3E}">
        <p14:creationId xmlns:p14="http://schemas.microsoft.com/office/powerpoint/2010/main" val="3557296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6BA4CF-7BB3-4323-BC5D-41C9003432D3}"/>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28D0B858-6A65-4FA3-B4DE-52417FC72C61}"/>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4B6B63-924E-4BA6-8732-8EAEDAEAD5CB}"/>
              </a:ext>
            </a:extLst>
          </p:cNvPr>
          <p:cNvSpPr txBox="1">
            <a:spLocks noGrp="1"/>
          </p:cNvSpPr>
          <p:nvPr>
            <p:ph type="dt" sz="half" idx="7"/>
          </p:nvPr>
        </p:nvSpPr>
        <p:spPr/>
        <p:txBody>
          <a:bodyPr/>
          <a:lstStyle>
            <a:lvl1pPr>
              <a:defRPr/>
            </a:lvl1pPr>
          </a:lstStyle>
          <a:p>
            <a:pPr lvl="0"/>
            <a:fld id="{7E523880-36B6-43B7-92BF-EF69D7E6DD54}" type="datetime1">
              <a:rPr lang="en-GB"/>
              <a:pPr lvl="0"/>
              <a:t>21/04/2022</a:t>
            </a:fld>
            <a:endParaRPr lang="en-GB"/>
          </a:p>
        </p:txBody>
      </p:sp>
      <p:sp>
        <p:nvSpPr>
          <p:cNvPr id="5" name="Footer Placeholder 4">
            <a:extLst>
              <a:ext uri="{FF2B5EF4-FFF2-40B4-BE49-F238E27FC236}">
                <a16:creationId xmlns:a16="http://schemas.microsoft.com/office/drawing/2014/main" id="{30D470F7-E823-4828-ADF6-D1FD55EB2B08}"/>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FE3F1EE-E963-4AEC-925B-F2153801FE1D}"/>
              </a:ext>
            </a:extLst>
          </p:cNvPr>
          <p:cNvSpPr txBox="1">
            <a:spLocks noGrp="1"/>
          </p:cNvSpPr>
          <p:nvPr>
            <p:ph type="sldNum" sz="quarter" idx="8"/>
          </p:nvPr>
        </p:nvSpPr>
        <p:spPr/>
        <p:txBody>
          <a:bodyPr/>
          <a:lstStyle>
            <a:lvl1pPr>
              <a:defRPr/>
            </a:lvl1pPr>
          </a:lstStyle>
          <a:p>
            <a:pPr lvl="0"/>
            <a:fld id="{CDCD0E87-0E5A-4BF2-8D97-F09D3FE79071}" type="slidenum">
              <a:t>‹#›</a:t>
            </a:fld>
            <a:endParaRPr lang="en-GB"/>
          </a:p>
        </p:txBody>
      </p:sp>
    </p:spTree>
    <p:extLst>
      <p:ext uri="{BB962C8B-B14F-4D97-AF65-F5344CB8AC3E}">
        <p14:creationId xmlns:p14="http://schemas.microsoft.com/office/powerpoint/2010/main" val="230137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9868C-89E1-4EB9-9DF1-397F4CFDAFF3}"/>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57EC8AB3-A0EB-4290-B46F-FD9AA27C5435}"/>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83E7D3-9DBB-484B-95D4-E4F50981B540}"/>
              </a:ext>
            </a:extLst>
          </p:cNvPr>
          <p:cNvSpPr txBox="1">
            <a:spLocks noGrp="1"/>
          </p:cNvSpPr>
          <p:nvPr>
            <p:ph type="dt" sz="half" idx="7"/>
          </p:nvPr>
        </p:nvSpPr>
        <p:spPr/>
        <p:txBody>
          <a:bodyPr/>
          <a:lstStyle>
            <a:lvl1pPr>
              <a:defRPr/>
            </a:lvl1pPr>
          </a:lstStyle>
          <a:p>
            <a:pPr lvl="0"/>
            <a:fld id="{9A64AFD7-F475-41AB-B99D-81020386F3A2}" type="datetime1">
              <a:rPr lang="en-GB"/>
              <a:pPr lvl="0"/>
              <a:t>21/04/2022</a:t>
            </a:fld>
            <a:endParaRPr lang="en-GB"/>
          </a:p>
        </p:txBody>
      </p:sp>
      <p:sp>
        <p:nvSpPr>
          <p:cNvPr id="5" name="Footer Placeholder 4">
            <a:extLst>
              <a:ext uri="{FF2B5EF4-FFF2-40B4-BE49-F238E27FC236}">
                <a16:creationId xmlns:a16="http://schemas.microsoft.com/office/drawing/2014/main" id="{B3D62947-706B-4B94-A027-1E7A0E647D8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AEC99-B8B5-4DB2-BD4D-65C00E5C8CD1}"/>
              </a:ext>
            </a:extLst>
          </p:cNvPr>
          <p:cNvSpPr txBox="1">
            <a:spLocks noGrp="1"/>
          </p:cNvSpPr>
          <p:nvPr>
            <p:ph type="sldNum" sz="quarter" idx="8"/>
          </p:nvPr>
        </p:nvSpPr>
        <p:spPr/>
        <p:txBody>
          <a:bodyPr/>
          <a:lstStyle>
            <a:lvl1pPr>
              <a:defRPr/>
            </a:lvl1pPr>
          </a:lstStyle>
          <a:p>
            <a:pPr lvl="0"/>
            <a:fld id="{B38B9764-4335-42AA-A791-254103AC6479}" type="slidenum">
              <a:t>‹#›</a:t>
            </a:fld>
            <a:endParaRPr lang="en-GB"/>
          </a:p>
        </p:txBody>
      </p:sp>
    </p:spTree>
    <p:extLst>
      <p:ext uri="{BB962C8B-B14F-4D97-AF65-F5344CB8AC3E}">
        <p14:creationId xmlns:p14="http://schemas.microsoft.com/office/powerpoint/2010/main" val="84782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A696E-0AF5-475B-B876-0616DEB4E713}"/>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2AF661DD-FA6D-4239-A2A5-E3CFC8BCCCA2}"/>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F838BC94-F4BF-4CD5-9510-FEC7557E23B7}"/>
              </a:ext>
            </a:extLst>
          </p:cNvPr>
          <p:cNvSpPr txBox="1">
            <a:spLocks noGrp="1"/>
          </p:cNvSpPr>
          <p:nvPr>
            <p:ph type="dt" sz="half" idx="7"/>
          </p:nvPr>
        </p:nvSpPr>
        <p:spPr/>
        <p:txBody>
          <a:bodyPr/>
          <a:lstStyle>
            <a:lvl1pPr>
              <a:defRPr/>
            </a:lvl1pPr>
          </a:lstStyle>
          <a:p>
            <a:pPr lvl="0"/>
            <a:fld id="{91278DC7-3EA7-45BE-89FB-5973D316D04E}" type="datetime1">
              <a:rPr lang="en-GB"/>
              <a:pPr lvl="0"/>
              <a:t>21/04/2022</a:t>
            </a:fld>
            <a:endParaRPr lang="en-GB"/>
          </a:p>
        </p:txBody>
      </p:sp>
      <p:sp>
        <p:nvSpPr>
          <p:cNvPr id="5" name="Footer Placeholder 4">
            <a:extLst>
              <a:ext uri="{FF2B5EF4-FFF2-40B4-BE49-F238E27FC236}">
                <a16:creationId xmlns:a16="http://schemas.microsoft.com/office/drawing/2014/main" id="{84BBA418-F858-4D9D-A5DD-B37DDFED5F10}"/>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C1FB612-8CB1-42F2-AD6F-A9809499B114}"/>
              </a:ext>
            </a:extLst>
          </p:cNvPr>
          <p:cNvSpPr txBox="1">
            <a:spLocks noGrp="1"/>
          </p:cNvSpPr>
          <p:nvPr>
            <p:ph type="sldNum" sz="quarter" idx="8"/>
          </p:nvPr>
        </p:nvSpPr>
        <p:spPr/>
        <p:txBody>
          <a:bodyPr/>
          <a:lstStyle>
            <a:lvl1pPr>
              <a:defRPr/>
            </a:lvl1pPr>
          </a:lstStyle>
          <a:p>
            <a:pPr lvl="0"/>
            <a:fld id="{E0C5528A-B459-4BF3-8DDE-FD2B73946F8D}" type="slidenum">
              <a:t>‹#›</a:t>
            </a:fld>
            <a:endParaRPr lang="en-GB"/>
          </a:p>
        </p:txBody>
      </p:sp>
    </p:spTree>
    <p:extLst>
      <p:ext uri="{BB962C8B-B14F-4D97-AF65-F5344CB8AC3E}">
        <p14:creationId xmlns:p14="http://schemas.microsoft.com/office/powerpoint/2010/main" val="2480195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AFEB7-B15D-4EE0-8371-B215CC346E0B}"/>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C476AC84-751B-41B8-89F9-FCEE56A616FB}"/>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678E1E-06E3-4B80-BC94-8C8C471A1280}"/>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E74D9-C2C8-4735-97AE-AD5DFA70F88E}"/>
              </a:ext>
            </a:extLst>
          </p:cNvPr>
          <p:cNvSpPr txBox="1">
            <a:spLocks noGrp="1"/>
          </p:cNvSpPr>
          <p:nvPr>
            <p:ph type="dt" sz="half" idx="7"/>
          </p:nvPr>
        </p:nvSpPr>
        <p:spPr/>
        <p:txBody>
          <a:bodyPr/>
          <a:lstStyle>
            <a:lvl1pPr>
              <a:defRPr/>
            </a:lvl1pPr>
          </a:lstStyle>
          <a:p>
            <a:pPr lvl="0"/>
            <a:fld id="{ACA8EFD1-E476-49D4-95FD-B2FC2BCBA1F6}" type="datetime1">
              <a:rPr lang="en-GB"/>
              <a:pPr lvl="0"/>
              <a:t>21/04/2022</a:t>
            </a:fld>
            <a:endParaRPr lang="en-GB"/>
          </a:p>
        </p:txBody>
      </p:sp>
      <p:sp>
        <p:nvSpPr>
          <p:cNvPr id="6" name="Footer Placeholder 5">
            <a:extLst>
              <a:ext uri="{FF2B5EF4-FFF2-40B4-BE49-F238E27FC236}">
                <a16:creationId xmlns:a16="http://schemas.microsoft.com/office/drawing/2014/main" id="{65B3D1A0-9954-4F80-8395-FB59AF89C673}"/>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72306AF6-A3FE-4DCD-9035-B08201DF1C51}"/>
              </a:ext>
            </a:extLst>
          </p:cNvPr>
          <p:cNvSpPr txBox="1">
            <a:spLocks noGrp="1"/>
          </p:cNvSpPr>
          <p:nvPr>
            <p:ph type="sldNum" sz="quarter" idx="8"/>
          </p:nvPr>
        </p:nvSpPr>
        <p:spPr/>
        <p:txBody>
          <a:bodyPr/>
          <a:lstStyle>
            <a:lvl1pPr>
              <a:defRPr/>
            </a:lvl1pPr>
          </a:lstStyle>
          <a:p>
            <a:pPr lvl="0"/>
            <a:fld id="{9E53FA02-0EB3-48A3-ACF7-629469D113DA}" type="slidenum">
              <a:t>‹#›</a:t>
            </a:fld>
            <a:endParaRPr lang="en-GB"/>
          </a:p>
        </p:txBody>
      </p:sp>
    </p:spTree>
    <p:extLst>
      <p:ext uri="{BB962C8B-B14F-4D97-AF65-F5344CB8AC3E}">
        <p14:creationId xmlns:p14="http://schemas.microsoft.com/office/powerpoint/2010/main" val="9311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C1AE1-7E00-4F6B-9ECE-7E7F3FA0463C}"/>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BAD30C53-F98A-4903-ABBB-71CC8C75B25F}"/>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13A45F4A-B7A1-47AC-9172-37F12391677E}"/>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4815A5-C088-4FD0-8313-F49ED5655C74}"/>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6F1A606F-6F5E-40DF-8EA9-9A53E90573D4}"/>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CB21A5-48C0-42B5-BDC5-98CEDDAF0295}"/>
              </a:ext>
            </a:extLst>
          </p:cNvPr>
          <p:cNvSpPr txBox="1">
            <a:spLocks noGrp="1"/>
          </p:cNvSpPr>
          <p:nvPr>
            <p:ph type="dt" sz="half" idx="7"/>
          </p:nvPr>
        </p:nvSpPr>
        <p:spPr/>
        <p:txBody>
          <a:bodyPr/>
          <a:lstStyle>
            <a:lvl1pPr>
              <a:defRPr/>
            </a:lvl1pPr>
          </a:lstStyle>
          <a:p>
            <a:pPr lvl="0"/>
            <a:fld id="{13C48201-A9BF-484D-BFAD-2859EA780020}" type="datetime1">
              <a:rPr lang="en-GB"/>
              <a:pPr lvl="0"/>
              <a:t>21/04/2022</a:t>
            </a:fld>
            <a:endParaRPr lang="en-GB"/>
          </a:p>
        </p:txBody>
      </p:sp>
      <p:sp>
        <p:nvSpPr>
          <p:cNvPr id="8" name="Footer Placeholder 7">
            <a:extLst>
              <a:ext uri="{FF2B5EF4-FFF2-40B4-BE49-F238E27FC236}">
                <a16:creationId xmlns:a16="http://schemas.microsoft.com/office/drawing/2014/main" id="{9BBF78DB-EFC5-4AC8-B54D-0483E54AFEB1}"/>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9E30F15C-CD6B-4884-9CD2-71706049F3CF}"/>
              </a:ext>
            </a:extLst>
          </p:cNvPr>
          <p:cNvSpPr txBox="1">
            <a:spLocks noGrp="1"/>
          </p:cNvSpPr>
          <p:nvPr>
            <p:ph type="sldNum" sz="quarter" idx="8"/>
          </p:nvPr>
        </p:nvSpPr>
        <p:spPr/>
        <p:txBody>
          <a:bodyPr/>
          <a:lstStyle>
            <a:lvl1pPr>
              <a:defRPr/>
            </a:lvl1pPr>
          </a:lstStyle>
          <a:p>
            <a:pPr lvl="0"/>
            <a:fld id="{96FFB0BC-A625-4E8D-A698-8F87B9BDA98A}" type="slidenum">
              <a:t>‹#›</a:t>
            </a:fld>
            <a:endParaRPr lang="en-GB"/>
          </a:p>
        </p:txBody>
      </p:sp>
    </p:spTree>
    <p:extLst>
      <p:ext uri="{BB962C8B-B14F-4D97-AF65-F5344CB8AC3E}">
        <p14:creationId xmlns:p14="http://schemas.microsoft.com/office/powerpoint/2010/main" val="2124767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C94E-7106-4E61-96BA-68C7AF2B6CA6}"/>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2C49C674-DD9E-4119-BE72-9550BA3E7D4A}"/>
              </a:ext>
            </a:extLst>
          </p:cNvPr>
          <p:cNvSpPr txBox="1">
            <a:spLocks noGrp="1"/>
          </p:cNvSpPr>
          <p:nvPr>
            <p:ph type="dt" sz="half" idx="7"/>
          </p:nvPr>
        </p:nvSpPr>
        <p:spPr/>
        <p:txBody>
          <a:bodyPr/>
          <a:lstStyle>
            <a:lvl1pPr>
              <a:defRPr/>
            </a:lvl1pPr>
          </a:lstStyle>
          <a:p>
            <a:pPr lvl="0"/>
            <a:fld id="{AFBA00A0-0FC0-42F0-8988-0423DBB20D9E}" type="datetime1">
              <a:rPr lang="en-GB"/>
              <a:pPr lvl="0"/>
              <a:t>21/04/2022</a:t>
            </a:fld>
            <a:endParaRPr lang="en-GB"/>
          </a:p>
        </p:txBody>
      </p:sp>
      <p:sp>
        <p:nvSpPr>
          <p:cNvPr id="4" name="Footer Placeholder 3">
            <a:extLst>
              <a:ext uri="{FF2B5EF4-FFF2-40B4-BE49-F238E27FC236}">
                <a16:creationId xmlns:a16="http://schemas.microsoft.com/office/drawing/2014/main" id="{137C5B5D-9B39-43E0-848F-A623299D9244}"/>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D28B9855-1FA2-4A2B-87BA-FE546155C875}"/>
              </a:ext>
            </a:extLst>
          </p:cNvPr>
          <p:cNvSpPr txBox="1">
            <a:spLocks noGrp="1"/>
          </p:cNvSpPr>
          <p:nvPr>
            <p:ph type="sldNum" sz="quarter" idx="8"/>
          </p:nvPr>
        </p:nvSpPr>
        <p:spPr/>
        <p:txBody>
          <a:bodyPr/>
          <a:lstStyle>
            <a:lvl1pPr>
              <a:defRPr/>
            </a:lvl1pPr>
          </a:lstStyle>
          <a:p>
            <a:pPr lvl="0"/>
            <a:fld id="{C0455216-0564-4476-BCC7-A609CDE7D19E}" type="slidenum">
              <a:t>‹#›</a:t>
            </a:fld>
            <a:endParaRPr lang="en-GB"/>
          </a:p>
        </p:txBody>
      </p:sp>
    </p:spTree>
    <p:extLst>
      <p:ext uri="{BB962C8B-B14F-4D97-AF65-F5344CB8AC3E}">
        <p14:creationId xmlns:p14="http://schemas.microsoft.com/office/powerpoint/2010/main" val="3211745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AF0F29-7B7F-44FB-9603-084260DD43AE}"/>
              </a:ext>
            </a:extLst>
          </p:cNvPr>
          <p:cNvSpPr txBox="1">
            <a:spLocks noGrp="1"/>
          </p:cNvSpPr>
          <p:nvPr>
            <p:ph type="dt" sz="half" idx="7"/>
          </p:nvPr>
        </p:nvSpPr>
        <p:spPr/>
        <p:txBody>
          <a:bodyPr/>
          <a:lstStyle>
            <a:lvl1pPr>
              <a:defRPr/>
            </a:lvl1pPr>
          </a:lstStyle>
          <a:p>
            <a:pPr lvl="0"/>
            <a:fld id="{17012F64-8530-4694-948F-022DF1548606}" type="datetime1">
              <a:rPr lang="en-GB"/>
              <a:pPr lvl="0"/>
              <a:t>21/04/2022</a:t>
            </a:fld>
            <a:endParaRPr lang="en-GB"/>
          </a:p>
        </p:txBody>
      </p:sp>
      <p:sp>
        <p:nvSpPr>
          <p:cNvPr id="3" name="Footer Placeholder 2">
            <a:extLst>
              <a:ext uri="{FF2B5EF4-FFF2-40B4-BE49-F238E27FC236}">
                <a16:creationId xmlns:a16="http://schemas.microsoft.com/office/drawing/2014/main" id="{AAEDACB2-3DC4-40AD-B3A0-3E2E228A9710}"/>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26730852-2D90-4263-AE2A-99BE9AE634E1}"/>
              </a:ext>
            </a:extLst>
          </p:cNvPr>
          <p:cNvSpPr txBox="1">
            <a:spLocks noGrp="1"/>
          </p:cNvSpPr>
          <p:nvPr>
            <p:ph type="sldNum" sz="quarter" idx="8"/>
          </p:nvPr>
        </p:nvSpPr>
        <p:spPr/>
        <p:txBody>
          <a:bodyPr/>
          <a:lstStyle>
            <a:lvl1pPr>
              <a:defRPr/>
            </a:lvl1pPr>
          </a:lstStyle>
          <a:p>
            <a:pPr lvl="0"/>
            <a:fld id="{C72156A5-5456-43CC-BF61-A32D3D3A0664}" type="slidenum">
              <a:t>‹#›</a:t>
            </a:fld>
            <a:endParaRPr lang="en-GB"/>
          </a:p>
        </p:txBody>
      </p:sp>
    </p:spTree>
    <p:extLst>
      <p:ext uri="{BB962C8B-B14F-4D97-AF65-F5344CB8AC3E}">
        <p14:creationId xmlns:p14="http://schemas.microsoft.com/office/powerpoint/2010/main" val="241369087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15350-34BE-48A6-AB87-619AB569D0B8}"/>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88454A65-927C-46A5-999A-2FDCDFCD629F}"/>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779555-EBA5-4E3E-8ABE-C836B01C9C58}"/>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9AC7D893-A8EC-4989-87DC-82059DDDF697}"/>
              </a:ext>
            </a:extLst>
          </p:cNvPr>
          <p:cNvSpPr txBox="1">
            <a:spLocks noGrp="1"/>
          </p:cNvSpPr>
          <p:nvPr>
            <p:ph type="dt" sz="half" idx="7"/>
          </p:nvPr>
        </p:nvSpPr>
        <p:spPr/>
        <p:txBody>
          <a:bodyPr/>
          <a:lstStyle>
            <a:lvl1pPr>
              <a:defRPr/>
            </a:lvl1pPr>
          </a:lstStyle>
          <a:p>
            <a:pPr lvl="0"/>
            <a:fld id="{BFFBE75E-93D9-43ED-BF30-68E8DB21ED2A}" type="datetime1">
              <a:rPr lang="en-GB"/>
              <a:pPr lvl="0"/>
              <a:t>21/04/2022</a:t>
            </a:fld>
            <a:endParaRPr lang="en-GB"/>
          </a:p>
        </p:txBody>
      </p:sp>
      <p:sp>
        <p:nvSpPr>
          <p:cNvPr id="6" name="Footer Placeholder 5">
            <a:extLst>
              <a:ext uri="{FF2B5EF4-FFF2-40B4-BE49-F238E27FC236}">
                <a16:creationId xmlns:a16="http://schemas.microsoft.com/office/drawing/2014/main" id="{172ED5FC-6961-45D0-ADC7-4994AD589D6B}"/>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68B2C51F-454C-4E0E-813C-656704F9A2E3}"/>
              </a:ext>
            </a:extLst>
          </p:cNvPr>
          <p:cNvSpPr txBox="1">
            <a:spLocks noGrp="1"/>
          </p:cNvSpPr>
          <p:nvPr>
            <p:ph type="sldNum" sz="quarter" idx="8"/>
          </p:nvPr>
        </p:nvSpPr>
        <p:spPr/>
        <p:txBody>
          <a:bodyPr/>
          <a:lstStyle>
            <a:lvl1pPr>
              <a:defRPr/>
            </a:lvl1pPr>
          </a:lstStyle>
          <a:p>
            <a:pPr lvl="0"/>
            <a:fld id="{02F0A9E7-5D61-42CE-8550-2317788026E6}" type="slidenum">
              <a:t>‹#›</a:t>
            </a:fld>
            <a:endParaRPr lang="en-GB"/>
          </a:p>
        </p:txBody>
      </p:sp>
    </p:spTree>
    <p:extLst>
      <p:ext uri="{BB962C8B-B14F-4D97-AF65-F5344CB8AC3E}">
        <p14:creationId xmlns:p14="http://schemas.microsoft.com/office/powerpoint/2010/main" val="4254980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CF928-C458-4664-BC86-4457C539721D}"/>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3F8D8E98-4814-4C7B-9257-2E8D2F0F8DB4}"/>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A4B198D3-E6FE-480B-9E38-DFADE1AB925B}"/>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045EA304-2E8B-4435-9CF8-02B610A0A3B6}"/>
              </a:ext>
            </a:extLst>
          </p:cNvPr>
          <p:cNvSpPr txBox="1">
            <a:spLocks noGrp="1"/>
          </p:cNvSpPr>
          <p:nvPr>
            <p:ph type="dt" sz="half" idx="7"/>
          </p:nvPr>
        </p:nvSpPr>
        <p:spPr/>
        <p:txBody>
          <a:bodyPr/>
          <a:lstStyle>
            <a:lvl1pPr>
              <a:defRPr/>
            </a:lvl1pPr>
          </a:lstStyle>
          <a:p>
            <a:pPr lvl="0"/>
            <a:fld id="{9C29463F-C026-47EE-8EA3-AE6DA932FA44}" type="datetime1">
              <a:rPr lang="en-GB"/>
              <a:pPr lvl="0"/>
              <a:t>21/04/2022</a:t>
            </a:fld>
            <a:endParaRPr lang="en-GB"/>
          </a:p>
        </p:txBody>
      </p:sp>
      <p:sp>
        <p:nvSpPr>
          <p:cNvPr id="6" name="Footer Placeholder 5">
            <a:extLst>
              <a:ext uri="{FF2B5EF4-FFF2-40B4-BE49-F238E27FC236}">
                <a16:creationId xmlns:a16="http://schemas.microsoft.com/office/drawing/2014/main" id="{14E40AAF-63FC-4474-AD92-FCB7D871AE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A70A1CC-2739-402E-8E89-9DB2103B1459}"/>
              </a:ext>
            </a:extLst>
          </p:cNvPr>
          <p:cNvSpPr txBox="1">
            <a:spLocks noGrp="1"/>
          </p:cNvSpPr>
          <p:nvPr>
            <p:ph type="sldNum" sz="quarter" idx="8"/>
          </p:nvPr>
        </p:nvSpPr>
        <p:spPr/>
        <p:txBody>
          <a:bodyPr/>
          <a:lstStyle>
            <a:lvl1pPr>
              <a:defRPr/>
            </a:lvl1pPr>
          </a:lstStyle>
          <a:p>
            <a:pPr lvl="0"/>
            <a:fld id="{26FF0F5D-236E-4749-B65B-E6F2DB46E81B}" type="slidenum">
              <a:t>‹#›</a:t>
            </a:fld>
            <a:endParaRPr lang="en-GB"/>
          </a:p>
        </p:txBody>
      </p:sp>
    </p:spTree>
    <p:extLst>
      <p:ext uri="{BB962C8B-B14F-4D97-AF65-F5344CB8AC3E}">
        <p14:creationId xmlns:p14="http://schemas.microsoft.com/office/powerpoint/2010/main" val="758548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C73BA8-FCB7-4681-873B-EF65E5FD501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452C70D-4700-4787-9C6B-10C31BCA1EA9}"/>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74C7A1-AE02-4831-BA12-ABD1935595F4}"/>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21293612-E75D-41E0-8D77-A281692C93CB}" type="datetime1">
              <a:rPr lang="en-GB"/>
              <a:pPr lvl="0"/>
              <a:t>21/04/2022</a:t>
            </a:fld>
            <a:endParaRPr lang="en-GB"/>
          </a:p>
        </p:txBody>
      </p:sp>
      <p:sp>
        <p:nvSpPr>
          <p:cNvPr id="5" name="Footer Placeholder 4">
            <a:extLst>
              <a:ext uri="{FF2B5EF4-FFF2-40B4-BE49-F238E27FC236}">
                <a16:creationId xmlns:a16="http://schemas.microsoft.com/office/drawing/2014/main" id="{415F3AD2-030F-429E-9FC2-47F564C93AD5}"/>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2327DFA1-4B51-4B39-A582-7934E200A3C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E67BEAD-68AD-40DC-874B-91633DFF51AC}"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orporatefinanceinstitute.com/resources/knowledge/finance/friedman-doctrine/" TargetMode="External"/><Relationship Id="rId7" Type="http://schemas.openxmlformats.org/officeDocument/2006/relationships/hyperlink" Target="https://www.simplypsychology.org/kohlberg.html" TargetMode="External"/><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hyperlink" Target="http://stakeholdertheory.org/about/" TargetMode="External"/><Relationship Id="rId5" Type="http://schemas.openxmlformats.org/officeDocument/2006/relationships/hyperlink" Target="https://www.merriam-webster.com/dictionary/culture" TargetMode="External"/><Relationship Id="rId4" Type="http://schemas.openxmlformats.org/officeDocument/2006/relationships/hyperlink" Target="https://www.instructionaldesign.org/theories/andragogy/"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77EFF721-8956-42ED-A8FA-CD9C3D6489E3}"/>
              </a:ext>
            </a:extLst>
          </p:cNvPr>
          <p:cNvSpPr txBox="1">
            <a:spLocks noGrp="1"/>
          </p:cNvSpPr>
          <p:nvPr>
            <p:ph type="subTitle" idx="1"/>
          </p:nvPr>
        </p:nvSpPr>
        <p:spPr>
          <a:xfrm>
            <a:off x="0" y="1520683"/>
            <a:ext cx="12191996" cy="3904753"/>
          </a:xfrm>
          <a:solidFill>
            <a:srgbClr val="00205B"/>
          </a:solidFill>
        </p:spPr>
        <p:txBody>
          <a:bodyPr/>
          <a:lstStyle/>
          <a:p>
            <a:pPr lvl="0"/>
            <a:r>
              <a:rPr lang="en-US">
                <a:solidFill>
                  <a:srgbClr val="00205B"/>
                </a:solidFill>
              </a:rPr>
              <a:t>P</a:t>
            </a:r>
            <a:endParaRPr lang="en-GB">
              <a:solidFill>
                <a:srgbClr val="00205B"/>
              </a:solidFill>
            </a:endParaRPr>
          </a:p>
        </p:txBody>
      </p:sp>
      <p:pic>
        <p:nvPicPr>
          <p:cNvPr id="3" name="Picture 11" descr="A picture containing graphical user interface&#10;&#10;Description automatically generated">
            <a:extLst>
              <a:ext uri="{FF2B5EF4-FFF2-40B4-BE49-F238E27FC236}">
                <a16:creationId xmlns:a16="http://schemas.microsoft.com/office/drawing/2014/main" id="{92BFF5C0-81D8-454E-874C-951D984F67B6}"/>
              </a:ext>
            </a:extLst>
          </p:cNvPr>
          <p:cNvPicPr>
            <a:picLocks noChangeAspect="1"/>
          </p:cNvPicPr>
          <p:nvPr/>
        </p:nvPicPr>
        <p:blipFill>
          <a:blip r:embed="rId2"/>
          <a:stretch>
            <a:fillRect/>
          </a:stretch>
        </p:blipFill>
        <p:spPr>
          <a:xfrm>
            <a:off x="408407" y="150025"/>
            <a:ext cx="2330567" cy="1111306"/>
          </a:xfrm>
          <a:prstGeom prst="rect">
            <a:avLst/>
          </a:prstGeom>
          <a:noFill/>
          <a:ln cap="flat">
            <a:noFill/>
          </a:ln>
        </p:spPr>
      </p:pic>
      <p:sp>
        <p:nvSpPr>
          <p:cNvPr id="4" name="Rectangle 16">
            <a:extLst>
              <a:ext uri="{FF2B5EF4-FFF2-40B4-BE49-F238E27FC236}">
                <a16:creationId xmlns:a16="http://schemas.microsoft.com/office/drawing/2014/main" id="{56BFC0EB-E621-48E4-BDF8-07F7A71B9A62}"/>
              </a:ext>
            </a:extLst>
          </p:cNvPr>
          <p:cNvSpPr/>
          <p:nvPr/>
        </p:nvSpPr>
        <p:spPr>
          <a:xfrm>
            <a:off x="0" y="5425436"/>
            <a:ext cx="12191996" cy="1432563"/>
          </a:xfrm>
          <a:prstGeom prst="rect">
            <a:avLst/>
          </a:prstGeom>
          <a:solidFill>
            <a:srgbClr val="00AB8E"/>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AB8E"/>
              </a:solidFill>
              <a:uFillTx/>
              <a:latin typeface="Calibri"/>
            </a:endParaRPr>
          </a:p>
        </p:txBody>
      </p:sp>
      <p:sp>
        <p:nvSpPr>
          <p:cNvPr id="5" name="TextBox 17">
            <a:extLst>
              <a:ext uri="{FF2B5EF4-FFF2-40B4-BE49-F238E27FC236}">
                <a16:creationId xmlns:a16="http://schemas.microsoft.com/office/drawing/2014/main" id="{88A6469F-48D6-4826-8C5A-C09EE62E33CF}"/>
              </a:ext>
            </a:extLst>
          </p:cNvPr>
          <p:cNvSpPr txBox="1"/>
          <p:nvPr/>
        </p:nvSpPr>
        <p:spPr>
          <a:xfrm>
            <a:off x="408407" y="6102623"/>
            <a:ext cx="5594820"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1" i="0" u="none" strike="noStrike" kern="1200" cap="none" spc="0" baseline="0">
                <a:solidFill>
                  <a:srgbClr val="FFFFFF"/>
                </a:solidFill>
                <a:uFillTx/>
                <a:latin typeface="Zona Pro SemiBold" pitchFamily="2"/>
              </a:rPr>
              <a:t>April 21, 2022                                                               compliance.ie </a:t>
            </a:r>
            <a:endParaRPr lang="en-GB" sz="1400" b="0" i="0" u="none" strike="noStrike" kern="1200" cap="none" spc="0" baseline="0">
              <a:solidFill>
                <a:srgbClr val="FFFFFF"/>
              </a:solidFill>
              <a:uFillTx/>
              <a:latin typeface="Calibri"/>
            </a:endParaRPr>
          </a:p>
        </p:txBody>
      </p:sp>
      <p:sp>
        <p:nvSpPr>
          <p:cNvPr id="6" name="TextBox 19">
            <a:extLst>
              <a:ext uri="{FF2B5EF4-FFF2-40B4-BE49-F238E27FC236}">
                <a16:creationId xmlns:a16="http://schemas.microsoft.com/office/drawing/2014/main" id="{F3D98B9F-B947-412D-A9DD-143239AF6CA7}"/>
              </a:ext>
            </a:extLst>
          </p:cNvPr>
          <p:cNvSpPr txBox="1"/>
          <p:nvPr/>
        </p:nvSpPr>
        <p:spPr>
          <a:xfrm>
            <a:off x="1093302" y="2459507"/>
            <a:ext cx="8715713" cy="132343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000" b="1" i="0" u="none" strike="noStrike" kern="0" cap="none" spc="0" baseline="0">
                <a:solidFill>
                  <a:srgbClr val="FFFFFF"/>
                </a:solidFill>
                <a:uFillTx/>
                <a:latin typeface="Hamlin" pitchFamily="2"/>
              </a:rPr>
              <a:t>A Practitioner’s Guide to Compliance and Financial Crime Culture &amp; Conduct</a:t>
            </a:r>
            <a:endParaRPr lang="en-GB" sz="4000" b="1" i="0" u="none" strike="noStrike" kern="1200" cap="none" spc="0" baseline="0">
              <a:solidFill>
                <a:srgbClr val="FFFFFF"/>
              </a:solidFill>
              <a:uFillTx/>
              <a:latin typeface="Textbook New" pitchFamily="3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69A7931-10ED-4B11-9451-DD73A0424136}"/>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31F526FC-2282-48D3-A23E-8DAD98E91BC8}"/>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F4DBEBB1-0D75-40D6-ACA6-D0E146339C7A}"/>
              </a:ext>
            </a:extLst>
          </p:cNvPr>
          <p:cNvSpPr txBox="1"/>
          <p:nvPr/>
        </p:nvSpPr>
        <p:spPr>
          <a:xfrm>
            <a:off x="1341909" y="665015"/>
            <a:ext cx="4754084"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a:rPr>
              <a:t>References</a:t>
            </a:r>
          </a:p>
        </p:txBody>
      </p:sp>
      <p:sp>
        <p:nvSpPr>
          <p:cNvPr id="5" name="TextBox 5">
            <a:extLst>
              <a:ext uri="{FF2B5EF4-FFF2-40B4-BE49-F238E27FC236}">
                <a16:creationId xmlns:a16="http://schemas.microsoft.com/office/drawing/2014/main" id="{55490F64-33D1-4B94-9926-3C2BD50CC54C}"/>
              </a:ext>
            </a:extLst>
          </p:cNvPr>
          <p:cNvSpPr txBox="1"/>
          <p:nvPr/>
        </p:nvSpPr>
        <p:spPr>
          <a:xfrm>
            <a:off x="1341909" y="1803068"/>
            <a:ext cx="9963402" cy="28623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0" cap="none" spc="0" baseline="0">
                <a:solidFill>
                  <a:srgbClr val="000000"/>
                </a:solidFill>
                <a:uFillTx/>
                <a:latin typeface="Calibri"/>
              </a:rPr>
              <a:t>CFI 2022 - </a:t>
            </a:r>
            <a:r>
              <a:rPr lang="en-US" sz="1800" b="0" i="0" u="none" strike="noStrike" kern="0" cap="none" spc="0" baseline="0">
                <a:solidFill>
                  <a:srgbClr val="000000"/>
                </a:solidFill>
                <a:uFillTx/>
                <a:latin typeface="Calibri"/>
                <a:hlinkClick r:id="rId3"/>
              </a:rPr>
              <a:t>https://corporatefinanceinstitute.com/resources/knowledge/finance/friedman-doctrine/</a:t>
            </a:r>
            <a:endParaRPr lang="en-US" sz="1800" b="0" i="0" u="none" strike="noStrike" kern="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0" cap="none" spc="0" baseline="0">
                <a:solidFill>
                  <a:srgbClr val="000000"/>
                </a:solidFill>
                <a:uFillTx/>
                <a:latin typeface="Calibri"/>
              </a:rPr>
              <a:t>ID 2022 - </a:t>
            </a:r>
            <a:r>
              <a:rPr lang="en-US" sz="1800" b="0" i="0" u="none" strike="noStrike" kern="0" cap="none" spc="0" baseline="0">
                <a:solidFill>
                  <a:srgbClr val="FF0000"/>
                </a:solidFill>
                <a:uFillTx/>
                <a:latin typeface="Calibri"/>
                <a:hlinkClick r:id="rId4"/>
              </a:rPr>
              <a:t>https://www.instructionaldesign.org/theories/andragogy/</a:t>
            </a:r>
            <a:endParaRPr lang="en-US" sz="1800" b="0" i="0" u="none" strike="noStrike" kern="120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0" cap="none" spc="0" baseline="0">
                <a:solidFill>
                  <a:srgbClr val="000000"/>
                </a:solidFill>
                <a:uFillTx/>
                <a:latin typeface="Calibri"/>
              </a:rPr>
              <a:t>Merriam-Webster 2022 </a:t>
            </a:r>
            <a:r>
              <a:rPr lang="en-US" sz="1800" b="0" i="0" u="none" strike="noStrike" kern="0" cap="none" spc="0" baseline="0">
                <a:solidFill>
                  <a:srgbClr val="000000"/>
                </a:solidFill>
                <a:uFillTx/>
                <a:latin typeface="Calibri"/>
              </a:rPr>
              <a:t>- </a:t>
            </a:r>
            <a:r>
              <a:rPr lang="en-US" sz="1800" b="0" i="0" u="none" strike="noStrike" kern="0" cap="none" spc="0" baseline="0">
                <a:solidFill>
                  <a:srgbClr val="000000"/>
                </a:solidFill>
                <a:uFillTx/>
                <a:latin typeface="Calibri"/>
                <a:hlinkClick r:id="rId5"/>
              </a:rPr>
              <a:t>https://www.merriam-webster.com/dictionary/culture</a:t>
            </a:r>
            <a:endParaRPr lang="en-US" sz="1800" b="0" i="0" u="none" strike="noStrike" kern="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0" cap="none" spc="0" baseline="0">
                <a:solidFill>
                  <a:srgbClr val="000000"/>
                </a:solidFill>
                <a:uFillTx/>
                <a:latin typeface="Calibri"/>
              </a:rPr>
              <a:t>SH 2022 - </a:t>
            </a:r>
            <a:r>
              <a:rPr lang="en-US" sz="1800" b="0" i="0" u="none" strike="noStrike" kern="0" cap="none" spc="0" baseline="0">
                <a:solidFill>
                  <a:srgbClr val="FF0000"/>
                </a:solidFill>
                <a:uFillTx/>
                <a:latin typeface="Calibri"/>
                <a:hlinkClick r:id="rId6"/>
              </a:rPr>
              <a:t>http://stakeholdertheory.org/about/</a:t>
            </a:r>
            <a:endParaRPr lang="en-US" sz="1800" b="0" i="0" u="none" strike="noStrike" kern="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0" cap="none" spc="0" baseline="0">
                <a:solidFill>
                  <a:srgbClr val="000000"/>
                </a:solidFill>
                <a:uFillTx/>
                <a:latin typeface="Calibri"/>
              </a:rPr>
              <a:t>SP 2022 - </a:t>
            </a:r>
            <a:r>
              <a:rPr lang="en-US" sz="1800" b="0" i="0" u="none" strike="noStrike" kern="0" cap="none" spc="0" baseline="0">
                <a:solidFill>
                  <a:srgbClr val="FF0000"/>
                </a:solidFill>
                <a:uFillTx/>
                <a:latin typeface="Calibri"/>
                <a:hlinkClick r:id="rId7"/>
              </a:rPr>
              <a:t>https://www.simplypsychology.org/kohlberg.html</a:t>
            </a:r>
            <a:endParaRPr lang="en-US" sz="1800" b="0" i="0" u="none" strike="noStrike" kern="0" cap="none" spc="0" baseline="0">
              <a:solidFill>
                <a:srgbClr val="FF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Calibri"/>
            </a:endParaRPr>
          </a:p>
        </p:txBody>
      </p:sp>
      <p:sp>
        <p:nvSpPr>
          <p:cNvPr id="6" name="TextBox 5">
            <a:extLst>
              <a:ext uri="{FF2B5EF4-FFF2-40B4-BE49-F238E27FC236}">
                <a16:creationId xmlns:a16="http://schemas.microsoft.com/office/drawing/2014/main" id="{8A1D31C2-4425-4A86-B2BA-811DF4ABA89A}"/>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77EFF721-8956-42ED-A8FA-CD9C3D6489E3}"/>
              </a:ext>
            </a:extLst>
          </p:cNvPr>
          <p:cNvSpPr txBox="1">
            <a:spLocks noGrp="1"/>
          </p:cNvSpPr>
          <p:nvPr>
            <p:ph type="subTitle" idx="1"/>
          </p:nvPr>
        </p:nvSpPr>
        <p:spPr>
          <a:xfrm>
            <a:off x="0" y="1520683"/>
            <a:ext cx="12191996" cy="3904753"/>
          </a:xfrm>
          <a:solidFill>
            <a:srgbClr val="00205B"/>
          </a:solidFill>
        </p:spPr>
        <p:txBody>
          <a:bodyPr/>
          <a:lstStyle/>
          <a:p>
            <a:pPr lvl="0"/>
            <a:r>
              <a:rPr lang="en-US">
                <a:solidFill>
                  <a:srgbClr val="00205B"/>
                </a:solidFill>
              </a:rPr>
              <a:t>P</a:t>
            </a:r>
            <a:endParaRPr lang="en-GB">
              <a:solidFill>
                <a:srgbClr val="00205B"/>
              </a:solidFill>
            </a:endParaRPr>
          </a:p>
        </p:txBody>
      </p:sp>
      <p:pic>
        <p:nvPicPr>
          <p:cNvPr id="3" name="Picture 11" descr="A picture containing graphical user interface&#10;&#10;Description automatically generated">
            <a:extLst>
              <a:ext uri="{FF2B5EF4-FFF2-40B4-BE49-F238E27FC236}">
                <a16:creationId xmlns:a16="http://schemas.microsoft.com/office/drawing/2014/main" id="{92BFF5C0-81D8-454E-874C-951D984F67B6}"/>
              </a:ext>
            </a:extLst>
          </p:cNvPr>
          <p:cNvPicPr>
            <a:picLocks noChangeAspect="1"/>
          </p:cNvPicPr>
          <p:nvPr/>
        </p:nvPicPr>
        <p:blipFill>
          <a:blip r:embed="rId2"/>
          <a:stretch>
            <a:fillRect/>
          </a:stretch>
        </p:blipFill>
        <p:spPr>
          <a:xfrm>
            <a:off x="408407" y="150025"/>
            <a:ext cx="2330567" cy="1111306"/>
          </a:xfrm>
          <a:prstGeom prst="rect">
            <a:avLst/>
          </a:prstGeom>
          <a:noFill/>
          <a:ln cap="flat">
            <a:noFill/>
          </a:ln>
        </p:spPr>
      </p:pic>
      <p:sp>
        <p:nvSpPr>
          <p:cNvPr id="4" name="Rectangle 16">
            <a:extLst>
              <a:ext uri="{FF2B5EF4-FFF2-40B4-BE49-F238E27FC236}">
                <a16:creationId xmlns:a16="http://schemas.microsoft.com/office/drawing/2014/main" id="{56BFC0EB-E621-48E4-BDF8-07F7A71B9A62}"/>
              </a:ext>
            </a:extLst>
          </p:cNvPr>
          <p:cNvSpPr/>
          <p:nvPr/>
        </p:nvSpPr>
        <p:spPr>
          <a:xfrm>
            <a:off x="0" y="5425436"/>
            <a:ext cx="12191996" cy="1432563"/>
          </a:xfrm>
          <a:prstGeom prst="rect">
            <a:avLst/>
          </a:prstGeom>
          <a:solidFill>
            <a:srgbClr val="00AB8E"/>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AB8E"/>
              </a:solidFill>
              <a:uFillTx/>
              <a:latin typeface="Calibri"/>
            </a:endParaRPr>
          </a:p>
        </p:txBody>
      </p:sp>
      <p:sp>
        <p:nvSpPr>
          <p:cNvPr id="6" name="TextBox 19">
            <a:extLst>
              <a:ext uri="{FF2B5EF4-FFF2-40B4-BE49-F238E27FC236}">
                <a16:creationId xmlns:a16="http://schemas.microsoft.com/office/drawing/2014/main" id="{F3D98B9F-B947-412D-A9DD-143239AF6CA7}"/>
              </a:ext>
            </a:extLst>
          </p:cNvPr>
          <p:cNvSpPr txBox="1"/>
          <p:nvPr/>
        </p:nvSpPr>
        <p:spPr>
          <a:xfrm>
            <a:off x="2882345" y="3119117"/>
            <a:ext cx="8715713" cy="70788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000" b="1" kern="0" dirty="0">
                <a:solidFill>
                  <a:srgbClr val="FFFFFF"/>
                </a:solidFill>
                <a:latin typeface="Hamlin" pitchFamily="2"/>
              </a:rPr>
              <a:t>Questions &amp; Answers </a:t>
            </a:r>
            <a:endParaRPr lang="en-GB" sz="4000" b="1" i="0" u="none" strike="noStrike" kern="1200" cap="none" spc="0" baseline="0" dirty="0">
              <a:solidFill>
                <a:srgbClr val="FFFFFF"/>
              </a:solidFill>
              <a:uFillTx/>
              <a:latin typeface="Textbook New" pitchFamily="34"/>
            </a:endParaRPr>
          </a:p>
        </p:txBody>
      </p:sp>
      <p:sp>
        <p:nvSpPr>
          <p:cNvPr id="7" name="TextBox 6">
            <a:extLst>
              <a:ext uri="{FF2B5EF4-FFF2-40B4-BE49-F238E27FC236}">
                <a16:creationId xmlns:a16="http://schemas.microsoft.com/office/drawing/2014/main" id="{06394578-71D5-42EE-9E07-EBB18310D32C}"/>
              </a:ext>
            </a:extLst>
          </p:cNvPr>
          <p:cNvSpPr txBox="1"/>
          <p:nvPr/>
        </p:nvSpPr>
        <p:spPr>
          <a:xfrm>
            <a:off x="198783" y="6331226"/>
            <a:ext cx="2802834" cy="646331"/>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00205B"/>
                </a:solidFill>
                <a:effectLst/>
                <a:uLnTx/>
                <a:uFillTx/>
                <a:latin typeface="Hamlin"/>
                <a:ea typeface="+mn-ea"/>
                <a:cs typeface="+mn-cs"/>
              </a:rPr>
              <a:t>CPD CODE: </a:t>
            </a:r>
            <a:r>
              <a:rPr lang="en-GB" dirty="0">
                <a:solidFill>
                  <a:srgbClr val="00205B"/>
                </a:solidFill>
                <a:latin typeface="Hamlin"/>
              </a:rPr>
              <a:t>2022-1035</a:t>
            </a:r>
            <a:endParaRPr lang="en-IE" dirty="0">
              <a:solidFill>
                <a:srgbClr val="00205B"/>
              </a:solidFill>
              <a:latin typeface="Hamlin"/>
            </a:endParaRPr>
          </a:p>
          <a:p>
            <a:r>
              <a:rPr lang="en-US" dirty="0"/>
              <a:t> </a:t>
            </a:r>
            <a:endParaRPr lang="en-GB" dirty="0"/>
          </a:p>
        </p:txBody>
      </p:sp>
    </p:spTree>
    <p:extLst>
      <p:ext uri="{BB962C8B-B14F-4D97-AF65-F5344CB8AC3E}">
        <p14:creationId xmlns:p14="http://schemas.microsoft.com/office/powerpoint/2010/main" val="3617935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B2FC6A-CFF3-4809-B461-7477C0B89DF0}"/>
              </a:ext>
            </a:extLst>
          </p:cNvPr>
          <p:cNvSpPr txBox="1"/>
          <p:nvPr/>
        </p:nvSpPr>
        <p:spPr>
          <a:xfrm>
            <a:off x="0" y="0"/>
            <a:ext cx="12191996" cy="5615604"/>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pic>
        <p:nvPicPr>
          <p:cNvPr id="3" name="Picture 3" descr="A picture containing graphical user interface&#10;&#10;Description automatically generated">
            <a:extLst>
              <a:ext uri="{FF2B5EF4-FFF2-40B4-BE49-F238E27FC236}">
                <a16:creationId xmlns:a16="http://schemas.microsoft.com/office/drawing/2014/main" id="{4139BB9B-62FE-400C-8A4B-76C9023D0BBA}"/>
              </a:ext>
            </a:extLst>
          </p:cNvPr>
          <p:cNvPicPr>
            <a:picLocks noChangeAspect="1"/>
          </p:cNvPicPr>
          <p:nvPr/>
        </p:nvPicPr>
        <p:blipFill>
          <a:blip r:embed="rId2"/>
          <a:stretch>
            <a:fillRect/>
          </a:stretch>
        </p:blipFill>
        <p:spPr>
          <a:xfrm>
            <a:off x="209626" y="5697937"/>
            <a:ext cx="2330567" cy="1111306"/>
          </a:xfrm>
          <a:prstGeom prst="rect">
            <a:avLst/>
          </a:prstGeom>
          <a:noFill/>
          <a:ln cap="flat">
            <a:noFill/>
          </a:ln>
        </p:spPr>
      </p:pic>
      <p:sp>
        <p:nvSpPr>
          <p:cNvPr id="4" name="TextBox 5">
            <a:extLst>
              <a:ext uri="{FF2B5EF4-FFF2-40B4-BE49-F238E27FC236}">
                <a16:creationId xmlns:a16="http://schemas.microsoft.com/office/drawing/2014/main" id="{7ADF2333-C6AE-4FAC-B7E4-3658C7759584}"/>
              </a:ext>
            </a:extLst>
          </p:cNvPr>
          <p:cNvSpPr txBox="1"/>
          <p:nvPr/>
        </p:nvSpPr>
        <p:spPr>
          <a:xfrm>
            <a:off x="7779852" y="6099697"/>
            <a:ext cx="6097658"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0" baseline="0">
                <a:solidFill>
                  <a:srgbClr val="00AB8E"/>
                </a:solidFill>
                <a:uFillTx/>
                <a:latin typeface="Zona Pro SemiBold" pitchFamily="2"/>
              </a:rPr>
              <a:t>compliance.ie </a:t>
            </a:r>
            <a:endParaRPr lang="en-GB" sz="1400" b="0" i="0" u="none" strike="noStrike" kern="1200" cap="none" spc="0" baseline="0">
              <a:solidFill>
                <a:srgbClr val="00AB8E"/>
              </a:solidFill>
              <a:uFillTx/>
              <a:latin typeface="Calibri"/>
            </a:endParaRPr>
          </a:p>
        </p:txBody>
      </p:sp>
      <p:sp>
        <p:nvSpPr>
          <p:cNvPr id="5" name="TextBox 4">
            <a:extLst>
              <a:ext uri="{FF2B5EF4-FFF2-40B4-BE49-F238E27FC236}">
                <a16:creationId xmlns:a16="http://schemas.microsoft.com/office/drawing/2014/main" id="{2642718B-6135-46F4-A8C5-769C0021D37D}"/>
              </a:ext>
            </a:extLst>
          </p:cNvPr>
          <p:cNvSpPr txBox="1"/>
          <p:nvPr/>
        </p:nvSpPr>
        <p:spPr>
          <a:xfrm>
            <a:off x="358792" y="326712"/>
            <a:ext cx="5888098" cy="2092881"/>
          </a:xfrm>
          <a:prstGeom prst="rect">
            <a:avLst/>
          </a:prstGeom>
          <a:noFill/>
        </p:spPr>
        <p:txBody>
          <a:bodyPr wrap="square" rtlCol="0">
            <a:spAutoFit/>
          </a:bodyPr>
          <a:lstStyle/>
          <a:p>
            <a:r>
              <a:rPr lang="en-US" sz="2800" dirty="0">
                <a:solidFill>
                  <a:schemeClr val="bg1"/>
                </a:solidFill>
                <a:latin typeface="Zona Pro ExtraLight" panose="02010A03040002020004" pitchFamily="50" charset="0"/>
              </a:rPr>
              <a:t>Thank You For Attending a Practitioners Guide to Compliance and Financial Crime Culture &amp; Conduct </a:t>
            </a:r>
          </a:p>
          <a:p>
            <a:endParaRPr lang="en-GB" dirty="0">
              <a:solidFill>
                <a:schemeClr val="bg1"/>
              </a:solidFill>
            </a:endParaRPr>
          </a:p>
        </p:txBody>
      </p:sp>
      <p:sp>
        <p:nvSpPr>
          <p:cNvPr id="6" name="TextBox 5">
            <a:extLst>
              <a:ext uri="{FF2B5EF4-FFF2-40B4-BE49-F238E27FC236}">
                <a16:creationId xmlns:a16="http://schemas.microsoft.com/office/drawing/2014/main" id="{73CCCCCE-8A3A-44AB-A2B8-6935A6877CC1}"/>
              </a:ext>
            </a:extLst>
          </p:cNvPr>
          <p:cNvSpPr txBox="1"/>
          <p:nvPr/>
        </p:nvSpPr>
        <p:spPr>
          <a:xfrm>
            <a:off x="483704" y="3585526"/>
            <a:ext cx="2951922" cy="1077218"/>
          </a:xfrm>
          <a:prstGeom prst="rect">
            <a:avLst/>
          </a:prstGeom>
          <a:noFill/>
        </p:spPr>
        <p:txBody>
          <a:bodyPr wrap="square" rtlCol="0">
            <a:spAutoFit/>
          </a:bodyPr>
          <a:lstStyle/>
          <a:p>
            <a:r>
              <a:rPr lang="en-US" sz="1600" dirty="0">
                <a:solidFill>
                  <a:schemeClr val="bg1"/>
                </a:solidFill>
                <a:latin typeface="Hamlin" pitchFamily="2" charset="0"/>
              </a:rPr>
              <a:t>A recoding of this webinar and the CPD code will be available on our website later today.</a:t>
            </a:r>
            <a:r>
              <a:rPr lang="en-US" sz="1600" dirty="0">
                <a:latin typeface="Hamlin" pitchFamily="2" charset="0"/>
              </a:rPr>
              <a:t> </a:t>
            </a:r>
            <a:endParaRPr lang="en-GB" sz="1600" dirty="0">
              <a:latin typeface="Hamlin" pitchFamily="2" charset="0"/>
            </a:endParaRPr>
          </a:p>
        </p:txBody>
      </p:sp>
      <p:sp>
        <p:nvSpPr>
          <p:cNvPr id="7" name="TextBox 6">
            <a:extLst>
              <a:ext uri="{FF2B5EF4-FFF2-40B4-BE49-F238E27FC236}">
                <a16:creationId xmlns:a16="http://schemas.microsoft.com/office/drawing/2014/main" id="{D4B24C99-C7D2-4451-92C8-08EADDED3913}"/>
              </a:ext>
            </a:extLst>
          </p:cNvPr>
          <p:cNvSpPr txBox="1"/>
          <p:nvPr/>
        </p:nvSpPr>
        <p:spPr>
          <a:xfrm>
            <a:off x="483704" y="5050180"/>
            <a:ext cx="2683566" cy="369332"/>
          </a:xfrm>
          <a:prstGeom prst="rect">
            <a:avLst/>
          </a:prstGeom>
          <a:solidFill>
            <a:srgbClr val="00AB8E"/>
          </a:solidFill>
        </p:spPr>
        <p:txBody>
          <a:bodyPr wrap="square" rtlCol="0">
            <a:spAutoFit/>
          </a:bodyPr>
          <a:lstStyle/>
          <a:p>
            <a:r>
              <a:rPr lang="en-US" dirty="0">
                <a:solidFill>
                  <a:schemeClr val="bg1"/>
                </a:solidFill>
              </a:rPr>
              <a:t>CPD CODE – 2022-1035</a:t>
            </a:r>
            <a:endParaRPr lang="en-GB" dirty="0">
              <a:solidFill>
                <a:schemeClr val="bg1"/>
              </a:solidFill>
            </a:endParaRPr>
          </a:p>
        </p:txBody>
      </p:sp>
      <p:pic>
        <p:nvPicPr>
          <p:cNvPr id="8" name="Picture 7">
            <a:extLst>
              <a:ext uri="{FF2B5EF4-FFF2-40B4-BE49-F238E27FC236}">
                <a16:creationId xmlns:a16="http://schemas.microsoft.com/office/drawing/2014/main" id="{955F8ADE-D979-4987-943B-13BDC980169C}"/>
              </a:ext>
            </a:extLst>
          </p:cNvPr>
          <p:cNvPicPr>
            <a:picLocks noChangeAspect="1"/>
          </p:cNvPicPr>
          <p:nvPr/>
        </p:nvPicPr>
        <p:blipFill>
          <a:blip r:embed="rId3"/>
          <a:srcRect l="16781" r="16781"/>
          <a:stretch/>
        </p:blipFill>
        <p:spPr>
          <a:xfrm>
            <a:off x="7532483" y="1242396"/>
            <a:ext cx="3082449" cy="2881739"/>
          </a:xfrm>
          <a:prstGeom prst="flowChartConnector">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52C06F-6186-B845-A8E0-4E38C0DD51E9}"/>
              </a:ext>
            </a:extLst>
          </p:cNvPr>
          <p:cNvSpPr txBox="1"/>
          <p:nvPr/>
        </p:nvSpPr>
        <p:spPr>
          <a:xfrm>
            <a:off x="522514" y="261258"/>
            <a:ext cx="430141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205A"/>
                </a:solidFill>
                <a:effectLst/>
                <a:uLnTx/>
                <a:uFillTx/>
                <a:latin typeface="Zona Pro ExtraLight" panose="02010A03040002020004" pitchFamily="2" charset="0"/>
                <a:ea typeface="+mn-ea"/>
                <a:cs typeface="+mn-cs"/>
              </a:rPr>
              <a:t>Welcome &amp; Introduction</a:t>
            </a:r>
          </a:p>
        </p:txBody>
      </p:sp>
      <p:sp>
        <p:nvSpPr>
          <p:cNvPr id="4" name="TextBox 3">
            <a:extLst>
              <a:ext uri="{FF2B5EF4-FFF2-40B4-BE49-F238E27FC236}">
                <a16:creationId xmlns:a16="http://schemas.microsoft.com/office/drawing/2014/main" id="{2CE61B23-0DAE-2543-BE37-AA2F72386110}"/>
              </a:ext>
            </a:extLst>
          </p:cNvPr>
          <p:cNvSpPr txBox="1"/>
          <p:nvPr/>
        </p:nvSpPr>
        <p:spPr>
          <a:xfrm>
            <a:off x="1170992" y="1642894"/>
            <a:ext cx="7305869" cy="4311052"/>
          </a:xfrm>
          <a:prstGeom prst="rect">
            <a:avLst/>
          </a:prstGeom>
          <a:noFill/>
        </p:spPr>
        <p:txBody>
          <a:bodyPr wrap="square" rtlCol="0">
            <a:spAutoFit/>
          </a:bodyPr>
          <a:lstStyle/>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Thank you for registering</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Questions</a:t>
            </a:r>
          </a:p>
          <a:p>
            <a:pPr marL="628650" marR="0" lvl="1"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      Please use the question box on the right of your screen to send the questions for our speaker</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Today’s session will be recorded and will be on our website later today</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The CPD code is noted below and will be sent out directly after this session has concluded</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2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2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p:txBody>
      </p:sp>
      <p:sp>
        <p:nvSpPr>
          <p:cNvPr id="5" name="TextBox 4">
            <a:extLst>
              <a:ext uri="{FF2B5EF4-FFF2-40B4-BE49-F238E27FC236}">
                <a16:creationId xmlns:a16="http://schemas.microsoft.com/office/drawing/2014/main" id="{B14A698F-0D32-4BD1-B058-FE99C123FD2B}"/>
              </a:ext>
            </a:extLst>
          </p:cNvPr>
          <p:cNvSpPr txBox="1"/>
          <p:nvPr/>
        </p:nvSpPr>
        <p:spPr>
          <a:xfrm>
            <a:off x="8944824" y="6228784"/>
            <a:ext cx="3014804" cy="369332"/>
          </a:xfrm>
          <a:prstGeom prst="rect">
            <a:avLst/>
          </a:prstGeom>
          <a:solidFill>
            <a:srgbClr val="00AB8E"/>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5B"/>
                </a:solidFill>
                <a:effectLst/>
                <a:uLnTx/>
                <a:uFillTx/>
                <a:latin typeface="Hamlin"/>
                <a:ea typeface="+mn-ea"/>
                <a:cs typeface="+mn-cs"/>
              </a:rPr>
              <a:t>CPD CODE: </a:t>
            </a:r>
            <a:r>
              <a:rPr lang="en-GB" dirty="0">
                <a:solidFill>
                  <a:srgbClr val="00205B"/>
                </a:solidFill>
                <a:latin typeface="Hamlin"/>
              </a:rPr>
              <a:t>2022-1035</a:t>
            </a:r>
            <a:endParaRPr lang="en-IE" dirty="0">
              <a:solidFill>
                <a:srgbClr val="00205B"/>
              </a:solidFill>
              <a:latin typeface="Hamlin"/>
            </a:endParaRPr>
          </a:p>
        </p:txBody>
      </p:sp>
    </p:spTree>
    <p:extLst>
      <p:ext uri="{BB962C8B-B14F-4D97-AF65-F5344CB8AC3E}">
        <p14:creationId xmlns:p14="http://schemas.microsoft.com/office/powerpoint/2010/main" val="43373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CEAE8F53-DB32-41EA-875D-4A7C36DB5F47}"/>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42FD8CBA-CEC9-4864-8C85-C3CDE740CC86}"/>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8">
            <a:extLst>
              <a:ext uri="{FF2B5EF4-FFF2-40B4-BE49-F238E27FC236}">
                <a16:creationId xmlns:a16="http://schemas.microsoft.com/office/drawing/2014/main" id="{23225208-B7FB-48F2-B740-91251608D695}"/>
              </a:ext>
            </a:extLst>
          </p:cNvPr>
          <p:cNvSpPr txBox="1"/>
          <p:nvPr/>
        </p:nvSpPr>
        <p:spPr>
          <a:xfrm>
            <a:off x="1453896" y="1600200"/>
            <a:ext cx="10088218" cy="2339099"/>
          </a:xfrm>
          <a:prstGeom prst="rect">
            <a:avLst/>
          </a:prstGeom>
          <a:noFill/>
          <a:ln cap="flat">
            <a:noFill/>
          </a:ln>
        </p:spPr>
        <p:txBody>
          <a:bodyPr vert="horz" wrap="square" lIns="91440" tIns="45720" rIns="91440" bIns="45720" anchor="t" anchorCtr="0" compatLnSpc="1">
            <a:spAutoFit/>
          </a:bodyPr>
          <a:lstStyle/>
          <a:p>
            <a:pPr marL="285750" marR="0" lvl="0" indent="-285750" algn="l" defTabSz="914400" rtl="0" fontAlgn="auto" hangingPunct="1">
              <a:lnSpc>
                <a:spcPct val="100000"/>
              </a:lnSpc>
              <a:spcBef>
                <a:spcPts val="600"/>
              </a:spcBef>
              <a:spcAft>
                <a:spcPts val="600"/>
              </a:spcAft>
              <a:buSzPct val="100000"/>
              <a:buFont typeface="Arial" pitchFamily="34"/>
              <a:buChar char="•"/>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pitchFamily="34"/>
                <a:cs typeface="Calibri" pitchFamily="34"/>
              </a:rPr>
              <a:t>The session will explore the following:</a:t>
            </a:r>
          </a:p>
          <a:p>
            <a:pPr marL="800100" marR="0" lvl="1" indent="-342900" algn="l" defTabSz="914400" rtl="0" fontAlgn="auto" hangingPunct="1">
              <a:lnSpc>
                <a:spcPct val="100000"/>
              </a:lnSpc>
              <a:spcBef>
                <a:spcPts val="600"/>
              </a:spcBef>
              <a:spcAft>
                <a:spcPts val="600"/>
              </a:spcAft>
              <a:buSzPct val="100000"/>
              <a:buAutoNum type="arabicPeriod"/>
              <a:tabLst/>
              <a:defRPr sz="1800" b="0" i="0" u="none" strike="noStrike" kern="0" cap="none" spc="0" baseline="0">
                <a:solidFill>
                  <a:srgbClr val="000000"/>
                </a:solidFill>
                <a:uFillTx/>
              </a:defRPr>
            </a:pPr>
            <a:r>
              <a:rPr lang="en-US" sz="1600" b="0" i="0" u="none" strike="noStrike" kern="0" cap="none" spc="0" baseline="0">
                <a:solidFill>
                  <a:srgbClr val="000000"/>
                </a:solidFill>
                <a:uFillTx/>
                <a:latin typeface="Calibri" pitchFamily="34"/>
                <a:cs typeface="Calibri" pitchFamily="34"/>
              </a:rPr>
              <a:t>Understanding our stakeholders</a:t>
            </a:r>
          </a:p>
          <a:p>
            <a:pPr marL="800100" marR="0" lvl="1" indent="-342900" algn="l" defTabSz="914400" rtl="0" fontAlgn="auto" hangingPunct="1">
              <a:lnSpc>
                <a:spcPct val="100000"/>
              </a:lnSpc>
              <a:spcBef>
                <a:spcPts val="600"/>
              </a:spcBef>
              <a:spcAft>
                <a:spcPts val="600"/>
              </a:spcAft>
              <a:buSzPct val="100000"/>
              <a:buAutoNum type="arabicPeriod"/>
              <a:tabLst/>
              <a:defRPr sz="1800" b="0" i="0" u="none" strike="noStrike" kern="0" cap="none" spc="0" baseline="0">
                <a:solidFill>
                  <a:srgbClr val="000000"/>
                </a:solidFill>
                <a:uFillTx/>
              </a:defRPr>
            </a:pPr>
            <a:r>
              <a:rPr lang="en-US" sz="1600" b="0" i="0" u="none" strike="noStrike" kern="0" cap="none" spc="0" baseline="0">
                <a:solidFill>
                  <a:srgbClr val="000000"/>
                </a:solidFill>
                <a:uFillTx/>
                <a:latin typeface="Calibri" pitchFamily="34"/>
                <a:cs typeface="Calibri" pitchFamily="34"/>
              </a:rPr>
              <a:t>Understanding compliance culture </a:t>
            </a:r>
          </a:p>
          <a:p>
            <a:pPr marL="800100" marR="0" lvl="1" indent="-342900" algn="l" defTabSz="914400" rtl="0" fontAlgn="auto" hangingPunct="1">
              <a:lnSpc>
                <a:spcPct val="100000"/>
              </a:lnSpc>
              <a:spcBef>
                <a:spcPts val="600"/>
              </a:spcBef>
              <a:spcAft>
                <a:spcPts val="600"/>
              </a:spcAft>
              <a:buSzPct val="100000"/>
              <a:buAutoNum type="arabicPeriod"/>
              <a:tabLst/>
              <a:defRPr sz="1800" b="0" i="0" u="none" strike="noStrike" kern="0" cap="none" spc="0" baseline="0">
                <a:solidFill>
                  <a:srgbClr val="000000"/>
                </a:solidFill>
                <a:uFillTx/>
              </a:defRPr>
            </a:pPr>
            <a:r>
              <a:rPr lang="en-US" sz="1600" b="0" i="0" u="none" strike="noStrike" kern="0" cap="none" spc="0" baseline="0">
                <a:solidFill>
                  <a:srgbClr val="000000"/>
                </a:solidFill>
                <a:uFillTx/>
                <a:latin typeface="Calibri" pitchFamily="34"/>
                <a:cs typeface="Calibri" pitchFamily="34"/>
              </a:rPr>
              <a:t>The role of senior management </a:t>
            </a:r>
          </a:p>
          <a:p>
            <a:pPr marL="800100" marR="0" lvl="1" indent="-342900" algn="l" defTabSz="914400" rtl="0" fontAlgn="auto" hangingPunct="1">
              <a:lnSpc>
                <a:spcPct val="100000"/>
              </a:lnSpc>
              <a:spcBef>
                <a:spcPts val="600"/>
              </a:spcBef>
              <a:spcAft>
                <a:spcPts val="600"/>
              </a:spcAft>
              <a:buSzPct val="100000"/>
              <a:buAutoNum type="arabicPeriod"/>
              <a:tabLst/>
              <a:defRPr sz="1800" b="0" i="0" u="none" strike="noStrike" kern="0" cap="none" spc="0" baseline="0">
                <a:solidFill>
                  <a:srgbClr val="000000"/>
                </a:solidFill>
                <a:uFillTx/>
              </a:defRPr>
            </a:pPr>
            <a:r>
              <a:rPr lang="en-US" sz="1600" b="0" i="0" u="none" strike="noStrike" kern="0" cap="none" spc="0" baseline="0">
                <a:solidFill>
                  <a:srgbClr val="000000"/>
                </a:solidFill>
                <a:uFillTx/>
                <a:latin typeface="Calibri" pitchFamily="34"/>
                <a:cs typeface="Calibri" pitchFamily="34"/>
              </a:rPr>
              <a:t>Risk ownership, accountability and responsibility </a:t>
            </a:r>
          </a:p>
          <a:p>
            <a:pPr marL="285750" marR="0" lvl="0" indent="-285750" algn="l" defTabSz="914400" rtl="0" fontAlgn="auto" hangingPunct="1">
              <a:lnSpc>
                <a:spcPct val="100000"/>
              </a:lnSpc>
              <a:spcBef>
                <a:spcPts val="600"/>
              </a:spcBef>
              <a:spcAft>
                <a:spcPts val="600"/>
              </a:spcAft>
              <a:buSzPct val="100000"/>
              <a:buFont typeface="Arial" pitchFamily="34"/>
              <a:buChar char="•"/>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pitchFamily="34"/>
                <a:cs typeface="Calibri" pitchFamily="34"/>
              </a:rPr>
              <a:t>References to </a:t>
            </a:r>
            <a:r>
              <a:rPr lang="en-US" sz="1600" b="0" i="1" u="none" strike="noStrike" kern="1200" cap="none" spc="0" baseline="0">
                <a:solidFill>
                  <a:srgbClr val="000000"/>
                </a:solidFill>
                <a:uFillTx/>
                <a:latin typeface="Calibri" pitchFamily="34"/>
                <a:cs typeface="Calibri" pitchFamily="34"/>
              </a:rPr>
              <a:t>‘Compliance’ </a:t>
            </a:r>
            <a:r>
              <a:rPr lang="en-US" sz="1600" b="0" i="0" u="none" strike="noStrike" kern="0" cap="none" spc="0" baseline="0">
                <a:solidFill>
                  <a:srgbClr val="000000"/>
                </a:solidFill>
                <a:uFillTx/>
                <a:latin typeface="Calibri" pitchFamily="34"/>
                <a:cs typeface="Calibri" pitchFamily="34"/>
              </a:rPr>
              <a:t>are </a:t>
            </a:r>
            <a:r>
              <a:rPr lang="en-US" sz="1600" b="0" i="0" u="none" strike="noStrike" kern="1200" cap="none" spc="0" baseline="0">
                <a:solidFill>
                  <a:srgbClr val="000000"/>
                </a:solidFill>
                <a:uFillTx/>
                <a:latin typeface="Calibri" pitchFamily="34"/>
                <a:cs typeface="Calibri" pitchFamily="34"/>
              </a:rPr>
              <a:t>inclusive of financial crime prevention unless specifically referenced.</a:t>
            </a:r>
          </a:p>
        </p:txBody>
      </p:sp>
      <p:sp>
        <p:nvSpPr>
          <p:cNvPr id="5" name="TextBox 4">
            <a:extLst>
              <a:ext uri="{FF2B5EF4-FFF2-40B4-BE49-F238E27FC236}">
                <a16:creationId xmlns:a16="http://schemas.microsoft.com/office/drawing/2014/main" id="{5711E205-BA19-4812-8734-F79C9DCA9396}"/>
              </a:ext>
            </a:extLst>
          </p:cNvPr>
          <p:cNvSpPr txBox="1"/>
          <p:nvPr/>
        </p:nvSpPr>
        <p:spPr>
          <a:xfrm>
            <a:off x="1341909" y="665015"/>
            <a:ext cx="4754084"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a:rPr>
              <a:t>Introduction</a:t>
            </a:r>
          </a:p>
        </p:txBody>
      </p:sp>
      <p:sp>
        <p:nvSpPr>
          <p:cNvPr id="6" name="TextBox 6">
            <a:extLst>
              <a:ext uri="{FF2B5EF4-FFF2-40B4-BE49-F238E27FC236}">
                <a16:creationId xmlns:a16="http://schemas.microsoft.com/office/drawing/2014/main" id="{A967DF17-7952-42FF-B315-72D92A5D6E5D}"/>
              </a:ext>
            </a:extLst>
          </p:cNvPr>
          <p:cNvSpPr txBox="1"/>
          <p:nvPr/>
        </p:nvSpPr>
        <p:spPr>
          <a:xfrm>
            <a:off x="1453896" y="4120908"/>
            <a:ext cx="9241968" cy="584777"/>
          </a:xfrm>
          <a:prstGeom prst="rect">
            <a:avLst/>
          </a:prstGeom>
          <a:noFill/>
          <a:ln w="9528" cap="flat">
            <a:solidFill>
              <a:srgbClr val="4472C4"/>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1600" b="1" i="1" u="none" strike="noStrike" kern="0" cap="none" spc="0" baseline="0">
                <a:solidFill>
                  <a:srgbClr val="000000"/>
                </a:solidFill>
                <a:uFillTx/>
                <a:latin typeface="Calibri" pitchFamily="34"/>
                <a:cs typeface="Calibri" pitchFamily="34"/>
              </a:rPr>
              <a:t>Note: </a:t>
            </a:r>
            <a:r>
              <a:rPr lang="en-US" sz="1600" b="0" i="1" u="none" strike="noStrike" kern="0" cap="none" spc="0" baseline="0">
                <a:solidFill>
                  <a:srgbClr val="000000"/>
                </a:solidFill>
                <a:uFillTx/>
                <a:latin typeface="Calibri" pitchFamily="34"/>
                <a:cs typeface="Calibri" pitchFamily="34"/>
              </a:rPr>
              <a:t>The views and opinions expressed during this session solely represent those of the presenter and not those of any current or former employer or of the Compliance Institute.</a:t>
            </a:r>
            <a:endParaRPr lang="en-US" sz="1600" b="0" i="1" u="none" strike="noStrike" kern="1200" cap="none" spc="0" baseline="0">
              <a:solidFill>
                <a:srgbClr val="000000"/>
              </a:solidFill>
              <a:uFillTx/>
              <a:latin typeface="Calibri" pitchFamily="34"/>
              <a:cs typeface="Calibri" pitchFamily="34"/>
            </a:endParaRPr>
          </a:p>
        </p:txBody>
      </p:sp>
      <p:sp>
        <p:nvSpPr>
          <p:cNvPr id="7" name="TextBox 6">
            <a:extLst>
              <a:ext uri="{FF2B5EF4-FFF2-40B4-BE49-F238E27FC236}">
                <a16:creationId xmlns:a16="http://schemas.microsoft.com/office/drawing/2014/main" id="{ADFB06B6-3534-4760-82E5-79B591CB5A4F}"/>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10BE816F-4937-436A-8C4D-F55995755250}"/>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1C254BEF-6BE4-4C55-92BB-70D640895F04}"/>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4">
            <a:extLst>
              <a:ext uri="{FF2B5EF4-FFF2-40B4-BE49-F238E27FC236}">
                <a16:creationId xmlns:a16="http://schemas.microsoft.com/office/drawing/2014/main" id="{6F27B767-EEFA-4304-A65B-5DAF936F1C5D}"/>
              </a:ext>
            </a:extLst>
          </p:cNvPr>
          <p:cNvSpPr txBox="1"/>
          <p:nvPr/>
        </p:nvSpPr>
        <p:spPr>
          <a:xfrm>
            <a:off x="1453896" y="1600200"/>
            <a:ext cx="10161846" cy="4151906"/>
          </a:xfrm>
          <a:prstGeom prst="rect">
            <a:avLst/>
          </a:prstGeom>
          <a:noFill/>
          <a:ln cap="flat">
            <a:noFill/>
          </a:ln>
        </p:spPr>
        <p:txBody>
          <a:bodyPr vert="horz" wrap="square" lIns="91440" tIns="45720" rIns="91440" bIns="45720" anchor="t" anchorCtr="0" compatLnSpc="1">
            <a:spAutoFit/>
          </a:bodyPr>
          <a:lstStyle/>
          <a:p>
            <a:pPr marL="342900" marR="0" lvl="0" indent="-342900" algn="just" defTabSz="914400" rtl="0" fontAlgn="auto" hangingPunct="1">
              <a:lnSpc>
                <a:spcPct val="11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1200" cap="none" spc="0" baseline="0">
                <a:solidFill>
                  <a:srgbClr val="000000"/>
                </a:solidFill>
                <a:uFillTx/>
                <a:latin typeface="Calibri"/>
              </a:rPr>
              <a:t>Friedman’s </a:t>
            </a:r>
            <a:r>
              <a:rPr lang="en-GB" sz="1400" b="1" i="0" u="none" strike="noStrike" kern="1200" cap="none" spc="0" baseline="0">
                <a:solidFill>
                  <a:srgbClr val="000000"/>
                </a:solidFill>
                <a:uFillTx/>
                <a:latin typeface="Calibri"/>
              </a:rPr>
              <a:t>shareholder theory</a:t>
            </a:r>
            <a:r>
              <a:rPr lang="en-GB" sz="1000" b="1" i="0" u="none" strike="noStrike" kern="1200" cap="none" spc="0" baseline="0">
                <a:solidFill>
                  <a:srgbClr val="000000"/>
                </a:solidFill>
                <a:uFillTx/>
                <a:latin typeface="Calibri"/>
              </a:rPr>
              <a:t> </a:t>
            </a:r>
            <a:r>
              <a:rPr lang="en-GB" sz="1400" b="0" i="0" u="none" strike="noStrike" kern="1200" cap="none" spc="0" baseline="0">
                <a:solidFill>
                  <a:srgbClr val="000000"/>
                </a:solidFill>
                <a:uFillTx/>
                <a:latin typeface="Calibri"/>
              </a:rPr>
              <a:t>(CFI 2022) suggests that the ethical responsibility of a firm is to serve its shareholders. Freeman’s (SH 2022) </a:t>
            </a:r>
            <a:r>
              <a:rPr lang="en-GB" sz="1400" b="1" i="0" u="none" strike="noStrike" kern="1200" cap="none" spc="0" baseline="0">
                <a:solidFill>
                  <a:srgbClr val="000000"/>
                </a:solidFill>
                <a:uFillTx/>
                <a:latin typeface="Calibri"/>
              </a:rPr>
              <a:t>stakeholder theory </a:t>
            </a:r>
            <a:r>
              <a:rPr lang="en-GB" sz="1400" b="0" i="0" u="none" strike="noStrike" kern="1200" cap="none" spc="0" baseline="0">
                <a:solidFill>
                  <a:srgbClr val="000000"/>
                </a:solidFill>
                <a:uFillTx/>
                <a:latin typeface="Calibri"/>
              </a:rPr>
              <a:t>suggests it is to broader stakeholders - </a:t>
            </a:r>
            <a:r>
              <a:rPr lang="en-GB" sz="1400" b="1" i="0" u="none" strike="noStrike" kern="1200" cap="none" spc="0" baseline="0">
                <a:solidFill>
                  <a:srgbClr val="000000"/>
                </a:solidFill>
                <a:uFillTx/>
                <a:latin typeface="Calibri"/>
              </a:rPr>
              <a:t>clients, employees, society, markets, and shareholders</a:t>
            </a:r>
            <a:r>
              <a:rPr lang="en-GB" sz="1400" b="0" i="0" u="none" strike="noStrike" kern="1200" cap="none" spc="0" baseline="0">
                <a:solidFill>
                  <a:srgbClr val="000000"/>
                </a:solidFill>
                <a:uFillTx/>
                <a:latin typeface="Calibri"/>
              </a:rPr>
              <a:t>. </a:t>
            </a:r>
          </a:p>
          <a:p>
            <a:pPr marL="342900" marR="0" lvl="0" indent="-342900" algn="just" defTabSz="914400" rtl="0" fontAlgn="auto" hangingPunct="1">
              <a:lnSpc>
                <a:spcPct val="11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rPr>
              <a:t>Strong compliance culture and conduct requires </a:t>
            </a:r>
            <a:r>
              <a:rPr lang="en-GB" sz="1400" b="1" i="0" u="none" strike="noStrike" kern="0" cap="none" spc="0" baseline="0">
                <a:solidFill>
                  <a:srgbClr val="000000"/>
                </a:solidFill>
                <a:uFillTx/>
                <a:latin typeface="Calibri"/>
              </a:rPr>
              <a:t>decision-making </a:t>
            </a:r>
            <a:r>
              <a:rPr lang="en-GB" sz="1400" b="0" i="0" u="none" strike="noStrike" kern="0" cap="none" spc="0" baseline="0">
                <a:solidFill>
                  <a:srgbClr val="000000"/>
                </a:solidFill>
                <a:uFillTx/>
                <a:latin typeface="Calibri"/>
              </a:rPr>
              <a:t>to </a:t>
            </a:r>
            <a:r>
              <a:rPr lang="en-GB" sz="1400" b="0" i="0" u="none" strike="noStrike" kern="1200" cap="none" spc="0" baseline="0">
                <a:solidFill>
                  <a:srgbClr val="000000"/>
                </a:solidFill>
                <a:uFillTx/>
                <a:latin typeface="Calibri"/>
              </a:rPr>
              <a:t>be based on understanding and appreciation of those </a:t>
            </a:r>
            <a:r>
              <a:rPr lang="en-GB" sz="1400" b="1" i="0" u="none" strike="noStrike" kern="1200" cap="none" spc="0" baseline="0">
                <a:solidFill>
                  <a:srgbClr val="000000"/>
                </a:solidFill>
                <a:uFillTx/>
                <a:latin typeface="Calibri"/>
              </a:rPr>
              <a:t>who impact, and those impacted by, the decision </a:t>
            </a:r>
            <a:r>
              <a:rPr lang="en-GB" sz="1400" b="0" i="1" u="none" strike="noStrike" kern="0" cap="none" spc="0" baseline="0">
                <a:solidFill>
                  <a:srgbClr val="000000"/>
                </a:solidFill>
                <a:uFillTx/>
                <a:latin typeface="Calibri"/>
              </a:rPr>
              <a:t>e.g., </a:t>
            </a:r>
            <a:r>
              <a:rPr lang="en-GB" sz="1400" b="0" i="0" u="none" strike="noStrike" kern="0" cap="none" spc="0" baseline="0">
                <a:solidFill>
                  <a:srgbClr val="000000"/>
                </a:solidFill>
                <a:uFillTx/>
                <a:latin typeface="Calibri"/>
              </a:rPr>
              <a:t>Conduct Risk</a:t>
            </a:r>
            <a:r>
              <a:rPr lang="en-GB" sz="1400" b="0" i="1" u="none" strike="noStrike" kern="0" cap="none" spc="0" baseline="0">
                <a:solidFill>
                  <a:srgbClr val="000000"/>
                </a:solidFill>
                <a:uFillTx/>
                <a:latin typeface="Calibri"/>
              </a:rPr>
              <a:t> is </a:t>
            </a:r>
            <a:r>
              <a:rPr lang="en-GB" sz="1400" b="0" i="0" u="none" strike="noStrike" kern="1200" cap="none" spc="0" baseline="0">
                <a:solidFill>
                  <a:srgbClr val="000000"/>
                </a:solidFill>
                <a:uFillTx/>
                <a:latin typeface="Calibri"/>
              </a:rPr>
              <a:t>focussed on ‘detriment to the client’.  </a:t>
            </a:r>
          </a:p>
          <a:p>
            <a:pPr marL="342900" marR="0" lvl="0" indent="-342900" algn="just" defTabSz="914400" rtl="0" fontAlgn="auto" hangingPunct="1">
              <a:lnSpc>
                <a:spcPct val="11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rPr>
              <a:t>Stakeholder theory can develop </a:t>
            </a:r>
            <a:r>
              <a:rPr lang="en-GB" sz="1400" b="1" i="0" u="none" strike="noStrike" kern="0" cap="none" spc="0" baseline="0">
                <a:solidFill>
                  <a:srgbClr val="000000"/>
                </a:solidFill>
                <a:uFillTx/>
                <a:latin typeface="Calibri"/>
              </a:rPr>
              <a:t>moral reasoning </a:t>
            </a:r>
            <a:r>
              <a:rPr lang="en-GB" sz="1400" b="0" i="0" u="none" strike="noStrike" kern="0" cap="none" spc="0" baseline="0">
                <a:solidFill>
                  <a:srgbClr val="000000"/>
                </a:solidFill>
                <a:uFillTx/>
                <a:latin typeface="Calibri"/>
              </a:rPr>
              <a:t>(SP 2022) and enhance compliance </a:t>
            </a:r>
            <a:r>
              <a:rPr lang="en-GB" sz="1400" b="0" i="0" u="none" strike="noStrike" kern="1200" cap="none" spc="0" baseline="0">
                <a:solidFill>
                  <a:srgbClr val="000000"/>
                </a:solidFill>
                <a:uFillTx/>
                <a:latin typeface="Calibri"/>
              </a:rPr>
              <a:t>culture and conduct.  Consider the stakeholder conflict in how we must approach </a:t>
            </a:r>
            <a:r>
              <a:rPr lang="en-GB" sz="1400" b="0" i="0" u="none" strike="noStrike" kern="0" cap="none" spc="0" baseline="0">
                <a:solidFill>
                  <a:srgbClr val="000000"/>
                </a:solidFill>
                <a:uFillTx/>
                <a:latin typeface="Calibri"/>
              </a:rPr>
              <a:t>C</a:t>
            </a:r>
            <a:r>
              <a:rPr lang="en-GB" sz="1400" b="0" i="0" u="none" strike="noStrike" kern="1200" cap="none" spc="0" baseline="0">
                <a:solidFill>
                  <a:srgbClr val="000000"/>
                </a:solidFill>
                <a:uFillTx/>
                <a:latin typeface="Calibri"/>
              </a:rPr>
              <a:t>onduct </a:t>
            </a:r>
            <a:r>
              <a:rPr lang="en-GB" sz="1400" b="0" i="0" u="none" strike="noStrike" kern="0" cap="none" spc="0" baseline="0">
                <a:solidFill>
                  <a:srgbClr val="000000"/>
                </a:solidFill>
                <a:uFillTx/>
                <a:latin typeface="Calibri"/>
              </a:rPr>
              <a:t>R</a:t>
            </a:r>
            <a:r>
              <a:rPr lang="en-GB" sz="1400" b="0" i="0" u="none" strike="noStrike" kern="1200" cap="none" spc="0" baseline="0">
                <a:solidFill>
                  <a:srgbClr val="000000"/>
                </a:solidFill>
                <a:uFillTx/>
                <a:latin typeface="Calibri"/>
              </a:rPr>
              <a:t>isk and </a:t>
            </a:r>
            <a:r>
              <a:rPr lang="en-GB" sz="1400" b="0" i="0" u="none" strike="noStrike" kern="0" cap="none" spc="0" baseline="0">
                <a:solidFill>
                  <a:srgbClr val="000000"/>
                </a:solidFill>
                <a:uFillTx/>
                <a:latin typeface="Calibri"/>
              </a:rPr>
              <a:t>F</a:t>
            </a:r>
            <a:r>
              <a:rPr lang="en-GB" sz="1400" b="0" i="0" u="none" strike="noStrike" kern="1200" cap="none" spc="0" baseline="0">
                <a:solidFill>
                  <a:srgbClr val="000000"/>
                </a:solidFill>
                <a:uFillTx/>
                <a:latin typeface="Calibri"/>
              </a:rPr>
              <a:t>inancial </a:t>
            </a:r>
            <a:r>
              <a:rPr lang="en-GB" sz="1400" b="0" i="0" u="none" strike="noStrike" kern="0" cap="none" spc="0" baseline="0">
                <a:solidFill>
                  <a:srgbClr val="000000"/>
                </a:solidFill>
                <a:uFillTx/>
                <a:latin typeface="Calibri"/>
              </a:rPr>
              <a:t>C</a:t>
            </a:r>
            <a:r>
              <a:rPr lang="en-GB" sz="1400" b="0" i="0" u="none" strike="noStrike" kern="1200" cap="none" spc="0" baseline="0">
                <a:solidFill>
                  <a:srgbClr val="000000"/>
                </a:solidFill>
                <a:uFillTx/>
                <a:latin typeface="Calibri"/>
              </a:rPr>
              <a:t>rime </a:t>
            </a:r>
            <a:r>
              <a:rPr lang="en-GB" sz="1400" b="0" i="0" u="none" strike="noStrike" kern="0" cap="none" spc="0" baseline="0">
                <a:solidFill>
                  <a:srgbClr val="000000"/>
                </a:solidFill>
                <a:uFillTx/>
                <a:latin typeface="Calibri"/>
              </a:rPr>
              <a:t>R</a:t>
            </a:r>
            <a:r>
              <a:rPr lang="en-GB" sz="1400" b="0" i="0" u="none" strike="noStrike" kern="1200" cap="none" spc="0" baseline="0">
                <a:solidFill>
                  <a:srgbClr val="000000"/>
                </a:solidFill>
                <a:uFillTx/>
                <a:latin typeface="Calibri"/>
              </a:rPr>
              <a:t>isk (FCR).  FCR must be focused on </a:t>
            </a:r>
            <a:r>
              <a:rPr lang="en-GB" sz="1400" b="1" i="0" u="none" strike="noStrike" kern="1200" cap="none" spc="0" baseline="0">
                <a:solidFill>
                  <a:srgbClr val="000000"/>
                </a:solidFill>
                <a:uFillTx/>
                <a:latin typeface="Calibri"/>
              </a:rPr>
              <a:t>detriment to society </a:t>
            </a:r>
            <a:r>
              <a:rPr lang="en-GB" sz="1400" b="0" i="0" u="none" strike="noStrike" kern="0" cap="none" spc="0" baseline="0">
                <a:solidFill>
                  <a:srgbClr val="000000"/>
                </a:solidFill>
                <a:uFillTx/>
                <a:latin typeface="Calibri"/>
              </a:rPr>
              <a:t>and we must acknowledge that its beneficiaries </a:t>
            </a:r>
            <a:r>
              <a:rPr lang="en-GB" sz="1400" b="0" i="0" u="none" strike="noStrike" kern="1200" cap="none" spc="0" baseline="0">
                <a:solidFill>
                  <a:srgbClr val="000000"/>
                </a:solidFill>
                <a:uFillTx/>
                <a:latin typeface="Calibri"/>
              </a:rPr>
              <a:t>may never make us money and the ‘client’ is the potential criminal/bad actor. </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rPr>
              <a:t>Firms should be aware that they </a:t>
            </a:r>
            <a:r>
              <a:rPr lang="en-GB" sz="1400" b="0" i="0" u="none" strike="noStrike" kern="1200" cap="none" spc="0" baseline="0">
                <a:solidFill>
                  <a:srgbClr val="000000"/>
                </a:solidFill>
                <a:uFillTx/>
                <a:latin typeface="Calibri"/>
              </a:rPr>
              <a:t>may </a:t>
            </a:r>
            <a:r>
              <a:rPr lang="en-GB" sz="1400" b="1" i="0" u="none" strike="noStrike" kern="1200" cap="none" spc="0" baseline="0">
                <a:solidFill>
                  <a:srgbClr val="000000"/>
                </a:solidFill>
                <a:uFillTx/>
                <a:latin typeface="Calibri"/>
              </a:rPr>
              <a:t>be inadvertently creating shareholder theory </a:t>
            </a:r>
            <a:r>
              <a:rPr lang="en-GB" sz="1400" b="0" i="0" u="none" strike="noStrike" kern="1200" cap="none" spc="0" baseline="0">
                <a:solidFill>
                  <a:srgbClr val="000000"/>
                </a:solidFill>
                <a:uFillTx/>
                <a:latin typeface="Calibri"/>
              </a:rPr>
              <a:t>where we only, or persistently, promote </a:t>
            </a:r>
            <a:r>
              <a:rPr lang="en-GB" sz="1400" b="0" i="0" u="none" strike="noStrike" kern="0" cap="none" spc="0" baseline="0">
                <a:solidFill>
                  <a:srgbClr val="000000"/>
                </a:solidFill>
                <a:uFillTx/>
                <a:latin typeface="Calibri"/>
              </a:rPr>
              <a:t>firms’ </a:t>
            </a:r>
            <a:r>
              <a:rPr lang="en-GB" sz="1400" b="0" i="0" u="none" strike="noStrike" kern="1200" cap="none" spc="0" baseline="0">
                <a:solidFill>
                  <a:srgbClr val="000000"/>
                </a:solidFill>
                <a:uFillTx/>
                <a:latin typeface="Calibri"/>
              </a:rPr>
              <a:t>needs over broader stakeholder needs </a:t>
            </a:r>
            <a:r>
              <a:rPr lang="en-GB" sz="1400" b="0" i="1" u="none" strike="noStrike" kern="1200" cap="none" spc="0" baseline="0">
                <a:solidFill>
                  <a:srgbClr val="000000"/>
                </a:solidFill>
                <a:uFillTx/>
                <a:latin typeface="Calibri"/>
              </a:rPr>
              <a:t>e.g., </a:t>
            </a:r>
            <a:r>
              <a:rPr lang="en-GB" sz="1400" b="0" i="0" u="none" strike="noStrike" kern="1200" cap="none" spc="0" baseline="0">
                <a:solidFill>
                  <a:srgbClr val="000000"/>
                </a:solidFill>
                <a:uFillTx/>
                <a:latin typeface="Calibri"/>
              </a:rPr>
              <a:t>policies, education, communications.  Consider </a:t>
            </a:r>
            <a:r>
              <a:rPr lang="en-GB" sz="1400" b="0" i="0" u="none" strike="noStrike" kern="0" cap="none" spc="0" baseline="0">
                <a:solidFill>
                  <a:srgbClr val="000000"/>
                </a:solidFill>
                <a:uFillTx/>
                <a:latin typeface="Calibri"/>
              </a:rPr>
              <a:t>the</a:t>
            </a:r>
            <a:r>
              <a:rPr lang="en-GB" sz="1400" b="0" i="0" u="none" strike="noStrike" kern="1200" cap="none" spc="0" baseline="0">
                <a:solidFill>
                  <a:srgbClr val="000000"/>
                </a:solidFill>
                <a:uFillTx/>
                <a:latin typeface="Calibri"/>
              </a:rPr>
              <a:t> explanation of consequences in compliance policies and mandatory training </a:t>
            </a:r>
            <a:r>
              <a:rPr lang="en-GB" sz="1400" b="0" i="1" u="none" strike="noStrike" kern="1200" cap="none" spc="0" baseline="0">
                <a:solidFill>
                  <a:srgbClr val="000000"/>
                </a:solidFill>
                <a:uFillTx/>
                <a:latin typeface="Calibri"/>
              </a:rPr>
              <a:t>e.g., </a:t>
            </a:r>
            <a:r>
              <a:rPr lang="en-GB" sz="1400" b="0" i="0" u="none" strike="noStrike" kern="1200" cap="none" spc="0" baseline="0">
                <a:solidFill>
                  <a:srgbClr val="000000"/>
                </a:solidFill>
                <a:uFillTx/>
                <a:latin typeface="Calibri"/>
              </a:rPr>
              <a:t>enforcement action, reputational risk.  </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rPr>
              <a:t>Will employees raise Whistleblowing or Suspicious Activity Reports (SARs) against a firm if we have conditioned shareholder theory? </a:t>
            </a:r>
            <a:endParaRPr lang="en-US" sz="1400" b="0" i="0" u="none" strike="noStrike" kern="0" cap="none" spc="0" baseline="0">
              <a:solidFill>
                <a:srgbClr val="000000"/>
              </a:solidFill>
              <a:uFillTx/>
              <a:latin typeface="Calibri"/>
            </a:endParaRP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rPr>
              <a:t>Firms need senior leadership to determine its purpose and value based on understanding and appreciation of its stakeholders. This should shape appropriate strategy, risk appetite and tone from the top. It also supports the need for diverse and </a:t>
            </a:r>
            <a:r>
              <a:rPr lang="en-GB" sz="1400" b="1" i="0" u="none" strike="noStrike" kern="0" cap="none" spc="0" baseline="0">
                <a:solidFill>
                  <a:srgbClr val="000000"/>
                </a:solidFill>
                <a:uFillTx/>
                <a:latin typeface="Calibri"/>
              </a:rPr>
              <a:t>representative stakeholder management and governance structures</a:t>
            </a:r>
            <a:r>
              <a:rPr lang="en-GB" sz="1400" b="0" i="0" u="none" strike="noStrike" kern="0" cap="none" spc="0" baseline="0">
                <a:solidFill>
                  <a:srgbClr val="000000"/>
                </a:solidFill>
                <a:uFillTx/>
                <a:latin typeface="Calibri"/>
              </a:rPr>
              <a:t>.</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a:rPr>
              <a:t>Firms also need to focus their policies, controls, communications and education on </a:t>
            </a:r>
            <a:r>
              <a:rPr lang="en-US" sz="1400" b="1" i="0" u="none" strike="noStrike" kern="0" cap="none" spc="0" baseline="0">
                <a:solidFill>
                  <a:srgbClr val="000000"/>
                </a:solidFill>
                <a:uFillTx/>
                <a:latin typeface="Calibri"/>
              </a:rPr>
              <a:t>broader stakeholder impact, development of employee reasoning, and broader risk-types </a:t>
            </a:r>
            <a:r>
              <a:rPr lang="en-US" sz="1400" b="0" i="0" u="none" strike="noStrike" kern="0" cap="none" spc="0" baseline="0">
                <a:solidFill>
                  <a:srgbClr val="000000"/>
                </a:solidFill>
                <a:uFillTx/>
                <a:latin typeface="Calibri"/>
              </a:rPr>
              <a:t>beyond those with immediate consequence </a:t>
            </a:r>
            <a:r>
              <a:rPr lang="en-US" sz="1400" b="0" i="1" u="none" strike="noStrike" kern="0" cap="none" spc="0" baseline="0">
                <a:solidFill>
                  <a:srgbClr val="000000"/>
                </a:solidFill>
                <a:uFillTx/>
                <a:latin typeface="Calibri"/>
              </a:rPr>
              <a:t>e.g., </a:t>
            </a:r>
            <a:r>
              <a:rPr lang="en-US" sz="1400" b="0" i="0" u="none" strike="noStrike" kern="0" cap="none" spc="0" baseline="0">
                <a:solidFill>
                  <a:srgbClr val="000000"/>
                </a:solidFill>
                <a:uFillTx/>
                <a:latin typeface="Calibri"/>
              </a:rPr>
              <a:t>Modern Slavery &amp; Human Trafficking.  </a:t>
            </a:r>
          </a:p>
        </p:txBody>
      </p:sp>
      <p:sp>
        <p:nvSpPr>
          <p:cNvPr id="5" name="TextBox 6">
            <a:extLst>
              <a:ext uri="{FF2B5EF4-FFF2-40B4-BE49-F238E27FC236}">
                <a16:creationId xmlns:a16="http://schemas.microsoft.com/office/drawing/2014/main" id="{05C7EBB9-3F1E-4EAE-8751-8EC563877D56}"/>
              </a:ext>
            </a:extLst>
          </p:cNvPr>
          <p:cNvSpPr txBox="1"/>
          <p:nvPr/>
        </p:nvSpPr>
        <p:spPr>
          <a:xfrm>
            <a:off x="1341909" y="665015"/>
            <a:ext cx="9202265" cy="584777"/>
          </a:xfrm>
          <a:prstGeom prst="rect">
            <a:avLst/>
          </a:prstGeom>
          <a:noFill/>
          <a:ln cap="flat">
            <a:noFill/>
          </a:ln>
        </p:spPr>
        <p:txBody>
          <a:bodyPr vert="horz" wrap="square" lIns="91440" tIns="45720" rIns="91440" bIns="45720" anchor="t" anchorCtr="0" compatLnSpc="1">
            <a:spAutoFit/>
          </a:bodyPr>
          <a:lstStyle/>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pitchFamily="34"/>
                <a:cs typeface="Calibri" pitchFamily="34"/>
              </a:rPr>
              <a:t>Understanding our stakeholders</a:t>
            </a:r>
          </a:p>
        </p:txBody>
      </p:sp>
      <p:sp>
        <p:nvSpPr>
          <p:cNvPr id="6" name="TextBox 5">
            <a:extLst>
              <a:ext uri="{FF2B5EF4-FFF2-40B4-BE49-F238E27FC236}">
                <a16:creationId xmlns:a16="http://schemas.microsoft.com/office/drawing/2014/main" id="{383AA72D-BB6B-43A4-9194-275B35246EF3}"/>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C87D63EB-4302-4C7B-8FB5-07CFE458BA88}"/>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46DAB48D-96D6-4B1A-BB93-295683887322}"/>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E4AA3918-A3B1-463A-BD34-6755F8B17A7F}"/>
              </a:ext>
            </a:extLst>
          </p:cNvPr>
          <p:cNvSpPr txBox="1"/>
          <p:nvPr/>
        </p:nvSpPr>
        <p:spPr>
          <a:xfrm>
            <a:off x="1341909" y="665015"/>
            <a:ext cx="9202265" cy="10772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0" cap="none" spc="0" baseline="0">
                <a:solidFill>
                  <a:srgbClr val="000000"/>
                </a:solidFill>
                <a:uFillTx/>
                <a:latin typeface="Calibri" pitchFamily="34"/>
                <a:cs typeface="Calibri" pitchFamily="34"/>
              </a:rPr>
              <a:t>2</a:t>
            </a:r>
            <a:r>
              <a:rPr lang="en-US" sz="3200" b="0" i="0" u="none" strike="noStrike" kern="1200" cap="none" spc="0" baseline="0">
                <a:solidFill>
                  <a:srgbClr val="000000"/>
                </a:solidFill>
                <a:uFillTx/>
                <a:latin typeface="Calibri" pitchFamily="34"/>
                <a:cs typeface="Calibri" pitchFamily="34"/>
              </a:rPr>
              <a:t>. Understanding compliance culture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a:rPr>
              <a:t> </a:t>
            </a:r>
          </a:p>
        </p:txBody>
      </p:sp>
      <p:sp>
        <p:nvSpPr>
          <p:cNvPr id="5" name="TextBox 8">
            <a:extLst>
              <a:ext uri="{FF2B5EF4-FFF2-40B4-BE49-F238E27FC236}">
                <a16:creationId xmlns:a16="http://schemas.microsoft.com/office/drawing/2014/main" id="{06D0EAFD-ED84-474E-9365-0401411A26C2}"/>
              </a:ext>
            </a:extLst>
          </p:cNvPr>
          <p:cNvSpPr txBox="1"/>
          <p:nvPr/>
        </p:nvSpPr>
        <p:spPr>
          <a:xfrm>
            <a:off x="1450558" y="1597566"/>
            <a:ext cx="10088218" cy="4078041"/>
          </a:xfrm>
          <a:prstGeom prst="rect">
            <a:avLst/>
          </a:prstGeom>
          <a:noFill/>
          <a:ln cap="flat">
            <a:noFill/>
          </a:ln>
        </p:spPr>
        <p:txBody>
          <a:bodyPr vert="horz" wrap="square" lIns="91440" tIns="45720" rIns="91440" bIns="45720" anchor="t" anchorCtr="0" compatLnSpc="1">
            <a:spAutoFit/>
          </a:bodyPr>
          <a:lstStyle/>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1" i="0" u="none" strike="noStrike" kern="1200" cap="none" spc="0" baseline="0">
                <a:solidFill>
                  <a:srgbClr val="000000"/>
                </a:solidFill>
                <a:uFillTx/>
                <a:latin typeface="Calibri" pitchFamily="34"/>
                <a:cs typeface="Calibri" pitchFamily="34"/>
              </a:rPr>
              <a:t>What is Culture? </a:t>
            </a:r>
            <a:r>
              <a:rPr lang="en-GB" sz="1400" b="0" i="1" u="none" strike="noStrike" kern="1200" cap="none" spc="0" baseline="0">
                <a:solidFill>
                  <a:srgbClr val="000000"/>
                </a:solidFill>
                <a:uFillTx/>
                <a:latin typeface="Calibri" pitchFamily="34"/>
                <a:cs typeface="Calibri" pitchFamily="34"/>
              </a:rPr>
              <a:t>“</a:t>
            </a:r>
            <a:r>
              <a:rPr lang="en-US" sz="1400" b="0" i="1" u="none" strike="noStrike" kern="0" cap="none" spc="0" baseline="0">
                <a:solidFill>
                  <a:srgbClr val="000000"/>
                </a:solidFill>
                <a:uFillTx/>
                <a:latin typeface="Calibri"/>
              </a:rPr>
              <a:t>The set of shared attitudes, values, goals, and practices that characterizes an institution or organization” </a:t>
            </a:r>
            <a:r>
              <a:rPr lang="en-US" sz="1400" b="0" i="0" u="none" strike="noStrike" kern="0" cap="none" spc="0" baseline="0">
                <a:solidFill>
                  <a:srgbClr val="000000"/>
                </a:solidFill>
                <a:uFillTx/>
                <a:latin typeface="Calibri"/>
              </a:rPr>
              <a:t>(Merriam-Webster 2022).</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pitchFamily="34"/>
                <a:ea typeface="Arial"/>
                <a:cs typeface="Calibri" pitchFamily="34"/>
              </a:rPr>
              <a:t>‘</a:t>
            </a:r>
            <a:r>
              <a:rPr lang="en-GB" sz="1400" b="0" i="0" u="none" strike="noStrike" kern="0" cap="none" spc="0" baseline="0">
                <a:solidFill>
                  <a:srgbClr val="000000"/>
                </a:solidFill>
                <a:uFillTx/>
                <a:latin typeface="Calibri" pitchFamily="34"/>
                <a:ea typeface="Arial"/>
                <a:cs typeface="Calibri" pitchFamily="34"/>
              </a:rPr>
              <a:t>C</a:t>
            </a:r>
            <a:r>
              <a:rPr lang="en-GB" sz="1400" b="0" i="0" u="none" strike="noStrike" kern="0" cap="none" spc="0" baseline="0">
                <a:solidFill>
                  <a:srgbClr val="000000"/>
                </a:solidFill>
                <a:uFillTx/>
                <a:latin typeface="Calibri"/>
                <a:ea typeface="Arial"/>
                <a:cs typeface="Calibri" pitchFamily="34"/>
              </a:rPr>
              <a:t>ulture’ is broad and </a:t>
            </a:r>
            <a:r>
              <a:rPr lang="en-GB" sz="1400" b="1" i="0" u="none" strike="noStrike" kern="0" cap="none" spc="0" baseline="0">
                <a:solidFill>
                  <a:srgbClr val="000000"/>
                </a:solidFill>
                <a:uFillTx/>
                <a:latin typeface="Calibri"/>
                <a:ea typeface="Arial"/>
                <a:cs typeface="Calibri" pitchFamily="34"/>
              </a:rPr>
              <a:t>highly subjective </a:t>
            </a:r>
            <a:r>
              <a:rPr lang="en-GB" sz="1400" b="0" i="0" u="none" strike="noStrike" kern="0" cap="none" spc="0" baseline="0">
                <a:solidFill>
                  <a:srgbClr val="000000"/>
                </a:solidFill>
                <a:uFillTx/>
                <a:latin typeface="Calibri"/>
                <a:ea typeface="Arial"/>
                <a:cs typeface="Calibri" pitchFamily="34"/>
              </a:rPr>
              <a:t>which can restrict a firm’s ability to clearly focus on, and articulate, particular cultural lenses </a:t>
            </a:r>
            <a:r>
              <a:rPr lang="en-GB" sz="1400" b="0" i="1" u="none" strike="noStrike" kern="0" cap="none" spc="0" baseline="0">
                <a:solidFill>
                  <a:srgbClr val="000000"/>
                </a:solidFill>
                <a:uFillTx/>
                <a:latin typeface="Calibri"/>
                <a:ea typeface="Arial"/>
                <a:cs typeface="Calibri" pitchFamily="34"/>
              </a:rPr>
              <a:t>e.g., c</a:t>
            </a:r>
            <a:r>
              <a:rPr lang="en-GB" sz="1400" b="0" i="0" u="none" strike="noStrike" kern="0" cap="none" spc="0" baseline="0">
                <a:solidFill>
                  <a:srgbClr val="000000"/>
                </a:solidFill>
                <a:uFillTx/>
                <a:latin typeface="Calibri"/>
                <a:ea typeface="Arial"/>
                <a:cs typeface="Calibri" pitchFamily="34"/>
              </a:rPr>
              <a:t>ompliance risk culture.  </a:t>
            </a:r>
            <a:r>
              <a:rPr lang="en-US" sz="1400" b="0" i="0" u="none" strike="noStrike" kern="0" cap="none" spc="0" baseline="0">
                <a:solidFill>
                  <a:srgbClr val="000000"/>
                </a:solidFill>
                <a:uFillTx/>
                <a:latin typeface="Calibri" pitchFamily="34"/>
                <a:cs typeface="Calibri" pitchFamily="34"/>
              </a:rPr>
              <a:t>There is also no set </a:t>
            </a:r>
            <a:r>
              <a:rPr lang="en-US" sz="1400" b="1" i="0" u="none" strike="noStrike" kern="0" cap="none" spc="0" baseline="0">
                <a:solidFill>
                  <a:srgbClr val="000000"/>
                </a:solidFill>
                <a:uFillTx/>
                <a:latin typeface="Calibri" pitchFamily="34"/>
                <a:cs typeface="Calibri" pitchFamily="34"/>
              </a:rPr>
              <a:t>regulatory definition</a:t>
            </a:r>
            <a:r>
              <a:rPr lang="en-US" sz="1400" b="0" i="0" u="none" strike="noStrike" kern="0" cap="none" spc="0" baseline="0">
                <a:solidFill>
                  <a:srgbClr val="000000"/>
                </a:solidFill>
                <a:uFillTx/>
                <a:latin typeface="Calibri" pitchFamily="34"/>
                <a:cs typeface="Calibri" pitchFamily="34"/>
              </a:rPr>
              <a:t> of culture across legal and regulatory jurisdictions. </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Compliance culture should be supported by a clear and shared purpose, vision and strategy that considers stakeholders needs.</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Culture can be impacted by countless influences </a:t>
            </a:r>
            <a:r>
              <a:rPr lang="en-GB" sz="1400" b="0" i="1" u="none" strike="noStrike" kern="0" cap="none" spc="0" baseline="0">
                <a:solidFill>
                  <a:srgbClr val="000000"/>
                </a:solidFill>
                <a:uFillTx/>
                <a:latin typeface="Calibri"/>
                <a:ea typeface="Arial"/>
                <a:cs typeface="Calibri" pitchFamily="34"/>
              </a:rPr>
              <a:t>e.g., </a:t>
            </a:r>
            <a:r>
              <a:rPr lang="en-GB" sz="1400" b="0" i="0" u="none" strike="noStrike" kern="0" cap="none" spc="0" baseline="0">
                <a:solidFill>
                  <a:srgbClr val="000000"/>
                </a:solidFill>
                <a:uFillTx/>
                <a:latin typeface="Calibri"/>
                <a:ea typeface="Arial"/>
                <a:cs typeface="Calibri" pitchFamily="34"/>
              </a:rPr>
              <a:t>performance management, team dynamics, business objectives, policy, education, media.  However, it must be influenced and </a:t>
            </a:r>
            <a:r>
              <a:rPr lang="en-GB" sz="1400" b="1" i="0" u="none" strike="noStrike" kern="0" cap="none" spc="0" baseline="0">
                <a:solidFill>
                  <a:srgbClr val="000000"/>
                </a:solidFill>
                <a:uFillTx/>
                <a:latin typeface="Calibri"/>
                <a:ea typeface="Arial"/>
                <a:cs typeface="Calibri" pitchFamily="34"/>
              </a:rPr>
              <a:t>cannot be directed and controlled </a:t>
            </a:r>
            <a:r>
              <a:rPr lang="en-GB" sz="1400" b="0" i="0" u="none" strike="noStrike" kern="0" cap="none" spc="0" baseline="0">
                <a:solidFill>
                  <a:srgbClr val="000000"/>
                </a:solidFill>
                <a:uFillTx/>
                <a:latin typeface="Calibri"/>
                <a:ea typeface="Arial"/>
                <a:cs typeface="Calibri" pitchFamily="34"/>
              </a:rPr>
              <a:t>by specific actions. </a:t>
            </a:r>
            <a:endParaRPr lang="en-US" sz="1400" b="0" i="0" u="none" strike="noStrike" kern="0" cap="none" spc="0" baseline="0">
              <a:solidFill>
                <a:srgbClr val="000000"/>
              </a:solidFill>
              <a:uFillTx/>
              <a:latin typeface="Calibri" pitchFamily="34"/>
              <a:cs typeface="Calibri" pitchFamily="34"/>
            </a:endParaRP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Across all cultural influences, firms should consider learning assumptions from theory of </a:t>
            </a:r>
            <a:r>
              <a:rPr lang="en-GB" sz="1400" b="1" i="0" u="none" strike="noStrike" kern="0" cap="none" spc="0" baseline="0">
                <a:solidFill>
                  <a:srgbClr val="000000"/>
                </a:solidFill>
                <a:uFillTx/>
                <a:latin typeface="Calibri"/>
                <a:ea typeface="Arial"/>
                <a:cs typeface="Calibri" pitchFamily="34"/>
              </a:rPr>
              <a:t>andragogy</a:t>
            </a:r>
            <a:r>
              <a:rPr lang="en-GB" sz="1400" b="0" i="0" u="none" strike="noStrike" kern="0" cap="none" spc="0" baseline="0">
                <a:solidFill>
                  <a:srgbClr val="000000"/>
                </a:solidFill>
                <a:uFillTx/>
                <a:latin typeface="Calibri"/>
                <a:ea typeface="Arial"/>
                <a:cs typeface="Calibri" pitchFamily="34"/>
              </a:rPr>
              <a:t> (ID 2022) to cultural learning.  Firms should engage employees and their experience, share the engagement control, and most importantly explain the WHY.  </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Firms often centrally manage all culture but must be able to see and manage the different </a:t>
            </a:r>
            <a:r>
              <a:rPr lang="en-GB" sz="1400" b="1" i="0" u="none" strike="noStrike" kern="0" cap="none" spc="0" baseline="0">
                <a:solidFill>
                  <a:srgbClr val="000000"/>
                </a:solidFill>
                <a:uFillTx/>
                <a:latin typeface="Calibri"/>
                <a:ea typeface="Arial"/>
                <a:cs typeface="Calibri" pitchFamily="34"/>
              </a:rPr>
              <a:t>sub-cultures </a:t>
            </a:r>
            <a:r>
              <a:rPr lang="en-GB" sz="1400" b="0" i="0" u="none" strike="noStrike" kern="0" cap="none" spc="0" baseline="0">
                <a:solidFill>
                  <a:srgbClr val="000000"/>
                </a:solidFill>
                <a:uFillTx/>
                <a:latin typeface="Calibri"/>
                <a:ea typeface="Arial"/>
                <a:cs typeface="Calibri" pitchFamily="34"/>
              </a:rPr>
              <a:t>and</a:t>
            </a:r>
            <a:r>
              <a:rPr lang="en-GB" sz="1400" b="1" i="0" u="none" strike="noStrike" kern="0" cap="none" spc="0" baseline="0">
                <a:solidFill>
                  <a:srgbClr val="000000"/>
                </a:solidFill>
                <a:uFillTx/>
                <a:latin typeface="Calibri"/>
                <a:ea typeface="Arial"/>
                <a:cs typeface="Calibri" pitchFamily="34"/>
              </a:rPr>
              <a:t> lenses</a:t>
            </a:r>
            <a:r>
              <a:rPr lang="en-GB" sz="1400" b="0" i="0" u="none" strike="noStrike" kern="0" cap="none" spc="0" baseline="0">
                <a:solidFill>
                  <a:srgbClr val="000000"/>
                </a:solidFill>
                <a:uFillTx/>
                <a:latin typeface="Calibri"/>
                <a:ea typeface="Arial"/>
                <a:cs typeface="Calibri" pitchFamily="34"/>
              </a:rPr>
              <a:t>. Specific focus on related initiatives, plans, activities etc. is required for effective compliance and financial crime prevention. Firms must be aware that different sub-cultures and lenses require </a:t>
            </a:r>
            <a:r>
              <a:rPr lang="en-GB" sz="1400" b="1" i="0" u="none" strike="noStrike" kern="0" cap="none" spc="0" baseline="0">
                <a:solidFill>
                  <a:srgbClr val="000000"/>
                </a:solidFill>
                <a:uFillTx/>
                <a:latin typeface="Calibri"/>
                <a:ea typeface="Arial"/>
                <a:cs typeface="Calibri" pitchFamily="34"/>
              </a:rPr>
              <a:t>representative input into related strategy and control structures </a:t>
            </a:r>
            <a:r>
              <a:rPr lang="en-GB" sz="1400" b="0" i="0" u="none" strike="noStrike" kern="0" cap="none" spc="0" baseline="0">
                <a:solidFill>
                  <a:srgbClr val="000000"/>
                </a:solidFill>
                <a:uFillTx/>
                <a:latin typeface="Calibri"/>
                <a:ea typeface="Arial"/>
                <a:cs typeface="Calibri" pitchFamily="34"/>
              </a:rPr>
              <a:t>e.g., policies. </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Culture should be regularly measured and assessed e.g., complaints, breaches, whistleblowing reports, but must also form part of performance management, consequence management, and balance scorecards.</a:t>
            </a: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GB" sz="1400" b="0" i="0" u="none" strike="noStrike" kern="0" cap="none" spc="0" baseline="0">
                <a:solidFill>
                  <a:srgbClr val="000000"/>
                </a:solidFill>
                <a:uFillTx/>
                <a:latin typeface="Calibri"/>
                <a:ea typeface="Arial"/>
                <a:cs typeface="Calibri" pitchFamily="34"/>
              </a:rPr>
              <a:t>Policy and education are key cultural influencers and should consider the above and the related stakeholders.  For larger firms, ‘one-size-fits-all’ is often the enemy of more meaningful cultural influence.</a:t>
            </a:r>
          </a:p>
        </p:txBody>
      </p:sp>
      <p:sp>
        <p:nvSpPr>
          <p:cNvPr id="6" name="TextBox 5">
            <a:extLst>
              <a:ext uri="{FF2B5EF4-FFF2-40B4-BE49-F238E27FC236}">
                <a16:creationId xmlns:a16="http://schemas.microsoft.com/office/drawing/2014/main" id="{3092F3E0-0111-4492-A47F-2CF385E88594}"/>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738AC0D-0BE5-441C-9E2C-E71D0AD8EC26}"/>
              </a:ext>
            </a:extLst>
          </p:cNvPr>
          <p:cNvPicPr>
            <a:picLocks noChangeAspect="1"/>
          </p:cNvPicPr>
          <p:nvPr/>
        </p:nvPicPr>
        <p:blipFill>
          <a:blip r:embed="rId3"/>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10F395AC-EE21-43D4-B11E-16F74C3CF6B9}"/>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F99E819C-B4AD-4781-9AC8-8D81C36E473B}"/>
              </a:ext>
            </a:extLst>
          </p:cNvPr>
          <p:cNvSpPr txBox="1"/>
          <p:nvPr/>
        </p:nvSpPr>
        <p:spPr>
          <a:xfrm>
            <a:off x="1341909" y="665015"/>
            <a:ext cx="9202265"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pitchFamily="34"/>
                <a:cs typeface="Calibri" pitchFamily="34"/>
              </a:rPr>
              <a:t>3. The role of senior </a:t>
            </a:r>
            <a:r>
              <a:rPr lang="en-US" sz="3200" b="0" i="0" u="none" strike="noStrike" kern="0" cap="none" spc="0" baseline="0">
                <a:solidFill>
                  <a:srgbClr val="000000"/>
                </a:solidFill>
                <a:uFillTx/>
                <a:latin typeface="Calibri" pitchFamily="34"/>
                <a:cs typeface="Calibri" pitchFamily="34"/>
              </a:rPr>
              <a:t>m</a:t>
            </a:r>
            <a:r>
              <a:rPr lang="en-US" sz="3200" b="0" i="0" u="none" strike="noStrike" kern="1200" cap="none" spc="0" baseline="0">
                <a:solidFill>
                  <a:srgbClr val="000000"/>
                </a:solidFill>
                <a:uFillTx/>
                <a:latin typeface="Calibri" pitchFamily="34"/>
                <a:cs typeface="Calibri" pitchFamily="34"/>
              </a:rPr>
              <a:t>anagement </a:t>
            </a:r>
          </a:p>
        </p:txBody>
      </p:sp>
      <p:sp>
        <p:nvSpPr>
          <p:cNvPr id="5" name="TextBox 5">
            <a:extLst>
              <a:ext uri="{FF2B5EF4-FFF2-40B4-BE49-F238E27FC236}">
                <a16:creationId xmlns:a16="http://schemas.microsoft.com/office/drawing/2014/main" id="{17AF4442-A8BB-4602-AF85-AA7DD169C1AF}"/>
              </a:ext>
            </a:extLst>
          </p:cNvPr>
          <p:cNvSpPr txBox="1"/>
          <p:nvPr/>
        </p:nvSpPr>
        <p:spPr>
          <a:xfrm>
            <a:off x="1453896" y="1600200"/>
            <a:ext cx="10362053" cy="4154987"/>
          </a:xfrm>
          <a:prstGeom prst="rect">
            <a:avLst/>
          </a:prstGeom>
          <a:noFill/>
          <a:ln cap="flat">
            <a:noFill/>
          </a:ln>
        </p:spPr>
        <p:txBody>
          <a:bodyPr vert="horz" wrap="square" lIns="91440" tIns="45720" rIns="91440" bIns="45720" anchor="t" anchorCtr="0" compatLnSpc="1">
            <a:spAutoFit/>
          </a:bodyPr>
          <a:lstStyle/>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A key component of compliance culture and conduct is the </a:t>
            </a:r>
            <a:r>
              <a:rPr lang="en-US" sz="1400" b="1" i="0" u="none" strike="noStrike" kern="1200" cap="none" spc="0" baseline="0">
                <a:solidFill>
                  <a:srgbClr val="000000"/>
                </a:solidFill>
                <a:uFillTx/>
                <a:latin typeface="Calibri"/>
              </a:rPr>
              <a:t>role of senior management</a:t>
            </a:r>
            <a:r>
              <a:rPr lang="en-US" sz="1400" b="0" i="0" u="none" strike="noStrike" kern="1200" cap="none" spc="0" baseline="0">
                <a:solidFill>
                  <a:srgbClr val="000000"/>
                </a:solidFill>
                <a:uFillTx/>
                <a:latin typeface="Calibri"/>
              </a:rPr>
              <a:t>.  It is essential to consider and understand the inter-dependent relationship between </a:t>
            </a:r>
            <a:r>
              <a:rPr lang="en-US" sz="1400" b="1" i="0" u="none" strike="noStrike" kern="1200" cap="none" spc="0" baseline="0">
                <a:solidFill>
                  <a:srgbClr val="000000"/>
                </a:solidFill>
                <a:uFillTx/>
                <a:latin typeface="Calibri"/>
              </a:rPr>
              <a:t>‘tone-at-the-top’ </a:t>
            </a:r>
            <a:r>
              <a:rPr lang="en-US" sz="1400" b="0" i="0" u="none" strike="noStrike" kern="1200" cap="none" spc="0" baseline="0">
                <a:solidFill>
                  <a:srgbClr val="000000"/>
                </a:solidFill>
                <a:uFillTx/>
                <a:latin typeface="Calibri"/>
              </a:rPr>
              <a:t>and </a:t>
            </a:r>
            <a:r>
              <a:rPr lang="en-US" sz="1400" b="1" i="0" u="none" strike="noStrike" kern="1200" cap="none" spc="0" baseline="0">
                <a:solidFill>
                  <a:srgbClr val="000000"/>
                </a:solidFill>
                <a:uFillTx/>
                <a:latin typeface="Calibri"/>
              </a:rPr>
              <a:t>‘tone-from-the-top’ </a:t>
            </a:r>
            <a:r>
              <a:rPr lang="en-US" sz="1400" b="0" i="0" u="none" strike="noStrike" kern="1200" cap="none" spc="0" baseline="0">
                <a:solidFill>
                  <a:srgbClr val="000000"/>
                </a:solidFill>
                <a:uFillTx/>
                <a:latin typeface="Calibri"/>
              </a:rPr>
              <a:t>which are often used interchangeably.  Firms must be led by the right people (fit and proper) and must have the mechanisms to take </a:t>
            </a:r>
            <a:r>
              <a:rPr lang="en-US" sz="1400" b="1" i="0" u="none" strike="noStrike" kern="1200" cap="none" spc="0" baseline="0">
                <a:solidFill>
                  <a:srgbClr val="000000"/>
                </a:solidFill>
                <a:uFillTx/>
                <a:latin typeface="Calibri"/>
              </a:rPr>
              <a:t>tone-at-the-top to tone-at-the-tills. </a:t>
            </a:r>
          </a:p>
          <a:p>
            <a:pPr marL="742950" marR="0" lvl="1" indent="-285750" algn="just" defTabSz="914400" rtl="0" fontAlgn="auto" hangingPunct="1">
              <a:lnSpc>
                <a:spcPct val="100000"/>
              </a:lnSpc>
              <a:spcBef>
                <a:spcPts val="300"/>
              </a:spcBef>
              <a:spcAft>
                <a:spcPts val="3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Tone at the Top: </a:t>
            </a:r>
          </a:p>
          <a:p>
            <a:pPr marL="1200150" marR="0" lvl="2" indent="-285750" algn="just" defTabSz="914400" rtl="0" fontAlgn="auto" hangingPunct="1">
              <a:lnSpc>
                <a:spcPct val="100000"/>
              </a:lnSpc>
              <a:spcBef>
                <a:spcPts val="300"/>
              </a:spcBef>
              <a:spcAft>
                <a:spcPts val="300"/>
              </a:spcAft>
              <a:buSzPct val="100000"/>
              <a:buFont typeface="Arial" pitchFamily="34"/>
              <a:buChar char="•"/>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a:rPr>
              <a:t>F</a:t>
            </a:r>
            <a:r>
              <a:rPr lang="en-US" sz="1400" b="0" i="0" u="none" strike="noStrike" kern="1200" cap="none" spc="0" baseline="0">
                <a:solidFill>
                  <a:srgbClr val="000000"/>
                </a:solidFill>
                <a:uFillTx/>
                <a:latin typeface="Calibri"/>
              </a:rPr>
              <a:t>irms need to have suitably qualified, experienced and appropriate persons leading the firm </a:t>
            </a:r>
            <a:r>
              <a:rPr lang="en-US" sz="1400" b="0" i="1" u="none" strike="noStrike" kern="1200" cap="none" spc="0" baseline="0">
                <a:solidFill>
                  <a:srgbClr val="000000"/>
                </a:solidFill>
                <a:uFillTx/>
                <a:latin typeface="Calibri"/>
              </a:rPr>
              <a:t>e.g., </a:t>
            </a:r>
            <a:r>
              <a:rPr lang="en-US" sz="1400" b="0" i="0" u="none" strike="noStrike" kern="1200" cap="none" spc="0" baseline="0">
                <a:solidFill>
                  <a:srgbClr val="000000"/>
                </a:solidFill>
                <a:uFillTx/>
                <a:latin typeface="Calibri"/>
              </a:rPr>
              <a:t>SEAR/Individual Accountability Framework.</a:t>
            </a:r>
          </a:p>
          <a:p>
            <a:pPr marL="1200150" marR="0" lvl="2" indent="-285750" algn="just" defTabSz="914400" rtl="0" fontAlgn="auto" hangingPunct="1">
              <a:lnSpc>
                <a:spcPct val="100000"/>
              </a:lnSpc>
              <a:spcBef>
                <a:spcPts val="300"/>
              </a:spcBef>
              <a:spcAft>
                <a:spcPts val="300"/>
              </a:spcAft>
              <a:buSzPct val="100000"/>
              <a:buFont typeface="Arial" pitchFamily="34"/>
              <a:buChar char="•"/>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The firm must ensure proportionate oversight and accountability. </a:t>
            </a:r>
            <a:r>
              <a:rPr lang="en-US" sz="1400" b="1" i="0" u="none" strike="noStrike" kern="1200" cap="none" spc="0" baseline="0">
                <a:solidFill>
                  <a:srgbClr val="000000"/>
                </a:solidFill>
                <a:uFillTx/>
                <a:latin typeface="Calibri"/>
              </a:rPr>
              <a:t>With great power must come great accountability. </a:t>
            </a:r>
          </a:p>
          <a:p>
            <a:pPr marL="1200150" marR="0" lvl="2" indent="-285750" algn="just" defTabSz="914400" rtl="0" fontAlgn="auto" hangingPunct="1">
              <a:lnSpc>
                <a:spcPct val="100000"/>
              </a:lnSpc>
              <a:spcBef>
                <a:spcPts val="300"/>
              </a:spcBef>
              <a:spcAft>
                <a:spcPts val="300"/>
              </a:spcAft>
              <a:buSzPct val="100000"/>
              <a:buFont typeface="Arial" pitchFamily="34"/>
              <a:buChar char="•"/>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a:rPr>
              <a:t>Senior leaders must show visible and </a:t>
            </a:r>
            <a:r>
              <a:rPr lang="en-US" sz="1400" b="1" i="0" u="none" strike="noStrike" kern="1200" cap="none" spc="0" baseline="0">
                <a:solidFill>
                  <a:srgbClr val="000000"/>
                </a:solidFill>
                <a:uFillTx/>
                <a:latin typeface="Calibri"/>
              </a:rPr>
              <a:t>active compliance participation </a:t>
            </a:r>
            <a:r>
              <a:rPr lang="en-US" sz="1400" b="0" i="1" u="none" strike="noStrike" kern="1200" cap="none" spc="0" baseline="0">
                <a:solidFill>
                  <a:srgbClr val="000000"/>
                </a:solidFill>
                <a:uFillTx/>
                <a:latin typeface="Calibri"/>
              </a:rPr>
              <a:t>e.g., vision, strategy, risk appetite, escalations, resourcing, education</a:t>
            </a:r>
            <a:r>
              <a:rPr lang="en-US" sz="1400" b="0" i="0" u="none" strike="noStrike" kern="1200" cap="none" spc="0" baseline="0">
                <a:solidFill>
                  <a:srgbClr val="000000"/>
                </a:solidFill>
                <a:uFillTx/>
                <a:latin typeface="Calibri"/>
              </a:rPr>
              <a:t>.  They </a:t>
            </a:r>
            <a:r>
              <a:rPr lang="en-US" sz="1400" b="1" i="0" u="none" strike="noStrike" kern="1200" cap="none" spc="0" baseline="0">
                <a:solidFill>
                  <a:srgbClr val="000000"/>
                </a:solidFill>
                <a:uFillTx/>
                <a:latin typeface="Calibri"/>
              </a:rPr>
              <a:t>must lead by example</a:t>
            </a:r>
            <a:r>
              <a:rPr lang="en-US" sz="1400" b="0" i="0" u="none" strike="noStrike" kern="1200" cap="none" spc="0" baseline="0">
                <a:solidFill>
                  <a:srgbClr val="000000"/>
                </a:solidFill>
                <a:uFillTx/>
                <a:latin typeface="Calibri"/>
              </a:rPr>
              <a:t>, set the tone and determine/influence the right culture, demonstrate ownership and respect for compliance </a:t>
            </a:r>
            <a:r>
              <a:rPr lang="en-US" sz="1400" b="0" i="1" u="none" strike="noStrike" kern="1200" cap="none" spc="0" baseline="0">
                <a:solidFill>
                  <a:srgbClr val="000000"/>
                </a:solidFill>
                <a:uFillTx/>
                <a:latin typeface="Calibri"/>
              </a:rPr>
              <a:t>e.g., </a:t>
            </a:r>
            <a:r>
              <a:rPr lang="en-US" sz="1400" b="0" i="0" u="none" strike="noStrike" kern="1200" cap="none" spc="0" baseline="0">
                <a:solidFill>
                  <a:srgbClr val="000000"/>
                </a:solidFill>
                <a:uFillTx/>
                <a:latin typeface="Calibri"/>
              </a:rPr>
              <a:t> regulatory engagement. </a:t>
            </a:r>
          </a:p>
          <a:p>
            <a:pPr marL="742950" marR="0" lvl="1" indent="-285750" algn="just" defTabSz="914400" rtl="0" fontAlgn="auto" hangingPunct="1">
              <a:lnSpc>
                <a:spcPct val="100000"/>
              </a:lnSpc>
              <a:spcBef>
                <a:spcPts val="300"/>
              </a:spcBef>
              <a:spcAft>
                <a:spcPts val="3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Tone from the Top: </a:t>
            </a:r>
          </a:p>
          <a:p>
            <a:pPr marL="1200150" marR="0" lvl="2" indent="-285750" algn="just" defTabSz="914400" rtl="0" fontAlgn="auto" hangingPunct="1">
              <a:lnSpc>
                <a:spcPct val="100000"/>
              </a:lnSpc>
              <a:spcBef>
                <a:spcPts val="300"/>
              </a:spcBef>
              <a:spcAft>
                <a:spcPts val="300"/>
              </a:spcAft>
              <a:buSzPct val="100000"/>
              <a:buFont typeface="Arial" pitchFamily="34"/>
              <a:buChar char="•"/>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a:rPr>
              <a:t>Senior leaders must</a:t>
            </a:r>
            <a:r>
              <a:rPr lang="en-US" sz="1400" b="1" i="0" u="none" strike="noStrike" kern="0" cap="none" spc="0" baseline="0">
                <a:solidFill>
                  <a:srgbClr val="000000"/>
                </a:solidFill>
                <a:uFillTx/>
                <a:latin typeface="Calibri"/>
              </a:rPr>
              <a:t> own, cascade and embed compliance </a:t>
            </a:r>
            <a:r>
              <a:rPr lang="en-US" sz="1400" b="0" i="0" u="none" strike="noStrike" kern="0" cap="none" spc="0" baseline="0">
                <a:solidFill>
                  <a:srgbClr val="000000"/>
                </a:solidFill>
                <a:uFillTx/>
                <a:latin typeface="Calibri"/>
              </a:rPr>
              <a:t>throughout their Businesses e.g., communications, education, policies, and performance management. </a:t>
            </a:r>
            <a:endParaRPr lang="en-US" sz="1400" b="0" i="0" u="none" strike="noStrike" kern="1200" cap="none" spc="0" baseline="0">
              <a:solidFill>
                <a:srgbClr val="000000"/>
              </a:solidFill>
              <a:uFillTx/>
              <a:latin typeface="Calibri"/>
            </a:endParaRPr>
          </a:p>
          <a:p>
            <a:pPr marL="1200150" marR="0" lvl="2" indent="-285750" algn="just" defTabSz="914400" rtl="0" fontAlgn="auto" hangingPunct="1">
              <a:lnSpc>
                <a:spcPct val="100000"/>
              </a:lnSpc>
              <a:spcBef>
                <a:spcPts val="300"/>
              </a:spcBef>
              <a:spcAft>
                <a:spcPts val="300"/>
              </a:spcAft>
              <a:buSzPct val="100000"/>
              <a:buFont typeface="Arial" pitchFamily="34"/>
              <a:buChar char="•"/>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This must come from all leadership to engage all cultures and sub-cultures</a:t>
            </a:r>
            <a:r>
              <a:rPr lang="en-US" sz="1400" b="0" i="0" u="none" strike="noStrike" kern="0" cap="none" spc="0" baseline="0">
                <a:solidFill>
                  <a:srgbClr val="000000"/>
                </a:solidFill>
                <a:uFillTx/>
                <a:latin typeface="Calibri"/>
              </a:rPr>
              <a:t> and avoid rationalisation.</a:t>
            </a:r>
            <a:endParaRPr lang="en-US" sz="1400" b="0" i="0" u="none" strike="noStrike" kern="1200" cap="none" spc="0" baseline="0">
              <a:solidFill>
                <a:srgbClr val="000000"/>
              </a:solidFill>
              <a:uFillTx/>
              <a:latin typeface="Calibri"/>
            </a:endParaRPr>
          </a:p>
          <a:p>
            <a:pPr marL="342900" marR="0" lvl="0" indent="-342900" algn="just" defTabSz="914400" rtl="0" fontAlgn="auto" hangingPunct="1">
              <a:lnSpc>
                <a:spcPct val="100000"/>
              </a:lnSpc>
              <a:spcBef>
                <a:spcPts val="300"/>
              </a:spcBef>
              <a:spcAft>
                <a:spcPts val="3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It is essential that </a:t>
            </a:r>
            <a:r>
              <a:rPr lang="en-US" sz="1400" b="1" i="0" u="none" strike="noStrike" kern="1200" cap="none" spc="0" baseline="0">
                <a:solidFill>
                  <a:srgbClr val="000000"/>
                </a:solidFill>
                <a:uFillTx/>
                <a:latin typeface="Calibri"/>
              </a:rPr>
              <a:t>firms must have both tone-at-the-top and tone-from-the-top </a:t>
            </a:r>
            <a:r>
              <a:rPr lang="en-US" sz="1400" b="0" i="0" u="none" strike="noStrike" kern="1200" cap="none" spc="0" baseline="0">
                <a:solidFill>
                  <a:srgbClr val="000000"/>
                </a:solidFill>
                <a:uFillTx/>
                <a:latin typeface="Calibri"/>
              </a:rPr>
              <a:t>which require each other to successfully influence compliance culture and conduct. The absence of either can negatively impact culture and conduct.</a:t>
            </a:r>
          </a:p>
        </p:txBody>
      </p:sp>
      <p:sp>
        <p:nvSpPr>
          <p:cNvPr id="6" name="TextBox 5">
            <a:extLst>
              <a:ext uri="{FF2B5EF4-FFF2-40B4-BE49-F238E27FC236}">
                <a16:creationId xmlns:a16="http://schemas.microsoft.com/office/drawing/2014/main" id="{BE368960-202D-4ABD-BA9B-F412CC0C3581}"/>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0106C9FD-6322-4609-9327-EEBCCFAFFBEC}"/>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41660420-CAC0-465D-A43C-0CCB821836E4}"/>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99EEF6DF-4B01-4811-A9C5-D7BBF326D59B}"/>
              </a:ext>
            </a:extLst>
          </p:cNvPr>
          <p:cNvSpPr txBox="1"/>
          <p:nvPr/>
        </p:nvSpPr>
        <p:spPr>
          <a:xfrm>
            <a:off x="1341909" y="665015"/>
            <a:ext cx="4754084"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000000"/>
                </a:solidFill>
                <a:uFillTx/>
                <a:latin typeface="Calibri"/>
              </a:rPr>
              <a:t>Polling Question #1 </a:t>
            </a:r>
          </a:p>
        </p:txBody>
      </p:sp>
      <p:sp>
        <p:nvSpPr>
          <p:cNvPr id="5" name="TextBox 8">
            <a:extLst>
              <a:ext uri="{FF2B5EF4-FFF2-40B4-BE49-F238E27FC236}">
                <a16:creationId xmlns:a16="http://schemas.microsoft.com/office/drawing/2014/main" id="{84C0128E-D0E4-4ED7-AFB7-737274F6C48F}"/>
              </a:ext>
            </a:extLst>
          </p:cNvPr>
          <p:cNvSpPr txBox="1"/>
          <p:nvPr/>
        </p:nvSpPr>
        <p:spPr>
          <a:xfrm>
            <a:off x="1436275" y="1805437"/>
            <a:ext cx="10088218" cy="769440"/>
          </a:xfrm>
          <a:prstGeom prst="rect">
            <a:avLst/>
          </a:prstGeom>
          <a:noFill/>
          <a:ln cap="flat">
            <a:noFill/>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600"/>
              </a:spcBef>
              <a:spcAft>
                <a:spcPts val="600"/>
              </a:spcAft>
              <a:buSzPct val="100000"/>
              <a:buFont typeface="Arial" pitchFamily="34"/>
              <a:buChar char="•"/>
              <a:tabLst/>
              <a:defRPr sz="1800" b="0" i="0" u="none" strike="noStrike" kern="0" cap="none" spc="0" baseline="0">
                <a:solidFill>
                  <a:srgbClr val="000000"/>
                </a:solidFill>
                <a:uFillTx/>
              </a:defRPr>
            </a:pPr>
            <a:endParaRPr lang="en-US" sz="2000" b="1" i="0" u="none" strike="noStrike" kern="0" cap="none" spc="0" baseline="0">
              <a:solidFill>
                <a:srgbClr val="000000"/>
              </a:solidFill>
              <a:uFillTx/>
              <a:latin typeface="Calibri" pitchFamily="34"/>
              <a:cs typeface="Calibri" pitchFamily="34"/>
            </a:endParaRPr>
          </a:p>
          <a:p>
            <a:pPr marL="285750" marR="0" lvl="0" indent="-285750" algn="l" defTabSz="914400" rtl="0" fontAlgn="auto" hangingPunct="1">
              <a:lnSpc>
                <a:spcPct val="100000"/>
              </a:lnSpc>
              <a:spcBef>
                <a:spcPts val="600"/>
              </a:spcBef>
              <a:spcAft>
                <a:spcPts val="600"/>
              </a:spcAft>
              <a:buSzPct val="100000"/>
              <a:buFont typeface="Arial" pitchFamily="34"/>
              <a:buChar char="•"/>
              <a:tabLst/>
              <a:defRPr sz="1800" b="0" i="0" u="none" strike="noStrike" kern="0" cap="none" spc="0" baseline="0">
                <a:solidFill>
                  <a:srgbClr val="000000"/>
                </a:solidFill>
                <a:uFillTx/>
              </a:defRPr>
            </a:pPr>
            <a:endParaRPr lang="en-GB" sz="1400" b="0" i="0" u="none" strike="noStrike" kern="1200" cap="none" spc="0" baseline="0">
              <a:solidFill>
                <a:srgbClr val="00205B"/>
              </a:solidFill>
              <a:uFillTx/>
              <a:latin typeface="Calibri" pitchFamily="34"/>
              <a:cs typeface="Calibri" pitchFamily="34"/>
            </a:endParaRPr>
          </a:p>
        </p:txBody>
      </p:sp>
      <p:sp>
        <p:nvSpPr>
          <p:cNvPr id="6" name="TextBox 6">
            <a:extLst>
              <a:ext uri="{FF2B5EF4-FFF2-40B4-BE49-F238E27FC236}">
                <a16:creationId xmlns:a16="http://schemas.microsoft.com/office/drawing/2014/main" id="{A153ECED-07D7-473D-A4CD-EEAA11F781C9}"/>
              </a:ext>
            </a:extLst>
          </p:cNvPr>
          <p:cNvSpPr txBox="1"/>
          <p:nvPr/>
        </p:nvSpPr>
        <p:spPr>
          <a:xfrm>
            <a:off x="1435608" y="1801368"/>
            <a:ext cx="6100757" cy="2246772"/>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2000" b="1" i="0" u="none" strike="noStrike" kern="1200" cap="none" spc="0" baseline="0" dirty="0">
                <a:solidFill>
                  <a:srgbClr val="000000"/>
                </a:solidFill>
                <a:uFillTx/>
                <a:latin typeface="Calibri"/>
              </a:rPr>
              <a:t>Who </a:t>
            </a:r>
            <a:r>
              <a:rPr lang="en-US" sz="2000" b="1" i="0" u="sng" strike="noStrike" kern="1200" cap="none" spc="0" baseline="0" dirty="0">
                <a:solidFill>
                  <a:srgbClr val="000000"/>
                </a:solidFill>
                <a:uFillTx/>
                <a:latin typeface="Calibri"/>
              </a:rPr>
              <a:t>owns</a:t>
            </a:r>
            <a:r>
              <a:rPr lang="en-US" sz="2000" b="1" i="0" u="none" strike="noStrike" kern="1200" cap="none" spc="0" baseline="0" dirty="0">
                <a:solidFill>
                  <a:srgbClr val="000000"/>
                </a:solidFill>
                <a:uFillTx/>
                <a:latin typeface="Calibri"/>
              </a:rPr>
              <a:t> compliance risk in your </a:t>
            </a:r>
            <a:r>
              <a:rPr lang="en-US" sz="2000" b="1" i="0" u="none" strike="noStrike" kern="1200" cap="none" spc="0" baseline="0" dirty="0" err="1">
                <a:solidFill>
                  <a:srgbClr val="000000"/>
                </a:solidFill>
                <a:uFillTx/>
                <a:latin typeface="Calibri"/>
              </a:rPr>
              <a:t>organisation</a:t>
            </a:r>
            <a:r>
              <a:rPr lang="en-US" sz="2000" b="1" i="0" u="none" strike="noStrike" kern="1200" cap="none" spc="0" baseline="0" dirty="0">
                <a:solidFill>
                  <a:srgbClr val="000000"/>
                </a:solidFill>
                <a:uFillTx/>
                <a:latin typeface="Calibri"/>
              </a:rPr>
              <a:t>?</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2000" b="0" i="0" u="none" strike="noStrike" kern="1200" cap="none" spc="0" baseline="0" dirty="0">
                <a:solidFill>
                  <a:srgbClr val="000000"/>
                </a:solidFill>
                <a:uFillTx/>
                <a:latin typeface="Calibri"/>
              </a:rPr>
              <a:t>A – Everyone </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2000" b="0" i="0" u="none" strike="noStrike" kern="1200" cap="none" spc="0" baseline="0" dirty="0">
                <a:solidFill>
                  <a:srgbClr val="000000"/>
                </a:solidFill>
                <a:uFillTx/>
                <a:latin typeface="Calibri"/>
              </a:rPr>
              <a:t>B – The Business</a:t>
            </a:r>
            <a:endParaRPr lang="en-US" sz="2000" b="0" i="1" u="none" strike="noStrike" kern="1200" cap="none" spc="0" baseline="0" dirty="0">
              <a:solidFill>
                <a:srgbClr val="000000"/>
              </a:solidFill>
              <a:uFillTx/>
              <a:latin typeface="Calibri"/>
            </a:endParaRP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2000" b="0" i="0" u="none" strike="noStrike" kern="1200" cap="none" spc="0" baseline="0" dirty="0">
                <a:solidFill>
                  <a:srgbClr val="000000"/>
                </a:solidFill>
                <a:uFillTx/>
                <a:latin typeface="Calibri"/>
              </a:rPr>
              <a:t>C – The Compliance Function</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en-US" sz="2000" b="0" i="0" u="none" strike="noStrike" kern="1200" cap="none" spc="0" baseline="0" dirty="0">
                <a:solidFill>
                  <a:srgbClr val="000000"/>
                </a:solidFill>
                <a:uFillTx/>
                <a:latin typeface="Calibri"/>
              </a:rPr>
              <a:t>D – The Head of Compliance</a:t>
            </a:r>
          </a:p>
        </p:txBody>
      </p:sp>
      <p:sp>
        <p:nvSpPr>
          <p:cNvPr id="7" name="TextBox 6">
            <a:extLst>
              <a:ext uri="{FF2B5EF4-FFF2-40B4-BE49-F238E27FC236}">
                <a16:creationId xmlns:a16="http://schemas.microsoft.com/office/drawing/2014/main" id="{1DDB195F-E692-4AB0-B809-5B96E8D0AE25}"/>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AA5295F-C5F6-4F78-9F43-5368EEDFEA5F}"/>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AC3EDDC0-B7D6-4DCD-9046-7412BEAC064A}"/>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FE29266C-EA0F-4752-950D-6890E8C5E85D}"/>
              </a:ext>
            </a:extLst>
          </p:cNvPr>
          <p:cNvSpPr txBox="1"/>
          <p:nvPr/>
        </p:nvSpPr>
        <p:spPr>
          <a:xfrm>
            <a:off x="1341909" y="665015"/>
            <a:ext cx="9202265"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0" cap="none" spc="0" baseline="0">
                <a:solidFill>
                  <a:srgbClr val="000000"/>
                </a:solidFill>
                <a:uFillTx/>
                <a:latin typeface="Calibri" pitchFamily="34"/>
                <a:cs typeface="Calibri" pitchFamily="34"/>
              </a:rPr>
              <a:t>4</a:t>
            </a:r>
            <a:r>
              <a:rPr lang="en-US" sz="3200" b="0" i="0" u="none" strike="noStrike" kern="1200" cap="none" spc="0" baseline="0">
                <a:solidFill>
                  <a:srgbClr val="000000"/>
                </a:solidFill>
                <a:uFillTx/>
                <a:latin typeface="Calibri" pitchFamily="34"/>
                <a:cs typeface="Calibri" pitchFamily="34"/>
              </a:rPr>
              <a:t>. Risk ownership, accountability and responsibility </a:t>
            </a:r>
            <a:r>
              <a:rPr lang="en-US" sz="3200" b="0" i="0" u="none" strike="noStrike" kern="1200" cap="none" spc="0" baseline="0">
                <a:solidFill>
                  <a:srgbClr val="000000"/>
                </a:solidFill>
                <a:uFillTx/>
                <a:latin typeface="Calibri"/>
              </a:rPr>
              <a:t> </a:t>
            </a:r>
          </a:p>
        </p:txBody>
      </p:sp>
      <p:sp>
        <p:nvSpPr>
          <p:cNvPr id="5" name="TextBox 6">
            <a:extLst>
              <a:ext uri="{FF2B5EF4-FFF2-40B4-BE49-F238E27FC236}">
                <a16:creationId xmlns:a16="http://schemas.microsoft.com/office/drawing/2014/main" id="{FDFF533B-D145-48C1-8BD0-68ED12623368}"/>
              </a:ext>
            </a:extLst>
          </p:cNvPr>
          <p:cNvSpPr txBox="1"/>
          <p:nvPr/>
        </p:nvSpPr>
        <p:spPr>
          <a:xfrm>
            <a:off x="1453896" y="1600200"/>
            <a:ext cx="9986967" cy="4462756"/>
          </a:xfrm>
          <a:prstGeom prst="rect">
            <a:avLst/>
          </a:prstGeom>
          <a:noFill/>
          <a:ln cap="flat">
            <a:noFill/>
          </a:ln>
        </p:spPr>
        <p:txBody>
          <a:bodyPr vert="horz" wrap="square" lIns="91440" tIns="45720" rIns="91440" bIns="45720" anchor="t" anchorCtr="0" compatLnSpc="1">
            <a:spAutoFit/>
          </a:bodyPr>
          <a:lstStyle/>
          <a:p>
            <a:pPr marL="342900" marR="0" lvl="0" indent="-342900" algn="just" defTabSz="914400" rtl="0" fontAlgn="auto" hangingPunct="1">
              <a:lnSpc>
                <a:spcPct val="100000"/>
              </a:lnSpc>
              <a:spcBef>
                <a:spcPts val="400"/>
              </a:spcBef>
              <a:spcAft>
                <a:spcPts val="4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Firms generally </a:t>
            </a:r>
            <a:r>
              <a:rPr lang="en-US" sz="1400" b="1" i="0" u="none" strike="noStrike" kern="1200" cap="none" spc="0" baseline="0">
                <a:solidFill>
                  <a:srgbClr val="000000"/>
                </a:solidFill>
                <a:uFillTx/>
                <a:latin typeface="Calibri"/>
              </a:rPr>
              <a:t>over-simplify or over-complicate </a:t>
            </a:r>
            <a:r>
              <a:rPr lang="en-US" sz="1400" b="0" i="0" u="none" strike="noStrike" kern="1200" cap="none" spc="0" baseline="0">
                <a:solidFill>
                  <a:srgbClr val="000000"/>
                </a:solidFill>
                <a:uFillTx/>
                <a:latin typeface="Calibri"/>
              </a:rPr>
              <a:t>the three lines of defence rather than focusing practically on the concept. This leads to a lack of role clarity in risk management that impacts compliance risk culture </a:t>
            </a:r>
            <a:r>
              <a:rPr lang="en-US" sz="1400" b="0" i="1" u="none" strike="noStrike" kern="1200" cap="none" spc="0" baseline="0">
                <a:solidFill>
                  <a:srgbClr val="000000"/>
                </a:solidFill>
                <a:uFillTx/>
                <a:latin typeface="Calibri"/>
              </a:rPr>
              <a:t>e.g., </a:t>
            </a:r>
            <a:r>
              <a:rPr lang="en-US" sz="1400" b="0" i="0" u="none" strike="noStrike" kern="1200" cap="none" spc="0" baseline="0">
                <a:solidFill>
                  <a:srgbClr val="000000"/>
                </a:solidFill>
                <a:uFillTx/>
                <a:latin typeface="Calibri"/>
              </a:rPr>
              <a:t>policies, procedures and education.  </a:t>
            </a:r>
          </a:p>
          <a:p>
            <a:pPr marL="342900" marR="0" lvl="0" indent="-342900" algn="just" defTabSz="914400" rtl="0" fontAlgn="auto" hangingPunct="1">
              <a:lnSpc>
                <a:spcPct val="100000"/>
              </a:lnSpc>
              <a:spcBef>
                <a:spcPts val="400"/>
              </a:spcBef>
              <a:spcAft>
                <a:spcPts val="4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Firms often mistakenly promote the idea that everyone </a:t>
            </a:r>
            <a:r>
              <a:rPr lang="en-US" sz="1400" b="1" i="0" u="none" strike="noStrike" kern="1200" cap="none" spc="0" baseline="0">
                <a:solidFill>
                  <a:srgbClr val="000000"/>
                </a:solidFill>
                <a:uFillTx/>
                <a:latin typeface="Calibri"/>
              </a:rPr>
              <a:t>owns </a:t>
            </a:r>
            <a:r>
              <a:rPr lang="en-US" sz="1400" b="0" i="0" u="none" strike="noStrike" kern="1200" cap="none" spc="0" baseline="0">
                <a:solidFill>
                  <a:srgbClr val="000000"/>
                </a:solidFill>
                <a:uFillTx/>
                <a:latin typeface="Calibri"/>
              </a:rPr>
              <a:t>the risk but this confuses accountability. </a:t>
            </a:r>
          </a:p>
          <a:p>
            <a:pPr marL="342900" marR="0" lvl="0" indent="-342900" algn="just" defTabSz="914400" rtl="0" fontAlgn="auto" hangingPunct="1">
              <a:lnSpc>
                <a:spcPct val="100000"/>
              </a:lnSpc>
              <a:spcBef>
                <a:spcPts val="400"/>
              </a:spcBef>
              <a:spcAft>
                <a:spcPts val="4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We must all </a:t>
            </a:r>
            <a:r>
              <a:rPr lang="en-US" sz="1400" b="1" i="0" u="none" strike="noStrike" kern="1200" cap="none" spc="0" baseline="0">
                <a:solidFill>
                  <a:srgbClr val="000000"/>
                </a:solidFill>
                <a:uFillTx/>
                <a:latin typeface="Calibri"/>
              </a:rPr>
              <a:t>practically understand </a:t>
            </a:r>
            <a:r>
              <a:rPr lang="en-US" sz="1400" b="0" i="0" u="none" strike="noStrike" kern="1200" cap="none" spc="0" baseline="0">
                <a:solidFill>
                  <a:srgbClr val="000000"/>
                </a:solidFill>
                <a:uFillTx/>
                <a:latin typeface="Calibri"/>
              </a:rPr>
              <a:t>risk ownership, accountability and responsibility:</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Compliance risk is </a:t>
            </a:r>
            <a:r>
              <a:rPr lang="en-US" sz="1400" b="1" i="0" u="none" strike="noStrike" kern="1200" cap="none" spc="0" baseline="0">
                <a:solidFill>
                  <a:srgbClr val="000000"/>
                </a:solidFill>
                <a:uFillTx/>
                <a:latin typeface="Calibri"/>
              </a:rPr>
              <a:t>owned by the Business </a:t>
            </a:r>
            <a:r>
              <a:rPr lang="en-US" sz="1400" b="0" i="0" u="none" strike="noStrike" kern="1200" cap="none" spc="0" baseline="0">
                <a:solidFill>
                  <a:srgbClr val="000000"/>
                </a:solidFill>
                <a:uFillTx/>
                <a:latin typeface="Calibri"/>
              </a:rPr>
              <a:t>because they are the </a:t>
            </a:r>
            <a:r>
              <a:rPr lang="en-US" sz="1400" b="1" i="0" u="none" strike="noStrike" kern="1200" cap="none" spc="0" baseline="0">
                <a:solidFill>
                  <a:srgbClr val="000000"/>
                </a:solidFill>
                <a:uFillTx/>
                <a:latin typeface="Calibri"/>
              </a:rPr>
              <a:t>risk creators </a:t>
            </a:r>
            <a:r>
              <a:rPr lang="en-US" sz="1400" b="0" i="1" u="none" strike="noStrike" kern="1200" cap="none" spc="0" baseline="0">
                <a:solidFill>
                  <a:srgbClr val="000000"/>
                </a:solidFill>
                <a:uFillTx/>
                <a:latin typeface="Calibri"/>
              </a:rPr>
              <a:t>e.g., </a:t>
            </a:r>
            <a:r>
              <a:rPr lang="en-US" sz="1400" b="0" i="0" u="none" strike="noStrike" kern="1200" cap="none" spc="0" baseline="0">
                <a:solidFill>
                  <a:srgbClr val="000000"/>
                </a:solidFill>
                <a:uFillTx/>
                <a:latin typeface="Calibri"/>
              </a:rPr>
              <a:t>they on-board the clients, open the accounts, process the payments, do the trades, make the deals etc. </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The reason the Business owns the risk is because </a:t>
            </a:r>
            <a:r>
              <a:rPr lang="en-US" sz="1400" b="1" i="0" u="none" strike="noStrike" kern="1200" cap="none" spc="0" baseline="0">
                <a:solidFill>
                  <a:srgbClr val="000000"/>
                </a:solidFill>
                <a:uFillTx/>
                <a:latin typeface="Calibri"/>
              </a:rPr>
              <a:t>we cannot separate decision making from accountability.</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The 1LoD concept ring-fences the risk-creators and their ownership of the risk so that their </a:t>
            </a:r>
            <a:r>
              <a:rPr lang="en-US" sz="1400" b="1" i="0" u="none" strike="noStrike" kern="1200" cap="none" spc="0" baseline="0">
                <a:solidFill>
                  <a:srgbClr val="000000"/>
                </a:solidFill>
                <a:uFillTx/>
                <a:latin typeface="Calibri"/>
              </a:rPr>
              <a:t>decision-making is based on fear of consequences </a:t>
            </a:r>
            <a:r>
              <a:rPr lang="en-US" sz="1400" b="0" i="0" u="none" strike="noStrike" kern="1200" cap="none" spc="0" baseline="0">
                <a:solidFill>
                  <a:srgbClr val="000000"/>
                </a:solidFill>
                <a:uFillTx/>
                <a:latin typeface="Calibri"/>
              </a:rPr>
              <a:t>as much as it </a:t>
            </a:r>
            <a:r>
              <a:rPr lang="en-US" sz="1400" b="0" i="0" u="none" strike="noStrike" kern="0" cap="none" spc="0" baseline="0">
                <a:solidFill>
                  <a:srgbClr val="000000"/>
                </a:solidFill>
                <a:uFillTx/>
                <a:latin typeface="Calibri"/>
              </a:rPr>
              <a:t>is </a:t>
            </a:r>
            <a:r>
              <a:rPr lang="en-US" sz="1400" b="0" i="0" u="none" strike="noStrike" kern="1200" cap="none" spc="0" baseline="0">
                <a:solidFill>
                  <a:srgbClr val="000000"/>
                </a:solidFill>
                <a:uFillTx/>
                <a:latin typeface="Calibri"/>
              </a:rPr>
              <a:t>by the potential profits, rewards, and benefits.  </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Consider the </a:t>
            </a:r>
            <a:r>
              <a:rPr lang="en-US" sz="1400" b="1" i="0" u="none" strike="noStrike" kern="1200" cap="none" spc="0" baseline="0">
                <a:solidFill>
                  <a:srgbClr val="000000"/>
                </a:solidFill>
                <a:uFillTx/>
                <a:latin typeface="Calibri"/>
              </a:rPr>
              <a:t>moral hazard </a:t>
            </a:r>
            <a:r>
              <a:rPr lang="en-US" sz="1400" b="0" i="0" u="none" strike="noStrike" kern="1200" cap="none" spc="0" baseline="0">
                <a:solidFill>
                  <a:srgbClr val="000000"/>
                </a:solidFill>
                <a:uFillTx/>
                <a:latin typeface="Calibri"/>
              </a:rPr>
              <a:t>if the Business are allowed to defer risk ownership and accountability. </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The 2LoD concept allows Compliance to be separated from the Business for </a:t>
            </a:r>
            <a:r>
              <a:rPr lang="en-US" sz="1400" b="1" i="0" u="none" strike="noStrike" kern="1200" cap="none" spc="0" baseline="0">
                <a:solidFill>
                  <a:srgbClr val="000000"/>
                </a:solidFill>
                <a:uFillTx/>
                <a:latin typeface="Calibri"/>
              </a:rPr>
              <a:t>independence</a:t>
            </a:r>
            <a:r>
              <a:rPr lang="en-US" sz="1400" b="0" i="0" u="none" strike="noStrike" kern="1200" cap="none" spc="0" baseline="0">
                <a:solidFill>
                  <a:srgbClr val="000000"/>
                </a:solidFill>
                <a:uFillTx/>
                <a:latin typeface="Calibri"/>
              </a:rPr>
              <a:t>.  Compliance can advise, guide and support the Business but </a:t>
            </a:r>
            <a:r>
              <a:rPr lang="en-US" sz="1400" b="1" i="0" u="none" strike="noStrike" kern="1200" cap="none" spc="0" baseline="0">
                <a:solidFill>
                  <a:srgbClr val="000000"/>
                </a:solidFill>
                <a:uFillTx/>
                <a:latin typeface="Calibri"/>
              </a:rPr>
              <a:t>must not tell, do or even approve </a:t>
            </a:r>
            <a:r>
              <a:rPr lang="en-US" sz="1400" b="0" i="0" u="none" strike="noStrike" kern="1200" cap="none" spc="0" baseline="0">
                <a:solidFill>
                  <a:srgbClr val="000000"/>
                </a:solidFill>
                <a:uFillTx/>
                <a:latin typeface="Calibri"/>
              </a:rPr>
              <a:t>as this may turn the 2LoD into the 1LoD. </a:t>
            </a:r>
          </a:p>
          <a:p>
            <a:pPr marL="742950" marR="0" lvl="1" indent="-285750" algn="just" defTabSz="914400" rtl="0" fontAlgn="auto" hangingPunct="1">
              <a:lnSpc>
                <a:spcPct val="100000"/>
              </a:lnSpc>
              <a:spcBef>
                <a:spcPts val="400"/>
              </a:spcBef>
              <a:spcAft>
                <a:spcPts val="400"/>
              </a:spcAft>
              <a:buSzPct val="100000"/>
              <a:buFont typeface="Courier New" pitchFamily="49"/>
              <a:buChar char="o"/>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Compliance should </a:t>
            </a:r>
            <a:r>
              <a:rPr lang="en-US" sz="1400" b="1" i="0" u="none" strike="noStrike" kern="1200" cap="none" spc="0" baseline="0">
                <a:solidFill>
                  <a:srgbClr val="000000"/>
                </a:solidFill>
                <a:uFillTx/>
                <a:latin typeface="Calibri"/>
              </a:rPr>
              <a:t>own related risk-type control </a:t>
            </a:r>
            <a:r>
              <a:rPr lang="en-US" sz="1400" b="0" i="0" u="none" strike="noStrike" kern="1200" cap="none" spc="0" baseline="0">
                <a:solidFill>
                  <a:srgbClr val="000000"/>
                </a:solidFill>
                <a:uFillTx/>
                <a:latin typeface="Calibri"/>
              </a:rPr>
              <a:t>and 2LoD control activity e.g. Risk Assessment, Controls Testing. Compliance must not deliberately or inadvertently (see next slide) own the risk.</a:t>
            </a:r>
          </a:p>
          <a:p>
            <a:pPr marL="342900" marR="0" lvl="0" indent="-342900" algn="just" defTabSz="914400" rtl="0" fontAlgn="auto" hangingPunct="1">
              <a:lnSpc>
                <a:spcPct val="100000"/>
              </a:lnSpc>
              <a:spcBef>
                <a:spcPts val="400"/>
              </a:spcBef>
              <a:spcAft>
                <a:spcPts val="400"/>
              </a:spcAft>
              <a:buSzPct val="100000"/>
              <a:buFont typeface="Calibri Light"/>
              <a:buAutoNum type="arabicPeriod"/>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Calibri"/>
              </a:rPr>
              <a:t>Compliance culture and conduct requires clarity of risk ownership, accountability and responsibility.  This must be articulated and practically embedded throughout the firm e.g., governance, policies, education, performance/consequence management. </a:t>
            </a:r>
          </a:p>
        </p:txBody>
      </p:sp>
      <p:sp>
        <p:nvSpPr>
          <p:cNvPr id="6" name="TextBox 5">
            <a:extLst>
              <a:ext uri="{FF2B5EF4-FFF2-40B4-BE49-F238E27FC236}">
                <a16:creationId xmlns:a16="http://schemas.microsoft.com/office/drawing/2014/main" id="{70C9245B-0D1C-4276-B1D4-7CD5867B9D96}"/>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F99709B5-B0DA-4716-8C66-2F49B617912B}"/>
              </a:ext>
            </a:extLst>
          </p:cNvPr>
          <p:cNvPicPr>
            <a:picLocks noChangeAspect="1"/>
          </p:cNvPicPr>
          <p:nvPr/>
        </p:nvPicPr>
        <p:blipFill>
          <a:blip r:embed="rId2"/>
          <a:stretch>
            <a:fillRect/>
          </a:stretch>
        </p:blipFill>
        <p:spPr>
          <a:xfrm>
            <a:off x="0" y="0"/>
            <a:ext cx="12191996" cy="1322716"/>
          </a:xfrm>
          <a:prstGeom prst="rect">
            <a:avLst/>
          </a:prstGeom>
          <a:noFill/>
          <a:ln cap="flat">
            <a:noFill/>
          </a:ln>
        </p:spPr>
      </p:pic>
      <p:sp>
        <p:nvSpPr>
          <p:cNvPr id="3" name="TextBox 4">
            <a:extLst>
              <a:ext uri="{FF2B5EF4-FFF2-40B4-BE49-F238E27FC236}">
                <a16:creationId xmlns:a16="http://schemas.microsoft.com/office/drawing/2014/main" id="{7CB25D73-D05B-45CC-A8FE-5AE21EEE5E66}"/>
              </a:ext>
            </a:extLst>
          </p:cNvPr>
          <p:cNvSpPr txBox="1"/>
          <p:nvPr/>
        </p:nvSpPr>
        <p:spPr>
          <a:xfrm>
            <a:off x="0" y="6698976"/>
            <a:ext cx="12191996" cy="248479"/>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205B"/>
              </a:solidFill>
              <a:uFillTx/>
              <a:latin typeface="Calibri"/>
            </a:endParaRPr>
          </a:p>
        </p:txBody>
      </p:sp>
      <p:sp>
        <p:nvSpPr>
          <p:cNvPr id="4" name="TextBox 3">
            <a:extLst>
              <a:ext uri="{FF2B5EF4-FFF2-40B4-BE49-F238E27FC236}">
                <a16:creationId xmlns:a16="http://schemas.microsoft.com/office/drawing/2014/main" id="{2724C830-C74E-4535-AFF7-96DA9809643A}"/>
              </a:ext>
            </a:extLst>
          </p:cNvPr>
          <p:cNvSpPr txBox="1"/>
          <p:nvPr/>
        </p:nvSpPr>
        <p:spPr>
          <a:xfrm>
            <a:off x="1341909" y="665015"/>
            <a:ext cx="9202265"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0" i="0" u="none" strike="noStrike" kern="0" cap="none" spc="0" baseline="0">
                <a:solidFill>
                  <a:srgbClr val="000000"/>
                </a:solidFill>
                <a:uFillTx/>
                <a:latin typeface="Calibri" pitchFamily="34"/>
                <a:cs typeface="Calibri" pitchFamily="34"/>
              </a:rPr>
              <a:t>4</a:t>
            </a:r>
            <a:r>
              <a:rPr lang="en-US" sz="3200" b="0" i="0" u="none" strike="noStrike" kern="1200" cap="none" spc="0" baseline="0">
                <a:solidFill>
                  <a:srgbClr val="000000"/>
                </a:solidFill>
                <a:uFillTx/>
                <a:latin typeface="Calibri" pitchFamily="34"/>
                <a:cs typeface="Calibri" pitchFamily="34"/>
              </a:rPr>
              <a:t>. Risk ownership, accountability and responsibility </a:t>
            </a:r>
            <a:r>
              <a:rPr lang="en-US" sz="3200" b="0" i="0" u="none" strike="noStrike" kern="1200" cap="none" spc="0" baseline="0">
                <a:solidFill>
                  <a:srgbClr val="000000"/>
                </a:solidFill>
                <a:uFillTx/>
                <a:latin typeface="Calibri"/>
              </a:rPr>
              <a:t> </a:t>
            </a:r>
          </a:p>
        </p:txBody>
      </p:sp>
      <p:sp>
        <p:nvSpPr>
          <p:cNvPr id="5" name="Rectangle 4">
            <a:extLst>
              <a:ext uri="{FF2B5EF4-FFF2-40B4-BE49-F238E27FC236}">
                <a16:creationId xmlns:a16="http://schemas.microsoft.com/office/drawing/2014/main" id="{E0B9B0DD-CB88-420C-A233-76D682F8B7C1}"/>
              </a:ext>
            </a:extLst>
          </p:cNvPr>
          <p:cNvSpPr/>
          <p:nvPr/>
        </p:nvSpPr>
        <p:spPr>
          <a:xfrm>
            <a:off x="2554440" y="2259308"/>
            <a:ext cx="2231876" cy="766751"/>
          </a:xfrm>
          <a:prstGeom prst="rect">
            <a:avLst/>
          </a:prstGeom>
          <a:solidFill>
            <a:srgbClr val="D9D9D9"/>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2. ABC team reviews and approves of the request.</a:t>
            </a:r>
          </a:p>
        </p:txBody>
      </p:sp>
      <p:sp>
        <p:nvSpPr>
          <p:cNvPr id="6" name="Rectangle 5">
            <a:extLst>
              <a:ext uri="{FF2B5EF4-FFF2-40B4-BE49-F238E27FC236}">
                <a16:creationId xmlns:a16="http://schemas.microsoft.com/office/drawing/2014/main" id="{C7518443-B7A2-4D71-9BD3-CC781FDF3803}"/>
              </a:ext>
            </a:extLst>
          </p:cNvPr>
          <p:cNvSpPr/>
          <p:nvPr/>
        </p:nvSpPr>
        <p:spPr>
          <a:xfrm>
            <a:off x="2554440" y="3677378"/>
            <a:ext cx="2231867" cy="766751"/>
          </a:xfrm>
          <a:prstGeom prst="rect">
            <a:avLst/>
          </a:prstGeom>
          <a:solidFill>
            <a:srgbClr val="D9D9D9"/>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1. Business employee wants approval to receive a client gift.</a:t>
            </a:r>
          </a:p>
        </p:txBody>
      </p:sp>
      <p:sp>
        <p:nvSpPr>
          <p:cNvPr id="7" name="Rectangle 6">
            <a:extLst>
              <a:ext uri="{FF2B5EF4-FFF2-40B4-BE49-F238E27FC236}">
                <a16:creationId xmlns:a16="http://schemas.microsoft.com/office/drawing/2014/main" id="{857661DA-45D8-4FD1-90A6-C29085C0BC64}"/>
              </a:ext>
            </a:extLst>
          </p:cNvPr>
          <p:cNvSpPr/>
          <p:nvPr/>
        </p:nvSpPr>
        <p:spPr>
          <a:xfrm>
            <a:off x="7405689" y="2259308"/>
            <a:ext cx="1853909" cy="759509"/>
          </a:xfrm>
          <a:prstGeom prst="rect">
            <a:avLst/>
          </a:prstGeom>
          <a:solidFill>
            <a:srgbClr val="D9D9D9"/>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2. ABC team reviews and provides guidance.</a:t>
            </a:r>
          </a:p>
        </p:txBody>
      </p:sp>
      <p:sp>
        <p:nvSpPr>
          <p:cNvPr id="8" name="Rectangle 7">
            <a:extLst>
              <a:ext uri="{FF2B5EF4-FFF2-40B4-BE49-F238E27FC236}">
                <a16:creationId xmlns:a16="http://schemas.microsoft.com/office/drawing/2014/main" id="{AB590C5C-0880-47BB-984D-DAFB897EDB83}"/>
              </a:ext>
            </a:extLst>
          </p:cNvPr>
          <p:cNvSpPr/>
          <p:nvPr/>
        </p:nvSpPr>
        <p:spPr>
          <a:xfrm>
            <a:off x="6357942" y="3676976"/>
            <a:ext cx="1884578" cy="813102"/>
          </a:xfrm>
          <a:prstGeom prst="rect">
            <a:avLst/>
          </a:prstGeom>
          <a:solidFill>
            <a:srgbClr val="D9D9D9"/>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1. Business employee wants approval to receive a client gift.</a:t>
            </a:r>
          </a:p>
        </p:txBody>
      </p:sp>
      <p:sp>
        <p:nvSpPr>
          <p:cNvPr id="9" name="Rectangle 8">
            <a:extLst>
              <a:ext uri="{FF2B5EF4-FFF2-40B4-BE49-F238E27FC236}">
                <a16:creationId xmlns:a16="http://schemas.microsoft.com/office/drawing/2014/main" id="{76961929-140B-45B0-8E37-F6E73BFA64A8}"/>
              </a:ext>
            </a:extLst>
          </p:cNvPr>
          <p:cNvSpPr/>
          <p:nvPr/>
        </p:nvSpPr>
        <p:spPr>
          <a:xfrm>
            <a:off x="8573231" y="3676976"/>
            <a:ext cx="1970934" cy="809527"/>
          </a:xfrm>
          <a:prstGeom prst="rect">
            <a:avLst/>
          </a:prstGeom>
          <a:solidFill>
            <a:srgbClr val="D9D9D9"/>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Calibri"/>
              </a:rPr>
              <a:t>3. Supervisor reviews everything and approves.</a:t>
            </a:r>
          </a:p>
        </p:txBody>
      </p:sp>
      <p:sp>
        <p:nvSpPr>
          <p:cNvPr id="10" name="TextBox 9">
            <a:extLst>
              <a:ext uri="{FF2B5EF4-FFF2-40B4-BE49-F238E27FC236}">
                <a16:creationId xmlns:a16="http://schemas.microsoft.com/office/drawing/2014/main" id="{488BC495-C29D-4783-81EE-87D13E515F94}"/>
              </a:ext>
            </a:extLst>
          </p:cNvPr>
          <p:cNvSpPr txBox="1"/>
          <p:nvPr/>
        </p:nvSpPr>
        <p:spPr>
          <a:xfrm>
            <a:off x="1453896" y="2261530"/>
            <a:ext cx="781309" cy="3150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47" b="1" i="0" u="none" strike="noStrike" kern="1200" cap="none" spc="0" baseline="0">
                <a:solidFill>
                  <a:srgbClr val="000000"/>
                </a:solidFill>
                <a:uFillTx/>
                <a:latin typeface="Calibri"/>
              </a:rPr>
              <a:t>2LoD</a:t>
            </a:r>
          </a:p>
        </p:txBody>
      </p:sp>
      <p:sp>
        <p:nvSpPr>
          <p:cNvPr id="11" name="TextBox 10">
            <a:extLst>
              <a:ext uri="{FF2B5EF4-FFF2-40B4-BE49-F238E27FC236}">
                <a16:creationId xmlns:a16="http://schemas.microsoft.com/office/drawing/2014/main" id="{5C34FF02-1692-4E21-8B8E-FAFB88CE8B9F}"/>
              </a:ext>
            </a:extLst>
          </p:cNvPr>
          <p:cNvSpPr txBox="1"/>
          <p:nvPr/>
        </p:nvSpPr>
        <p:spPr>
          <a:xfrm>
            <a:off x="1453896" y="3676976"/>
            <a:ext cx="781309" cy="3150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47" b="1" i="0" u="none" strike="noStrike" kern="1200" cap="none" spc="0" baseline="0">
                <a:solidFill>
                  <a:srgbClr val="000000"/>
                </a:solidFill>
                <a:uFillTx/>
                <a:latin typeface="Calibri"/>
              </a:rPr>
              <a:t>1LoD</a:t>
            </a:r>
          </a:p>
        </p:txBody>
      </p:sp>
      <p:cxnSp>
        <p:nvCxnSpPr>
          <p:cNvPr id="12" name="Straight Connector 11">
            <a:extLst>
              <a:ext uri="{FF2B5EF4-FFF2-40B4-BE49-F238E27FC236}">
                <a16:creationId xmlns:a16="http://schemas.microsoft.com/office/drawing/2014/main" id="{5F71257F-7502-4DDF-8631-1248D544C045}"/>
              </a:ext>
            </a:extLst>
          </p:cNvPr>
          <p:cNvCxnSpPr/>
          <p:nvPr/>
        </p:nvCxnSpPr>
        <p:spPr>
          <a:xfrm flipV="1">
            <a:off x="1453896" y="3362898"/>
            <a:ext cx="9190296" cy="82"/>
          </a:xfrm>
          <a:prstGeom prst="straightConnector1">
            <a:avLst/>
          </a:prstGeom>
          <a:noFill/>
          <a:ln w="6345" cap="flat">
            <a:solidFill>
              <a:srgbClr val="4472C4"/>
            </a:solidFill>
            <a:prstDash val="solid"/>
            <a:miter/>
          </a:ln>
        </p:spPr>
      </p:cxnSp>
      <p:cxnSp>
        <p:nvCxnSpPr>
          <p:cNvPr id="13" name="Straight Arrow Connector 12">
            <a:extLst>
              <a:ext uri="{FF2B5EF4-FFF2-40B4-BE49-F238E27FC236}">
                <a16:creationId xmlns:a16="http://schemas.microsoft.com/office/drawing/2014/main" id="{FC85660A-72B9-4850-8BFE-346480F38360}"/>
              </a:ext>
            </a:extLst>
          </p:cNvPr>
          <p:cNvCxnSpPr/>
          <p:nvPr/>
        </p:nvCxnSpPr>
        <p:spPr>
          <a:xfrm flipV="1">
            <a:off x="3265971" y="3086319"/>
            <a:ext cx="0" cy="590657"/>
          </a:xfrm>
          <a:prstGeom prst="straightConnector1">
            <a:avLst/>
          </a:prstGeom>
          <a:noFill/>
          <a:ln w="6345" cap="flat">
            <a:solidFill>
              <a:srgbClr val="4472C4"/>
            </a:solidFill>
            <a:prstDash val="solid"/>
            <a:miter/>
            <a:tailEnd type="arrow"/>
          </a:ln>
        </p:spPr>
      </p:cxnSp>
      <p:cxnSp>
        <p:nvCxnSpPr>
          <p:cNvPr id="14" name="Straight Arrow Connector 13">
            <a:extLst>
              <a:ext uri="{FF2B5EF4-FFF2-40B4-BE49-F238E27FC236}">
                <a16:creationId xmlns:a16="http://schemas.microsoft.com/office/drawing/2014/main" id="{16C6BAF6-F94C-4139-86C8-E90B8E7EF069}"/>
              </a:ext>
            </a:extLst>
          </p:cNvPr>
          <p:cNvCxnSpPr/>
          <p:nvPr/>
        </p:nvCxnSpPr>
        <p:spPr>
          <a:xfrm>
            <a:off x="4210053" y="3060277"/>
            <a:ext cx="0" cy="616699"/>
          </a:xfrm>
          <a:prstGeom prst="straightConnector1">
            <a:avLst/>
          </a:prstGeom>
          <a:noFill/>
          <a:ln w="6345" cap="flat">
            <a:solidFill>
              <a:srgbClr val="4472C4"/>
            </a:solidFill>
            <a:prstDash val="solid"/>
            <a:miter/>
            <a:tailEnd type="arrow"/>
          </a:ln>
        </p:spPr>
      </p:cxnSp>
      <p:cxnSp>
        <p:nvCxnSpPr>
          <p:cNvPr id="15" name="Straight Arrow Connector 14">
            <a:extLst>
              <a:ext uri="{FF2B5EF4-FFF2-40B4-BE49-F238E27FC236}">
                <a16:creationId xmlns:a16="http://schemas.microsoft.com/office/drawing/2014/main" id="{25DCF7C6-E471-4B38-A1E2-10B53C0EF189}"/>
              </a:ext>
            </a:extLst>
          </p:cNvPr>
          <p:cNvCxnSpPr/>
          <p:nvPr/>
        </p:nvCxnSpPr>
        <p:spPr>
          <a:xfrm flipV="1">
            <a:off x="7764801" y="3026060"/>
            <a:ext cx="0" cy="650916"/>
          </a:xfrm>
          <a:prstGeom prst="straightConnector1">
            <a:avLst/>
          </a:prstGeom>
          <a:noFill/>
          <a:ln w="6345" cap="flat">
            <a:solidFill>
              <a:srgbClr val="4472C4"/>
            </a:solidFill>
            <a:prstDash val="solid"/>
            <a:miter/>
            <a:tailEnd type="arrow"/>
          </a:ln>
        </p:spPr>
      </p:cxnSp>
      <p:cxnSp>
        <p:nvCxnSpPr>
          <p:cNvPr id="16" name="Straight Arrow Connector 15">
            <a:extLst>
              <a:ext uri="{FF2B5EF4-FFF2-40B4-BE49-F238E27FC236}">
                <a16:creationId xmlns:a16="http://schemas.microsoft.com/office/drawing/2014/main" id="{391E144F-9711-4602-96A6-ECDCACA8B53F}"/>
              </a:ext>
            </a:extLst>
          </p:cNvPr>
          <p:cNvCxnSpPr/>
          <p:nvPr/>
        </p:nvCxnSpPr>
        <p:spPr>
          <a:xfrm>
            <a:off x="8863114" y="3060277"/>
            <a:ext cx="0" cy="616699"/>
          </a:xfrm>
          <a:prstGeom prst="straightConnector1">
            <a:avLst/>
          </a:prstGeom>
          <a:noFill/>
          <a:ln w="6345" cap="flat">
            <a:solidFill>
              <a:srgbClr val="4472C4"/>
            </a:solidFill>
            <a:prstDash val="solid"/>
            <a:miter/>
            <a:tailEnd type="arrow"/>
          </a:ln>
        </p:spPr>
      </p:cxnSp>
      <p:cxnSp>
        <p:nvCxnSpPr>
          <p:cNvPr id="17" name="Straight Arrow Connector 16">
            <a:extLst>
              <a:ext uri="{FF2B5EF4-FFF2-40B4-BE49-F238E27FC236}">
                <a16:creationId xmlns:a16="http://schemas.microsoft.com/office/drawing/2014/main" id="{CC115440-E6A3-405B-AD66-7B42538ABB71}"/>
              </a:ext>
            </a:extLst>
          </p:cNvPr>
          <p:cNvCxnSpPr/>
          <p:nvPr/>
        </p:nvCxnSpPr>
        <p:spPr>
          <a:xfrm flipH="1">
            <a:off x="8263478" y="4049868"/>
            <a:ext cx="277822" cy="4078"/>
          </a:xfrm>
          <a:prstGeom prst="straightConnector1">
            <a:avLst/>
          </a:prstGeom>
          <a:noFill/>
          <a:ln w="6345" cap="flat">
            <a:solidFill>
              <a:srgbClr val="4472C4"/>
            </a:solidFill>
            <a:prstDash val="solid"/>
            <a:miter/>
            <a:tailEnd type="arrow"/>
          </a:ln>
        </p:spPr>
      </p:cxnSp>
      <p:sp>
        <p:nvSpPr>
          <p:cNvPr id="18" name="TextBox 17">
            <a:extLst>
              <a:ext uri="{FF2B5EF4-FFF2-40B4-BE49-F238E27FC236}">
                <a16:creationId xmlns:a16="http://schemas.microsoft.com/office/drawing/2014/main" id="{34CCCA10-DFEB-4171-939D-4728D577B050}"/>
              </a:ext>
            </a:extLst>
          </p:cNvPr>
          <p:cNvSpPr txBox="1"/>
          <p:nvPr/>
        </p:nvSpPr>
        <p:spPr>
          <a:xfrm>
            <a:off x="1453896" y="1528949"/>
            <a:ext cx="10043111" cy="315019"/>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47" b="1" i="0" u="none" strike="noStrike" kern="1200" cap="none" spc="0" baseline="0">
                <a:solidFill>
                  <a:srgbClr val="000000"/>
                </a:solidFill>
                <a:uFillTx/>
                <a:latin typeface="Calibri"/>
              </a:rPr>
              <a:t>Example of inadvertent 2LoD risk creation  </a:t>
            </a:r>
            <a:r>
              <a:rPr lang="en-US" sz="1447" b="0" i="0" u="none" strike="noStrike" kern="0" cap="none" spc="0" baseline="0">
                <a:solidFill>
                  <a:srgbClr val="000000"/>
                </a:solidFill>
                <a:uFillTx/>
                <a:latin typeface="Calibri"/>
              </a:rPr>
              <a:t>- Consider the approval flow for approving a client gift.</a:t>
            </a:r>
            <a:endParaRPr lang="en-US" sz="1447" b="0" i="0" u="none" strike="noStrike" kern="1200" cap="none" spc="0" baseline="0">
              <a:solidFill>
                <a:srgbClr val="000000"/>
              </a:solidFill>
              <a:uFillTx/>
              <a:latin typeface="Calibri"/>
            </a:endParaRPr>
          </a:p>
        </p:txBody>
      </p:sp>
      <p:sp>
        <p:nvSpPr>
          <p:cNvPr id="19" name="TextBox 18">
            <a:extLst>
              <a:ext uri="{FF2B5EF4-FFF2-40B4-BE49-F238E27FC236}">
                <a16:creationId xmlns:a16="http://schemas.microsoft.com/office/drawing/2014/main" id="{35F076BC-BE05-4071-A6CD-43A17CE7E2C6}"/>
              </a:ext>
            </a:extLst>
          </p:cNvPr>
          <p:cNvSpPr txBox="1"/>
          <p:nvPr/>
        </p:nvSpPr>
        <p:spPr>
          <a:xfrm>
            <a:off x="10716978" y="6215067"/>
            <a:ext cx="441563" cy="27699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200" b="0" i="0" u="none" strike="noStrike" kern="1200" cap="none" spc="0" baseline="0">
                <a:solidFill>
                  <a:srgbClr val="000000"/>
                </a:solidFill>
                <a:uFillTx/>
                <a:latin typeface="Calibri"/>
              </a:rPr>
              <a:t>7</a:t>
            </a:r>
          </a:p>
        </p:txBody>
      </p:sp>
      <p:sp>
        <p:nvSpPr>
          <p:cNvPr id="20" name="TextBox 19">
            <a:extLst>
              <a:ext uri="{FF2B5EF4-FFF2-40B4-BE49-F238E27FC236}">
                <a16:creationId xmlns:a16="http://schemas.microsoft.com/office/drawing/2014/main" id="{B525975B-39D1-4149-A8F4-63CB97E0D664}"/>
              </a:ext>
            </a:extLst>
          </p:cNvPr>
          <p:cNvSpPr txBox="1"/>
          <p:nvPr/>
        </p:nvSpPr>
        <p:spPr>
          <a:xfrm>
            <a:off x="2554440" y="1828178"/>
            <a:ext cx="2088809" cy="338556"/>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a:rPr>
              <a:t>Before </a:t>
            </a:r>
          </a:p>
        </p:txBody>
      </p:sp>
      <p:sp>
        <p:nvSpPr>
          <p:cNvPr id="21" name="TextBox 20">
            <a:extLst>
              <a:ext uri="{FF2B5EF4-FFF2-40B4-BE49-F238E27FC236}">
                <a16:creationId xmlns:a16="http://schemas.microsoft.com/office/drawing/2014/main" id="{DBBA3A6D-4411-439A-944B-BE0B62ECAFA9}"/>
              </a:ext>
            </a:extLst>
          </p:cNvPr>
          <p:cNvSpPr txBox="1"/>
          <p:nvPr/>
        </p:nvSpPr>
        <p:spPr>
          <a:xfrm>
            <a:off x="7316873" y="1825380"/>
            <a:ext cx="2088809" cy="338556"/>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1200" cap="none" spc="0" baseline="0">
                <a:solidFill>
                  <a:srgbClr val="000000"/>
                </a:solidFill>
                <a:uFillTx/>
                <a:latin typeface="Calibri"/>
              </a:rPr>
              <a:t>After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758</TotalTime>
  <Words>1595</Words>
  <Application>Microsoft Office PowerPoint</Application>
  <PresentationFormat>Widescreen</PresentationFormat>
  <Paragraphs>104</Paragraphs>
  <Slides>12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Courier New</vt:lpstr>
      <vt:lpstr>Hamlin</vt:lpstr>
      <vt:lpstr>Textbook New</vt:lpstr>
      <vt:lpstr>Zona Pro ExtraLight</vt:lpstr>
      <vt:lpstr>Zona Pro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Hanlon</dc:creator>
  <cp:lastModifiedBy>Fiona Hanlon</cp:lastModifiedBy>
  <cp:revision>50</cp:revision>
  <dcterms:created xsi:type="dcterms:W3CDTF">2021-12-07T11:11:52Z</dcterms:created>
  <dcterms:modified xsi:type="dcterms:W3CDTF">2022-04-21T11:47:20Z</dcterms:modified>
</cp:coreProperties>
</file>