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9"/>
  </p:notesMasterIdLst>
  <p:sldIdLst>
    <p:sldId id="256" r:id="rId5"/>
    <p:sldId id="348" r:id="rId6"/>
    <p:sldId id="372" r:id="rId7"/>
    <p:sldId id="258" r:id="rId8"/>
    <p:sldId id="412" r:id="rId9"/>
    <p:sldId id="480" r:id="rId10"/>
    <p:sldId id="481" r:id="rId11"/>
    <p:sldId id="482" r:id="rId12"/>
    <p:sldId id="413" r:id="rId13"/>
    <p:sldId id="307" r:id="rId14"/>
    <p:sldId id="471" r:id="rId15"/>
    <p:sldId id="476" r:id="rId16"/>
    <p:sldId id="478" r:id="rId17"/>
    <p:sldId id="477" r:id="rId18"/>
    <p:sldId id="475" r:id="rId19"/>
    <p:sldId id="324" r:id="rId20"/>
    <p:sldId id="474" r:id="rId21"/>
    <p:sldId id="381" r:id="rId22"/>
    <p:sldId id="450" r:id="rId23"/>
    <p:sldId id="386" r:id="rId24"/>
    <p:sldId id="338" r:id="rId25"/>
    <p:sldId id="326" r:id="rId26"/>
    <p:sldId id="366" r:id="rId27"/>
    <p:sldId id="367" r:id="rId28"/>
    <p:sldId id="468" r:id="rId29"/>
    <p:sldId id="466" r:id="rId30"/>
    <p:sldId id="484" r:id="rId31"/>
    <p:sldId id="467" r:id="rId32"/>
    <p:sldId id="451" r:id="rId33"/>
    <p:sldId id="454" r:id="rId34"/>
    <p:sldId id="453" r:id="rId35"/>
    <p:sldId id="455" r:id="rId36"/>
    <p:sldId id="464" r:id="rId37"/>
    <p:sldId id="463" r:id="rId38"/>
    <p:sldId id="461" r:id="rId39"/>
    <p:sldId id="462" r:id="rId40"/>
    <p:sldId id="443" r:id="rId41"/>
    <p:sldId id="445" r:id="rId42"/>
    <p:sldId id="446" r:id="rId43"/>
    <p:sldId id="469" r:id="rId44"/>
    <p:sldId id="374" r:id="rId45"/>
    <p:sldId id="418" r:id="rId46"/>
    <p:sldId id="378" r:id="rId47"/>
    <p:sldId id="313" r:id="rId48"/>
    <p:sldId id="314" r:id="rId49"/>
    <p:sldId id="315" r:id="rId50"/>
    <p:sldId id="416" r:id="rId51"/>
    <p:sldId id="423" r:id="rId52"/>
    <p:sldId id="400" r:id="rId53"/>
    <p:sldId id="274" r:id="rId54"/>
    <p:sldId id="277" r:id="rId55"/>
    <p:sldId id="419" r:id="rId56"/>
    <p:sldId id="382" r:id="rId57"/>
    <p:sldId id="275" r:id="rId58"/>
    <p:sldId id="290" r:id="rId59"/>
    <p:sldId id="276" r:id="rId60"/>
    <p:sldId id="291" r:id="rId61"/>
    <p:sldId id="380" r:id="rId62"/>
    <p:sldId id="417" r:id="rId63"/>
    <p:sldId id="308" r:id="rId64"/>
    <p:sldId id="310" r:id="rId65"/>
    <p:sldId id="311" r:id="rId66"/>
    <p:sldId id="401" r:id="rId67"/>
    <p:sldId id="312" r:id="rId68"/>
    <p:sldId id="430" r:id="rId69"/>
    <p:sldId id="426" r:id="rId70"/>
    <p:sldId id="415" r:id="rId71"/>
    <p:sldId id="433" r:id="rId72"/>
    <p:sldId id="434" r:id="rId73"/>
    <p:sldId id="321" r:id="rId74"/>
    <p:sldId id="295" r:id="rId75"/>
    <p:sldId id="292" r:id="rId76"/>
    <p:sldId id="396" r:id="rId77"/>
    <p:sldId id="323" r:id="rId78"/>
    <p:sldId id="325" r:id="rId79"/>
    <p:sldId id="410" r:id="rId80"/>
    <p:sldId id="316" r:id="rId81"/>
    <p:sldId id="329" r:id="rId82"/>
    <p:sldId id="448" r:id="rId83"/>
    <p:sldId id="449" r:id="rId84"/>
    <p:sldId id="282" r:id="rId85"/>
    <p:sldId id="305" r:id="rId86"/>
    <p:sldId id="411" r:id="rId87"/>
    <p:sldId id="470" r:id="rId88"/>
    <p:sldId id="483" r:id="rId89"/>
    <p:sldId id="294" r:id="rId90"/>
    <p:sldId id="403" r:id="rId91"/>
    <p:sldId id="364" r:id="rId92"/>
    <p:sldId id="365" r:id="rId93"/>
    <p:sldId id="428" r:id="rId94"/>
    <p:sldId id="429" r:id="rId95"/>
    <p:sldId id="356" r:id="rId96"/>
    <p:sldId id="404" r:id="rId97"/>
    <p:sldId id="394" r:id="rId98"/>
    <p:sldId id="437" r:id="rId99"/>
    <p:sldId id="435" r:id="rId100"/>
    <p:sldId id="440" r:id="rId101"/>
    <p:sldId id="441" r:id="rId102"/>
    <p:sldId id="421" r:id="rId103"/>
    <p:sldId id="422" r:id="rId104"/>
    <p:sldId id="479" r:id="rId105"/>
    <p:sldId id="288" r:id="rId106"/>
    <p:sldId id="289" r:id="rId107"/>
    <p:sldId id="261" r:id="rId10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2CEA1-BB4F-4D55-AA51-805A7B66DD4A}" v="3" dt="2022-09-21T09:46:03.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287D0-64AA-4FAC-ADAE-A1B97E45CD09}" type="datetimeFigureOut">
              <a:rPr lang="en-IE" smtClean="0"/>
              <a:t>21/09/2022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8F8B3-A000-442B-9820-62D16859AA20}" type="slidenum">
              <a:rPr lang="en-IE" smtClean="0"/>
              <a:t>‹#›</a:t>
            </a:fld>
            <a:endParaRPr lang="en-IE"/>
          </a:p>
        </p:txBody>
      </p:sp>
    </p:spTree>
    <p:extLst>
      <p:ext uri="{BB962C8B-B14F-4D97-AF65-F5344CB8AC3E}">
        <p14:creationId xmlns:p14="http://schemas.microsoft.com/office/powerpoint/2010/main" val="3852709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B3B764-22AF-4C24-80EC-8DA075B5CCD9}" type="datetimeFigureOut">
              <a:rPr lang="en-IE" smtClean="0"/>
              <a:t>21/09/2022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1779849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B3B764-22AF-4C24-80EC-8DA075B5CCD9}" type="datetimeFigureOut">
              <a:rPr lang="en-IE" smtClean="0"/>
              <a:t>21/09/2022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402338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B3B764-22AF-4C24-80EC-8DA075B5CCD9}" type="datetimeFigureOut">
              <a:rPr lang="en-IE" smtClean="0"/>
              <a:t>21/09/2022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B841EFE-4CEB-49B0-87DA-6C97FAB0EB65}"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03743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B3B764-22AF-4C24-80EC-8DA075B5CCD9}" type="datetimeFigureOut">
              <a:rPr lang="en-IE" smtClean="0"/>
              <a:t>21/09/2022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1952331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B3B764-22AF-4C24-80EC-8DA075B5CCD9}" type="datetimeFigureOut">
              <a:rPr lang="en-IE" smtClean="0"/>
              <a:t>21/09/2022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B841EFE-4CEB-49B0-87DA-6C97FAB0EB65}"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8462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B3B764-22AF-4C24-80EC-8DA075B5CCD9}" type="datetimeFigureOut">
              <a:rPr lang="en-IE" smtClean="0"/>
              <a:t>21/09/2022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3455789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3B764-22AF-4C24-80EC-8DA075B5CCD9}" type="datetimeFigureOut">
              <a:rPr lang="en-IE" smtClean="0"/>
              <a:t>21/09/2022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1415241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3B764-22AF-4C24-80EC-8DA075B5CCD9}" type="datetimeFigureOut">
              <a:rPr lang="en-IE" smtClean="0"/>
              <a:t>21/09/2022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3645267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3B764-22AF-4C24-80EC-8DA075B5CCD9}" type="datetimeFigureOut">
              <a:rPr lang="en-IE" smtClean="0"/>
              <a:t>21/09/2022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54510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B3B764-22AF-4C24-80EC-8DA075B5CCD9}" type="datetimeFigureOut">
              <a:rPr lang="en-IE" smtClean="0"/>
              <a:t>21/09/2022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328426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B3B764-22AF-4C24-80EC-8DA075B5CCD9}" type="datetimeFigureOut">
              <a:rPr lang="en-IE" smtClean="0"/>
              <a:t>21/09/2022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2378122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B3B764-22AF-4C24-80EC-8DA075B5CCD9}" type="datetimeFigureOut">
              <a:rPr lang="en-IE" smtClean="0"/>
              <a:t>21/09/2022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2022159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B3B764-22AF-4C24-80EC-8DA075B5CCD9}" type="datetimeFigureOut">
              <a:rPr lang="en-IE" smtClean="0"/>
              <a:t>21/09/2022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1768055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B3B764-22AF-4C24-80EC-8DA075B5CCD9}" type="datetimeFigureOut">
              <a:rPr lang="en-IE" smtClean="0"/>
              <a:t>21/09/2022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476180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B3B764-22AF-4C24-80EC-8DA075B5CCD9}" type="datetimeFigureOut">
              <a:rPr lang="en-IE" smtClean="0"/>
              <a:t>21/09/2022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265374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CB3B764-22AF-4C24-80EC-8DA075B5CCD9}" type="datetimeFigureOut">
              <a:rPr lang="en-IE" smtClean="0"/>
              <a:t>21/09/2022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B841EFE-4CEB-49B0-87DA-6C97FAB0EB65}" type="slidenum">
              <a:rPr lang="en-IE" smtClean="0"/>
              <a:t>‹#›</a:t>
            </a:fld>
            <a:endParaRPr lang="en-IE"/>
          </a:p>
        </p:txBody>
      </p:sp>
    </p:spTree>
    <p:extLst>
      <p:ext uri="{BB962C8B-B14F-4D97-AF65-F5344CB8AC3E}">
        <p14:creationId xmlns:p14="http://schemas.microsoft.com/office/powerpoint/2010/main" val="66547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B3B764-22AF-4C24-80EC-8DA075B5CCD9}" type="datetimeFigureOut">
              <a:rPr lang="en-IE" smtClean="0"/>
              <a:t>21/09/2022</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B841EFE-4CEB-49B0-87DA-6C97FAB0EB65}" type="slidenum">
              <a:rPr lang="en-IE" smtClean="0"/>
              <a:t>‹#›</a:t>
            </a:fld>
            <a:endParaRPr lang="en-IE"/>
          </a:p>
        </p:txBody>
      </p:sp>
    </p:spTree>
    <p:extLst>
      <p:ext uri="{BB962C8B-B14F-4D97-AF65-F5344CB8AC3E}">
        <p14:creationId xmlns:p14="http://schemas.microsoft.com/office/powerpoint/2010/main" val="392624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mailto:Jason.dowling@redflare.co" TargetMode="External"/><Relationship Id="rId2" Type="http://schemas.openxmlformats.org/officeDocument/2006/relationships/hyperlink" Target="mailto:jdowling@wda.ie"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hyperlink" Target="http://www.redflare.co/"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investopedia.com/ask/answers/040315/what-difference-between-risk-avoidance-and-risk-reduction.asp" TargetMode="External"/><Relationship Id="rId2" Type="http://schemas.openxmlformats.org/officeDocument/2006/relationships/hyperlink" Target="https://www.investopedia.com/terms/r/risk-assessment.asp"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investopedia.com/terms/e/enterprise-risk-management.as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2.png"/><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centralbank.ie/docs/default-source/regulation/industry-market-sectors/credit-unions/communications/supervisory-commentary/2020-prism-supervisory-commentary.pdf?sfvrsn=4" TargetMode="Externa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hyperlink" Target="https://www.centralbank.ie/docs/default-source/regulation/industry-market-sectors/credit-unions/communications/reports/thematic-review-of-risk-management-maturity-in-credit-unions.pdf" TargetMode="External"/><Relationship Id="rId4" Type="http://schemas.openxmlformats.org/officeDocument/2006/relationships/image" Target="../media/image5.jpeg"/></Relationships>
</file>

<file path=ppt/slides/_rels/slide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centralbank.ie/news-media/press-releases/speech-patrick-casey-credit-union-sustainability-the-role-of-risk-management-in-sector-restructuring-and-business-model-change-3-mar-21"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77EFF721-8956-42ED-A8FA-CD9C3D6489E3}"/>
              </a:ext>
            </a:extLst>
          </p:cNvPr>
          <p:cNvSpPr txBox="1">
            <a:spLocks noGrp="1"/>
          </p:cNvSpPr>
          <p:nvPr>
            <p:ph type="subTitle" idx="1"/>
          </p:nvPr>
        </p:nvSpPr>
        <p:spPr>
          <a:xfrm>
            <a:off x="0" y="1520683"/>
            <a:ext cx="12191996" cy="3904753"/>
          </a:xfrm>
          <a:solidFill>
            <a:srgbClr val="00205B"/>
          </a:solidFill>
        </p:spPr>
        <p:txBody>
          <a:bodyPr/>
          <a:lstStyle/>
          <a:p>
            <a:pPr lvl="0"/>
            <a:r>
              <a:rPr lang="en-US">
                <a:solidFill>
                  <a:srgbClr val="00205B"/>
                </a:solidFill>
              </a:rPr>
              <a:t>P</a:t>
            </a:r>
            <a:endParaRPr lang="en-GB">
              <a:solidFill>
                <a:srgbClr val="00205B"/>
              </a:solidFill>
            </a:endParaRPr>
          </a:p>
        </p:txBody>
      </p:sp>
      <p:sp>
        <p:nvSpPr>
          <p:cNvPr id="4" name="Rectangle 16">
            <a:extLst>
              <a:ext uri="{FF2B5EF4-FFF2-40B4-BE49-F238E27FC236}">
                <a16:creationId xmlns:a16="http://schemas.microsoft.com/office/drawing/2014/main" id="{56BFC0EB-E621-48E4-BDF8-07F7A71B9A62}"/>
              </a:ext>
            </a:extLst>
          </p:cNvPr>
          <p:cNvSpPr/>
          <p:nvPr/>
        </p:nvSpPr>
        <p:spPr>
          <a:xfrm>
            <a:off x="0" y="5425436"/>
            <a:ext cx="12191996" cy="1432563"/>
          </a:xfrm>
          <a:prstGeom prst="rect">
            <a:avLst/>
          </a:prstGeom>
          <a:solidFill>
            <a:srgbClr val="00AB8E"/>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AB8E"/>
              </a:solidFill>
              <a:uFillTx/>
              <a:latin typeface="Calibri"/>
            </a:endParaRPr>
          </a:p>
        </p:txBody>
      </p:sp>
      <p:sp>
        <p:nvSpPr>
          <p:cNvPr id="5" name="TextBox 17">
            <a:extLst>
              <a:ext uri="{FF2B5EF4-FFF2-40B4-BE49-F238E27FC236}">
                <a16:creationId xmlns:a16="http://schemas.microsoft.com/office/drawing/2014/main" id="{88A6469F-48D6-4826-8C5A-C09EE62E33CF}"/>
              </a:ext>
            </a:extLst>
          </p:cNvPr>
          <p:cNvSpPr txBox="1"/>
          <p:nvPr/>
        </p:nvSpPr>
        <p:spPr>
          <a:xfrm>
            <a:off x="408406" y="6102623"/>
            <a:ext cx="11585119"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dirty="0">
                <a:solidFill>
                  <a:srgbClr val="FFFFFF"/>
                </a:solidFill>
                <a:latin typeface="Zona Pro SemiBold" pitchFamily="2"/>
              </a:rPr>
              <a:t>21 September</a:t>
            </a:r>
            <a:r>
              <a:rPr lang="en-GB" sz="1400" b="1" i="0" u="none" strike="noStrike" kern="1200" cap="none" spc="0" baseline="0" dirty="0">
                <a:solidFill>
                  <a:srgbClr val="FFFFFF"/>
                </a:solidFill>
                <a:uFillTx/>
                <a:latin typeface="Zona Pro SemiBold" pitchFamily="2"/>
              </a:rPr>
              <a:t>, 2022                                                                                                                                                                                                        compliance.ie </a:t>
            </a:r>
            <a:endParaRPr lang="en-GB" sz="1400" b="0" i="0" u="none" strike="noStrike" kern="1200" cap="none" spc="0" baseline="0" dirty="0">
              <a:solidFill>
                <a:srgbClr val="FFFFFF"/>
              </a:solidFill>
              <a:uFillTx/>
              <a:latin typeface="Calibri"/>
            </a:endParaRPr>
          </a:p>
        </p:txBody>
      </p:sp>
      <p:sp>
        <p:nvSpPr>
          <p:cNvPr id="6" name="TextBox 19">
            <a:extLst>
              <a:ext uri="{FF2B5EF4-FFF2-40B4-BE49-F238E27FC236}">
                <a16:creationId xmlns:a16="http://schemas.microsoft.com/office/drawing/2014/main" id="{F3D98B9F-B947-412D-A9DD-143239AF6CA7}"/>
              </a:ext>
            </a:extLst>
          </p:cNvPr>
          <p:cNvSpPr txBox="1"/>
          <p:nvPr/>
        </p:nvSpPr>
        <p:spPr>
          <a:xfrm>
            <a:off x="455349" y="2098000"/>
            <a:ext cx="8715713" cy="19389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0" cap="none" spc="0" baseline="0" dirty="0">
                <a:solidFill>
                  <a:srgbClr val="FFFFFF"/>
                </a:solidFill>
                <a:uFillTx/>
                <a:latin typeface="Hamlin" pitchFamily="2"/>
              </a:rPr>
              <a:t>Risk Maturity Model –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0" cap="none" spc="0" baseline="0" dirty="0">
                <a:solidFill>
                  <a:srgbClr val="FFFFFF"/>
                </a:solidFill>
                <a:uFillTx/>
                <a:latin typeface="Hamlin" pitchFamily="2"/>
              </a:rPr>
              <a:t>How to improve risk embeddedness </a:t>
            </a:r>
            <a:endParaRPr lang="en-GB" sz="4000" b="1" i="0" u="none" strike="noStrike" kern="1200" cap="none" spc="0" baseline="0" dirty="0">
              <a:solidFill>
                <a:srgbClr val="FFFFFF"/>
              </a:solidFill>
              <a:uFillTx/>
              <a:latin typeface="Textbook New" pitchFamily="34"/>
            </a:endParaRPr>
          </a:p>
        </p:txBody>
      </p:sp>
      <p:sp>
        <p:nvSpPr>
          <p:cNvPr id="7" name="Rectangle 6">
            <a:extLst>
              <a:ext uri="{FF2B5EF4-FFF2-40B4-BE49-F238E27FC236}">
                <a16:creationId xmlns:a16="http://schemas.microsoft.com/office/drawing/2014/main" id="{7B77D729-D9B4-5AA8-74DF-BD0926134879}"/>
              </a:ext>
            </a:extLst>
          </p:cNvPr>
          <p:cNvSpPr/>
          <p:nvPr/>
        </p:nvSpPr>
        <p:spPr>
          <a:xfrm>
            <a:off x="0" y="0"/>
            <a:ext cx="12192000" cy="1520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11" descr="A picture containing graphical user interface&#10;&#10;Description automatically generated">
            <a:extLst>
              <a:ext uri="{FF2B5EF4-FFF2-40B4-BE49-F238E27FC236}">
                <a16:creationId xmlns:a16="http://schemas.microsoft.com/office/drawing/2014/main" id="{92BFF5C0-81D8-454E-874C-951D984F67B6}"/>
              </a:ext>
            </a:extLst>
          </p:cNvPr>
          <p:cNvPicPr>
            <a:picLocks noChangeAspect="1"/>
          </p:cNvPicPr>
          <p:nvPr/>
        </p:nvPicPr>
        <p:blipFill>
          <a:blip r:embed="rId2"/>
          <a:stretch>
            <a:fillRect/>
          </a:stretch>
        </p:blipFill>
        <p:spPr>
          <a:xfrm>
            <a:off x="408406" y="153903"/>
            <a:ext cx="2330567" cy="1111306"/>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www.gtnews.com/uploadedImages/GTnews/Articles/2014/EY%20risk%20appetite%20fig%201.PNG">
            <a:extLst>
              <a:ext uri="{FF2B5EF4-FFF2-40B4-BE49-F238E27FC236}">
                <a16:creationId xmlns:a16="http://schemas.microsoft.com/office/drawing/2014/main" id="{11EDE89E-1E9F-4FD0-85F2-24611D26AC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1371508"/>
            <a:ext cx="8719884" cy="472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398382" y="314325"/>
            <a:ext cx="8126493" cy="609600"/>
          </a:xfrm>
        </p:spPr>
        <p:txBody>
          <a:bodyPr>
            <a:normAutofit fontScale="90000"/>
          </a:bodyPr>
          <a:lstStyle/>
          <a:p>
            <a:pPr algn="ctr"/>
            <a:r>
              <a:rPr lang="en-IE" b="1" dirty="0"/>
              <a:t>Risk Framework – Bottom Up vs Top Down.  Which One Are You?</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0531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a:xfrm>
            <a:off x="579680" y="130098"/>
            <a:ext cx="8596668" cy="686540"/>
          </a:xfrm>
        </p:spPr>
        <p:txBody>
          <a:bodyPr>
            <a:normAutofit/>
          </a:bodyPr>
          <a:lstStyle/>
          <a:p>
            <a:pPr algn="ctr"/>
            <a:r>
              <a:rPr lang="en-IE" altLang="en-US" b="1" dirty="0">
                <a:solidFill>
                  <a:srgbClr val="C00000"/>
                </a:solidFill>
              </a:rPr>
              <a:t>Takeaways</a:t>
            </a: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0" y="816638"/>
            <a:ext cx="10241280" cy="5797226"/>
          </a:xfrm>
        </p:spPr>
        <p:txBody>
          <a:bodyPr>
            <a:normAutofit fontScale="85000" lnSpcReduction="20000"/>
          </a:bodyPr>
          <a:lstStyle/>
          <a:p>
            <a:pPr marL="901700" lvl="1" indent="-342900"/>
            <a:r>
              <a:rPr lang="en-US" altLang="en-US" sz="2400" b="1" dirty="0"/>
              <a:t>Develop a Comprehensive Risk Management Plan</a:t>
            </a:r>
          </a:p>
          <a:p>
            <a:pPr marL="901700" lvl="1" indent="-342900"/>
            <a:r>
              <a:rPr lang="en-US" altLang="en-US" sz="2400" b="1" dirty="0"/>
              <a:t>Develop Comprehensive Risk Appetite Statement</a:t>
            </a:r>
          </a:p>
          <a:p>
            <a:pPr marL="901700" lvl="1" indent="-342900"/>
            <a:r>
              <a:rPr lang="en-US" altLang="en-US" sz="2400" b="1" dirty="0"/>
              <a:t>Develop Multiple Risk Registers</a:t>
            </a:r>
          </a:p>
          <a:p>
            <a:pPr marL="901700" lvl="1" indent="-342900"/>
            <a:r>
              <a:rPr lang="en-US" altLang="en-US" sz="2400" b="1" dirty="0"/>
              <a:t>Create Contingent Risk Registers</a:t>
            </a:r>
          </a:p>
          <a:p>
            <a:pPr marL="901700" lvl="1" indent="-342900"/>
            <a:r>
              <a:rPr lang="en-US" altLang="en-US" sz="2400" b="1" dirty="0"/>
              <a:t>Document, Record &amp; Embed Internal Controls</a:t>
            </a:r>
          </a:p>
          <a:p>
            <a:pPr marL="901700" lvl="1" indent="-342900"/>
            <a:r>
              <a:rPr lang="en-US" altLang="en-US" sz="2400" b="1" dirty="0"/>
              <a:t>Create &amp; Track Key Risk Indicators </a:t>
            </a:r>
          </a:p>
          <a:p>
            <a:pPr marL="901700" lvl="1" indent="-342900"/>
            <a:r>
              <a:rPr lang="en-US" altLang="en-US" sz="2400" b="1" dirty="0"/>
              <a:t>Embed Performance Controls – 1</a:t>
            </a:r>
            <a:r>
              <a:rPr lang="en-US" altLang="en-US" sz="2400" b="1" baseline="30000" dirty="0"/>
              <a:t>st</a:t>
            </a:r>
            <a:r>
              <a:rPr lang="en-US" altLang="en-US" sz="2400" b="1" dirty="0"/>
              <a:t> Line (Staff “FLOD”)</a:t>
            </a:r>
          </a:p>
          <a:p>
            <a:pPr marL="901700" lvl="1" indent="-342900"/>
            <a:r>
              <a:rPr lang="en-US" altLang="en-US" sz="2400" b="1" dirty="0"/>
              <a:t>Oversight of Performance Controls - RMO</a:t>
            </a:r>
          </a:p>
          <a:p>
            <a:pPr marL="901700" lvl="1" indent="-342900"/>
            <a:r>
              <a:rPr lang="en-US" altLang="en-US" sz="2400" b="1" dirty="0"/>
              <a:t>Thematic Board Meetings – Risk Centric (Quarterly)</a:t>
            </a:r>
          </a:p>
          <a:p>
            <a:pPr marL="901700" lvl="1" indent="-342900"/>
            <a:r>
              <a:rPr lang="en-US" altLang="en-US" sz="2400" b="1" dirty="0"/>
              <a:t>Align Risk Management to Supervisory Expectations (PRISM Findings)</a:t>
            </a:r>
          </a:p>
          <a:p>
            <a:pPr marL="901700" lvl="1" indent="-342900"/>
            <a:r>
              <a:rPr lang="en-US" altLang="en-US" sz="2400" b="1" dirty="0"/>
              <a:t>Embrace Technology (Red Flare GRC)</a:t>
            </a:r>
          </a:p>
          <a:p>
            <a:pPr marL="901700" lvl="1" indent="-342900"/>
            <a:r>
              <a:rPr lang="en-US" altLang="en-US" sz="2400" b="1" dirty="0"/>
              <a:t>Risk Culture Comes From The Top</a:t>
            </a:r>
          </a:p>
          <a:p>
            <a:pPr marL="901700" lvl="1" indent="-342900"/>
            <a:r>
              <a:rPr lang="en-US" altLang="en-US" sz="2400" b="1" dirty="0"/>
              <a:t>Allocate Owner, Review Period, Type, Tasks, Notifications</a:t>
            </a:r>
          </a:p>
          <a:p>
            <a:pPr marL="901700" lvl="1" indent="-342900"/>
            <a:r>
              <a:rPr lang="en-US" altLang="en-US" sz="2400" b="1" dirty="0"/>
              <a:t>Record BOD Risk Discussion and Challenge</a:t>
            </a:r>
          </a:p>
          <a:p>
            <a:pPr marL="901700" lvl="1" indent="-342900"/>
            <a:r>
              <a:rPr lang="en-US" altLang="en-US" sz="2400" b="1" dirty="0"/>
              <a:t>What Gets Measured Gets Done!!!</a:t>
            </a:r>
          </a:p>
        </p:txBody>
      </p:sp>
      <p:pic>
        <p:nvPicPr>
          <p:cNvPr id="6" name="Picture 5" descr="C:\Documents and Settings\Fiona\My Documents\My Pictures\WDA logo - hi Res.jpg">
            <a:extLst>
              <a:ext uri="{FF2B5EF4-FFF2-40B4-BE49-F238E27FC236}">
                <a16:creationId xmlns:a16="http://schemas.microsoft.com/office/drawing/2014/main" id="{B5DF3F57-6B87-400B-B24D-3B90082AD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3165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3977153" y="116791"/>
            <a:ext cx="3647145" cy="691246"/>
          </a:xfrm>
        </p:spPr>
        <p:txBody>
          <a:bodyPr>
            <a:normAutofit/>
          </a:bodyPr>
          <a:lstStyle/>
          <a:p>
            <a:pPr algn="ctr"/>
            <a:r>
              <a:rPr lang="en-IE" b="1" dirty="0"/>
              <a:t>Final Thoughts</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The Top 10 Quotes to Jumpstart the Journey to Your Dreams - Goalcast">
            <a:extLst>
              <a:ext uri="{FF2B5EF4-FFF2-40B4-BE49-F238E27FC236}">
                <a16:creationId xmlns:a16="http://schemas.microsoft.com/office/drawing/2014/main" id="{1DED75BB-E6B3-A901-CFC5-22005E13A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6" y="1001633"/>
            <a:ext cx="10401300" cy="5460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7032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6" descr="http://images.bwbx.io/cms/2013-08-14/0318_sb_readerQuestions_630x420.jpg">
            <a:extLst>
              <a:ext uri="{FF2B5EF4-FFF2-40B4-BE49-F238E27FC236}">
                <a16:creationId xmlns:a16="http://schemas.microsoft.com/office/drawing/2014/main" id="{85542712-5A57-43C2-A890-1BC09DF2C6E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357" b="5373"/>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Isosceles Triangle 21">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Parallelogram 23">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7C6B5E3-868F-4881-BBD5-FF80A39169DB}"/>
              </a:ext>
            </a:extLst>
          </p:cNvPr>
          <p:cNvSpPr>
            <a:spLocks noGrp="1"/>
          </p:cNvSpPr>
          <p:nvPr>
            <p:ph type="title"/>
          </p:nvPr>
        </p:nvSpPr>
        <p:spPr>
          <a:xfrm>
            <a:off x="4704200" y="1678665"/>
            <a:ext cx="4569803" cy="2369131"/>
          </a:xfrm>
        </p:spPr>
        <p:txBody>
          <a:bodyPr vert="horz" lIns="91440" tIns="45720" rIns="91440" bIns="45720" rtlCol="0" anchor="b">
            <a:normAutofit/>
          </a:bodyPr>
          <a:lstStyle/>
          <a:p>
            <a:pPr algn="r"/>
            <a:r>
              <a:rPr lang="en-US" sz="5400" b="1" u="sng" dirty="0">
                <a:solidFill>
                  <a:schemeClr val="bg1"/>
                </a:solidFill>
              </a:rPr>
              <a:t>QUESTIONS?</a:t>
            </a:r>
          </a:p>
        </p:txBody>
      </p:sp>
      <p:sp>
        <p:nvSpPr>
          <p:cNvPr id="36"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ECD9CB01-9625-7ADD-EA13-01177A5514CA}"/>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19630493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0AB92-69E6-4C6B-8164-0CAA2FF6D764}"/>
              </a:ext>
            </a:extLst>
          </p:cNvPr>
          <p:cNvSpPr>
            <a:spLocks noGrp="1"/>
          </p:cNvSpPr>
          <p:nvPr>
            <p:ph type="title"/>
          </p:nvPr>
        </p:nvSpPr>
        <p:spPr/>
        <p:txBody>
          <a:bodyPr/>
          <a:lstStyle/>
          <a:p>
            <a:r>
              <a:rPr lang="en-IE" dirty="0"/>
              <a:t>Contact details</a:t>
            </a:r>
          </a:p>
        </p:txBody>
      </p:sp>
      <p:sp>
        <p:nvSpPr>
          <p:cNvPr id="3" name="Content Placeholder 2">
            <a:extLst>
              <a:ext uri="{FF2B5EF4-FFF2-40B4-BE49-F238E27FC236}">
                <a16:creationId xmlns:a16="http://schemas.microsoft.com/office/drawing/2014/main" id="{40898EEE-CE35-4509-B0CD-08921B189B87}"/>
              </a:ext>
            </a:extLst>
          </p:cNvPr>
          <p:cNvSpPr>
            <a:spLocks noGrp="1"/>
          </p:cNvSpPr>
          <p:nvPr>
            <p:ph idx="1"/>
          </p:nvPr>
        </p:nvSpPr>
        <p:spPr>
          <a:xfrm>
            <a:off x="610659" y="1389064"/>
            <a:ext cx="8596668" cy="3880773"/>
          </a:xfrm>
        </p:spPr>
        <p:txBody>
          <a:bodyPr>
            <a:normAutofit fontScale="85000" lnSpcReduction="20000"/>
          </a:bodyPr>
          <a:lstStyle/>
          <a:p>
            <a:r>
              <a:rPr lang="en-IE" sz="4000" dirty="0"/>
              <a:t>Jason Dowling CPA</a:t>
            </a:r>
          </a:p>
          <a:p>
            <a:r>
              <a:rPr lang="en-IE" sz="4000" b="1" dirty="0">
                <a:solidFill>
                  <a:srgbClr val="FF0000"/>
                </a:solidFill>
                <a:hlinkClick r:id="rId2">
                  <a:extLst>
                    <a:ext uri="{A12FA001-AC4F-418D-AE19-62706E023703}">
                      <ahyp:hlinkClr xmlns:ahyp="http://schemas.microsoft.com/office/drawing/2018/hyperlinkcolor" val="tx"/>
                    </a:ext>
                  </a:extLst>
                </a:hlinkClick>
              </a:rPr>
              <a:t>jdowling@wda.ie</a:t>
            </a:r>
            <a:endParaRPr lang="en-IE" sz="4000" b="1" dirty="0">
              <a:solidFill>
                <a:srgbClr val="FF0000"/>
              </a:solidFill>
            </a:endParaRPr>
          </a:p>
          <a:p>
            <a:r>
              <a:rPr lang="en-IE" sz="4000" b="1" dirty="0">
                <a:solidFill>
                  <a:srgbClr val="FF0000"/>
                </a:solidFill>
                <a:hlinkClick r:id="rId3">
                  <a:extLst>
                    <a:ext uri="{A12FA001-AC4F-418D-AE19-62706E023703}">
                      <ahyp:hlinkClr xmlns:ahyp="http://schemas.microsoft.com/office/drawing/2018/hyperlinkcolor" val="tx"/>
                    </a:ext>
                  </a:extLst>
                </a:hlinkClick>
              </a:rPr>
              <a:t>Jason.dowling@redflare.co</a:t>
            </a:r>
            <a:r>
              <a:rPr lang="en-IE" sz="4000" b="1" dirty="0">
                <a:solidFill>
                  <a:srgbClr val="FF0000"/>
                </a:solidFill>
              </a:rPr>
              <a:t> </a:t>
            </a:r>
          </a:p>
          <a:p>
            <a:r>
              <a:rPr lang="en-IE" sz="4000" b="1" dirty="0">
                <a:solidFill>
                  <a:srgbClr val="FF0000"/>
                </a:solidFill>
                <a:hlinkClick r:id="rId4">
                  <a:extLst>
                    <a:ext uri="{A12FA001-AC4F-418D-AE19-62706E023703}">
                      <ahyp:hlinkClr xmlns:ahyp="http://schemas.microsoft.com/office/drawing/2018/hyperlinkcolor" val="tx"/>
                    </a:ext>
                  </a:extLst>
                </a:hlinkClick>
              </a:rPr>
              <a:t>www.redflare.co</a:t>
            </a:r>
            <a:r>
              <a:rPr lang="en-IE" sz="4000" b="1" dirty="0">
                <a:solidFill>
                  <a:srgbClr val="FF0000"/>
                </a:solidFill>
              </a:rPr>
              <a:t> </a:t>
            </a:r>
          </a:p>
          <a:p>
            <a:r>
              <a:rPr lang="en-IE" sz="4000" dirty="0"/>
              <a:t>01-6771411</a:t>
            </a:r>
          </a:p>
          <a:p>
            <a:endParaRPr lang="en-IE" sz="4000" dirty="0"/>
          </a:p>
          <a:p>
            <a:r>
              <a:rPr lang="en-IE" sz="4000" dirty="0"/>
              <a:t>Thank you for your time!</a:t>
            </a:r>
          </a:p>
        </p:txBody>
      </p:sp>
      <p:pic>
        <p:nvPicPr>
          <p:cNvPr id="4" name="Picture 3" descr="C:\Documents and Settings\Fiona\My Documents\My Pictures\WDA logo - hi Res.jpg">
            <a:extLst>
              <a:ext uri="{FF2B5EF4-FFF2-40B4-BE49-F238E27FC236}">
                <a16:creationId xmlns:a16="http://schemas.microsoft.com/office/drawing/2014/main" id="{D64A190D-5207-44BE-8465-F0C78E9B5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389064"/>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036A602-CB95-1929-8500-B8D6DCBBF792}"/>
              </a:ext>
            </a:extLst>
          </p:cNvPr>
          <p:cNvPicPr>
            <a:picLocks noChangeAspect="1"/>
          </p:cNvPicPr>
          <p:nvPr/>
        </p:nvPicPr>
        <p:blipFill>
          <a:blip r:embed="rId6"/>
          <a:stretch>
            <a:fillRect/>
          </a:stretch>
        </p:blipFill>
        <p:spPr>
          <a:xfrm>
            <a:off x="6886574" y="2349742"/>
            <a:ext cx="2581275" cy="720243"/>
          </a:xfrm>
          <a:prstGeom prst="rect">
            <a:avLst/>
          </a:prstGeom>
        </p:spPr>
      </p:pic>
    </p:spTree>
    <p:extLst>
      <p:ext uri="{BB962C8B-B14F-4D97-AF65-F5344CB8AC3E}">
        <p14:creationId xmlns:p14="http://schemas.microsoft.com/office/powerpoint/2010/main" val="3898906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B2FC6A-CFF3-4809-B461-7477C0B89DF0}"/>
              </a:ext>
            </a:extLst>
          </p:cNvPr>
          <p:cNvSpPr txBox="1"/>
          <p:nvPr/>
        </p:nvSpPr>
        <p:spPr>
          <a:xfrm>
            <a:off x="0" y="0"/>
            <a:ext cx="12191996" cy="5615604"/>
          </a:xfrm>
          <a:prstGeom prst="rect">
            <a:avLst/>
          </a:prstGeom>
          <a:solidFill>
            <a:srgbClr val="00205B"/>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 name="TextBox 5">
            <a:extLst>
              <a:ext uri="{FF2B5EF4-FFF2-40B4-BE49-F238E27FC236}">
                <a16:creationId xmlns:a16="http://schemas.microsoft.com/office/drawing/2014/main" id="{7ADF2333-C6AE-4FAC-B7E4-3658C7759584}"/>
              </a:ext>
            </a:extLst>
          </p:cNvPr>
          <p:cNvSpPr txBox="1"/>
          <p:nvPr/>
        </p:nvSpPr>
        <p:spPr>
          <a:xfrm>
            <a:off x="7779852" y="6099697"/>
            <a:ext cx="6097658"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AB8E"/>
                </a:solidFill>
                <a:uFillTx/>
                <a:latin typeface="Zona Pro SemiBold" pitchFamily="2"/>
              </a:rPr>
              <a:t>compliance.ie </a:t>
            </a:r>
            <a:endParaRPr lang="en-GB" sz="1400" b="0" i="0" u="none" strike="noStrike" kern="1200" cap="none" spc="0" baseline="0">
              <a:solidFill>
                <a:srgbClr val="00AB8E"/>
              </a:solidFill>
              <a:uFillTx/>
              <a:latin typeface="Calibri"/>
            </a:endParaRPr>
          </a:p>
        </p:txBody>
      </p:sp>
      <p:sp>
        <p:nvSpPr>
          <p:cNvPr id="5" name="TextBox 4">
            <a:extLst>
              <a:ext uri="{FF2B5EF4-FFF2-40B4-BE49-F238E27FC236}">
                <a16:creationId xmlns:a16="http://schemas.microsoft.com/office/drawing/2014/main" id="{2642718B-6135-46F4-A8C5-769C0021D37D}"/>
              </a:ext>
            </a:extLst>
          </p:cNvPr>
          <p:cNvSpPr txBox="1"/>
          <p:nvPr/>
        </p:nvSpPr>
        <p:spPr>
          <a:xfrm>
            <a:off x="358792" y="326712"/>
            <a:ext cx="5888098" cy="1661993"/>
          </a:xfrm>
          <a:prstGeom prst="rect">
            <a:avLst/>
          </a:prstGeom>
          <a:noFill/>
        </p:spPr>
        <p:txBody>
          <a:bodyPr wrap="square" rtlCol="0">
            <a:spAutoFit/>
          </a:bodyPr>
          <a:lstStyle/>
          <a:p>
            <a:r>
              <a:rPr lang="en-US" sz="2800" dirty="0">
                <a:solidFill>
                  <a:schemeClr val="bg1"/>
                </a:solidFill>
                <a:latin typeface="Zona Pro ExtraLight" panose="02010A03040002020004" pitchFamily="50" charset="0"/>
              </a:rPr>
              <a:t>Thank You For Attending Risk Maturity Model – How to improve risk embeddedness </a:t>
            </a:r>
          </a:p>
          <a:p>
            <a:endParaRPr lang="en-GB" dirty="0">
              <a:solidFill>
                <a:schemeClr val="bg1"/>
              </a:solidFill>
            </a:endParaRPr>
          </a:p>
        </p:txBody>
      </p:sp>
      <p:sp>
        <p:nvSpPr>
          <p:cNvPr id="6" name="TextBox 5">
            <a:extLst>
              <a:ext uri="{FF2B5EF4-FFF2-40B4-BE49-F238E27FC236}">
                <a16:creationId xmlns:a16="http://schemas.microsoft.com/office/drawing/2014/main" id="{73CCCCCE-8A3A-44AB-A2B8-6935A6877CC1}"/>
              </a:ext>
            </a:extLst>
          </p:cNvPr>
          <p:cNvSpPr txBox="1"/>
          <p:nvPr/>
        </p:nvSpPr>
        <p:spPr>
          <a:xfrm>
            <a:off x="483704" y="3585526"/>
            <a:ext cx="2951922" cy="1077218"/>
          </a:xfrm>
          <a:prstGeom prst="rect">
            <a:avLst/>
          </a:prstGeom>
          <a:noFill/>
        </p:spPr>
        <p:txBody>
          <a:bodyPr wrap="square" rtlCol="0">
            <a:spAutoFit/>
          </a:bodyPr>
          <a:lstStyle/>
          <a:p>
            <a:r>
              <a:rPr lang="en-US" sz="1600" dirty="0">
                <a:solidFill>
                  <a:schemeClr val="bg1"/>
                </a:solidFill>
                <a:latin typeface="Hamlin" pitchFamily="2" charset="0"/>
              </a:rPr>
              <a:t>A recoding of this webinar and the CPD code will be available on our website later today.</a:t>
            </a:r>
            <a:r>
              <a:rPr lang="en-US" sz="1600" dirty="0">
                <a:latin typeface="Hamlin" pitchFamily="2" charset="0"/>
              </a:rPr>
              <a:t> </a:t>
            </a:r>
            <a:endParaRPr lang="en-GB" sz="1600" dirty="0">
              <a:latin typeface="Hamlin" pitchFamily="2" charset="0"/>
            </a:endParaRPr>
          </a:p>
        </p:txBody>
      </p:sp>
      <p:pic>
        <p:nvPicPr>
          <p:cNvPr id="8" name="Picture 7">
            <a:extLst>
              <a:ext uri="{FF2B5EF4-FFF2-40B4-BE49-F238E27FC236}">
                <a16:creationId xmlns:a16="http://schemas.microsoft.com/office/drawing/2014/main" id="{955F8ADE-D979-4987-943B-13BDC980169C}"/>
              </a:ext>
            </a:extLst>
          </p:cNvPr>
          <p:cNvPicPr>
            <a:picLocks noChangeAspect="1"/>
          </p:cNvPicPr>
          <p:nvPr/>
        </p:nvPicPr>
        <p:blipFill>
          <a:blip r:embed="rId2"/>
          <a:srcRect l="16781" r="16781"/>
          <a:stretch/>
        </p:blipFill>
        <p:spPr>
          <a:xfrm>
            <a:off x="7532483" y="1242396"/>
            <a:ext cx="3082449" cy="2881739"/>
          </a:xfrm>
          <a:prstGeom prst="flowChartConnector">
            <a:avLst/>
          </a:prstGeom>
        </p:spPr>
      </p:pic>
      <p:sp>
        <p:nvSpPr>
          <p:cNvPr id="9" name="Rectangle 8">
            <a:extLst>
              <a:ext uri="{FF2B5EF4-FFF2-40B4-BE49-F238E27FC236}">
                <a16:creationId xmlns:a16="http://schemas.microsoft.com/office/drawing/2014/main" id="{56CA4323-7B98-7687-429D-F7C724E39730}"/>
              </a:ext>
            </a:extLst>
          </p:cNvPr>
          <p:cNvSpPr/>
          <p:nvPr/>
        </p:nvSpPr>
        <p:spPr>
          <a:xfrm>
            <a:off x="0" y="5615604"/>
            <a:ext cx="12192000" cy="1242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D4B24C99-C7D2-4451-92C8-08EADDED3913}"/>
              </a:ext>
            </a:extLst>
          </p:cNvPr>
          <p:cNvSpPr txBox="1"/>
          <p:nvPr/>
        </p:nvSpPr>
        <p:spPr>
          <a:xfrm>
            <a:off x="9073707" y="5992006"/>
            <a:ext cx="2683566" cy="369332"/>
          </a:xfrm>
          <a:prstGeom prst="rect">
            <a:avLst/>
          </a:prstGeom>
          <a:solidFill>
            <a:srgbClr val="00AB8E"/>
          </a:solidFill>
        </p:spPr>
        <p:txBody>
          <a:bodyPr wrap="square" rtlCol="0">
            <a:spAutoFit/>
          </a:bodyPr>
          <a:lstStyle/>
          <a:p>
            <a:r>
              <a:rPr lang="en-US" dirty="0">
                <a:solidFill>
                  <a:schemeClr val="bg1"/>
                </a:solidFill>
              </a:rPr>
              <a:t>CPD CODE – 2022 - 2195</a:t>
            </a:r>
            <a:endParaRPr lang="en-GB" dirty="0">
              <a:solidFill>
                <a:schemeClr val="bg1"/>
              </a:solidFill>
            </a:endParaRPr>
          </a:p>
        </p:txBody>
      </p:sp>
      <p:pic>
        <p:nvPicPr>
          <p:cNvPr id="3" name="Picture 3" descr="A picture containing graphical user interface&#10;&#10;Description automatically generated">
            <a:extLst>
              <a:ext uri="{FF2B5EF4-FFF2-40B4-BE49-F238E27FC236}">
                <a16:creationId xmlns:a16="http://schemas.microsoft.com/office/drawing/2014/main" id="{4139BB9B-62FE-400C-8A4B-76C9023D0BBA}"/>
              </a:ext>
            </a:extLst>
          </p:cNvPr>
          <p:cNvPicPr>
            <a:picLocks noChangeAspect="1"/>
          </p:cNvPicPr>
          <p:nvPr/>
        </p:nvPicPr>
        <p:blipFill>
          <a:blip r:embed="rId3"/>
          <a:stretch>
            <a:fillRect/>
          </a:stretch>
        </p:blipFill>
        <p:spPr>
          <a:xfrm>
            <a:off x="394076" y="5663100"/>
            <a:ext cx="2330567" cy="1111306"/>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Risk Maturity and Risk Embeddedness </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13,529 Wise Old Man Stock Photos, Pictures &amp; Royalty-Free Images - iStock">
            <a:extLst>
              <a:ext uri="{FF2B5EF4-FFF2-40B4-BE49-F238E27FC236}">
                <a16:creationId xmlns:a16="http://schemas.microsoft.com/office/drawing/2014/main" id="{6DFA4893-E45F-F0B3-252A-ABFA7BB04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38" y="1131887"/>
            <a:ext cx="3810000" cy="501445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HE BATTLE OF THE SOMME, JULY-NOVEMBER 1916 | Imperial War Museums">
            <a:extLst>
              <a:ext uri="{FF2B5EF4-FFF2-40B4-BE49-F238E27FC236}">
                <a16:creationId xmlns:a16="http://schemas.microsoft.com/office/drawing/2014/main" id="{FEF49AB0-E8DC-F92D-B62B-A6F0FFE26A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142" y="1719963"/>
            <a:ext cx="5100729" cy="383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864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1184676" y="371328"/>
            <a:ext cx="7454222" cy="595280"/>
          </a:xfrm>
        </p:spPr>
        <p:txBody>
          <a:bodyPr>
            <a:normAutofit fontScale="90000"/>
          </a:bodyPr>
          <a:lstStyle/>
          <a:p>
            <a:r>
              <a:rPr lang="en-IE" b="1" dirty="0"/>
              <a:t>Risk Maturity and Risk Embeddedness </a:t>
            </a:r>
          </a:p>
        </p:txBody>
      </p:sp>
      <p:pic>
        <p:nvPicPr>
          <p:cNvPr id="9218" name="Picture 2" descr="Image result for opposite sides of the same coin">
            <a:extLst>
              <a:ext uri="{FF2B5EF4-FFF2-40B4-BE49-F238E27FC236}">
                <a16:creationId xmlns:a16="http://schemas.microsoft.com/office/drawing/2014/main" id="{C2A79B98-E47D-4208-BE36-14BB2FEE4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785" y="1042075"/>
            <a:ext cx="6588004" cy="52347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3622114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a:xfrm>
            <a:off x="677333" y="609600"/>
            <a:ext cx="8704791" cy="742950"/>
          </a:xfrm>
        </p:spPr>
        <p:txBody>
          <a:bodyPr/>
          <a:lstStyle/>
          <a:p>
            <a:r>
              <a:rPr lang="en-IE" b="1" dirty="0"/>
              <a:t>Risk Maturity and Risk Embeddedness </a:t>
            </a: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677333" y="1484243"/>
            <a:ext cx="8919427" cy="4557119"/>
          </a:xfrm>
        </p:spPr>
        <p:txBody>
          <a:bodyPr>
            <a:normAutofit fontScale="85000" lnSpcReduction="20000"/>
          </a:bodyPr>
          <a:lstStyle/>
          <a:p>
            <a:pPr algn="just"/>
            <a:r>
              <a:rPr lang="en-IE" sz="2800" b="0" i="0" dirty="0">
                <a:solidFill>
                  <a:srgbClr val="202124"/>
                </a:solidFill>
                <a:effectLst/>
                <a:latin typeface="Arial" panose="020B0604020202020204" pitchFamily="34" charset="0"/>
                <a:cs typeface="Arial" panose="020B0604020202020204" pitchFamily="34" charset="0"/>
              </a:rPr>
              <a:t>Embedded risk management is </a:t>
            </a:r>
            <a:r>
              <a:rPr lang="en-IE" sz="2800" b="1" i="0" dirty="0">
                <a:solidFill>
                  <a:srgbClr val="202124"/>
                </a:solidFill>
                <a:effectLst/>
                <a:latin typeface="Arial" panose="020B0604020202020204" pitchFamily="34" charset="0"/>
                <a:cs typeface="Arial" panose="020B0604020202020204" pitchFamily="34" charset="0"/>
              </a:rPr>
              <a:t>where the right techniques are applied where appropriate, in the right strength, and in a way that generates evidence of operation and effectiveness</a:t>
            </a:r>
            <a:r>
              <a:rPr lang="en-IE" sz="2800" b="0" i="0" dirty="0">
                <a:solidFill>
                  <a:srgbClr val="202124"/>
                </a:solidFill>
                <a:effectLst/>
                <a:latin typeface="Arial" panose="020B0604020202020204" pitchFamily="34" charset="0"/>
                <a:cs typeface="Arial" panose="020B0604020202020204" pitchFamily="34" charset="0"/>
              </a:rPr>
              <a:t>. </a:t>
            </a:r>
            <a:r>
              <a:rPr lang="en-IE" sz="2800" b="0" i="0" dirty="0">
                <a:solidFill>
                  <a:srgbClr val="000000"/>
                </a:solidFill>
                <a:effectLst/>
                <a:latin typeface="Arial" panose="020B0604020202020204" pitchFamily="34" charset="0"/>
                <a:cs typeface="Arial" panose="020B0604020202020204" pitchFamily="34" charset="0"/>
              </a:rPr>
              <a:t>How do we achieve effective risk management?</a:t>
            </a:r>
          </a:p>
          <a:p>
            <a:pPr algn="just"/>
            <a:endParaRPr lang="en-IE" sz="2800" b="0" i="0" dirty="0">
              <a:solidFill>
                <a:srgbClr val="000000"/>
              </a:solidFill>
              <a:effectLst/>
              <a:latin typeface="Arial" panose="020B0604020202020204" pitchFamily="34" charset="0"/>
              <a:cs typeface="Arial" panose="020B0604020202020204" pitchFamily="34" charset="0"/>
            </a:endParaRPr>
          </a:p>
          <a:p>
            <a:pPr algn="just"/>
            <a:r>
              <a:rPr lang="en-IE" sz="2800" b="0" i="0" dirty="0">
                <a:solidFill>
                  <a:srgbClr val="222222"/>
                </a:solidFill>
                <a:effectLst/>
                <a:latin typeface="Arial" panose="020B0604020202020204" pitchFamily="34" charset="0"/>
                <a:cs typeface="Arial" panose="020B0604020202020204" pitchFamily="34" charset="0"/>
              </a:rPr>
              <a:t>The </a:t>
            </a:r>
            <a:r>
              <a:rPr lang="en-IE" sz="2800" b="0" dirty="0">
                <a:solidFill>
                  <a:srgbClr val="222222"/>
                </a:solidFill>
                <a:effectLst/>
                <a:latin typeface="Arial" panose="020B0604020202020204" pitchFamily="34" charset="0"/>
                <a:cs typeface="Arial" panose="020B0604020202020204" pitchFamily="34" charset="0"/>
              </a:rPr>
              <a:t>concept of </a:t>
            </a:r>
            <a:r>
              <a:rPr lang="en-IE" sz="2800" b="1" dirty="0">
                <a:solidFill>
                  <a:srgbClr val="222222"/>
                </a:solidFill>
                <a:effectLst/>
                <a:latin typeface="Arial" panose="020B0604020202020204" pitchFamily="34" charset="0"/>
                <a:cs typeface="Arial" panose="020B0604020202020204" pitchFamily="34" charset="0"/>
              </a:rPr>
              <a:t>risk maturity</a:t>
            </a:r>
            <a:r>
              <a:rPr lang="en-IE" sz="2800" b="0" dirty="0">
                <a:solidFill>
                  <a:srgbClr val="222222"/>
                </a:solidFill>
                <a:effectLst/>
                <a:latin typeface="Arial" panose="020B0604020202020204" pitchFamily="34" charset="0"/>
                <a:cs typeface="Arial" panose="020B0604020202020204" pitchFamily="34" charset="0"/>
              </a:rPr>
              <a:t> is one that has largely developed outside of the academic realm. It has come to be understood as the measure adopted by organisations to help them better understand their overall risk position including the value created from risk management initiatives. Despite lacking a clear or universal definition, risk maturity is a concept that is becoming better understood amongst senior management</a:t>
            </a:r>
            <a:r>
              <a:rPr lang="en-IE" sz="2800" b="0" dirty="0">
                <a:solidFill>
                  <a:srgbClr val="595959"/>
                </a:solidFill>
                <a:effectLst/>
                <a:latin typeface="Arial" panose="020B0604020202020204" pitchFamily="34" charset="0"/>
                <a:cs typeface="Arial" panose="020B0604020202020204" pitchFamily="34" charset="0"/>
              </a:rPr>
              <a:t>.</a:t>
            </a:r>
          </a:p>
          <a:p>
            <a:pPr>
              <a:lnSpc>
                <a:spcPct val="90000"/>
              </a:lnSpc>
              <a:buFont typeface="Arial" charset="0"/>
              <a:buChar char="•"/>
              <a:defRPr/>
            </a:pPr>
            <a:endParaRPr lang="en-IE" sz="2800" dirty="0">
              <a:solidFill>
                <a:schemeClr val="tx1"/>
              </a:solidFill>
            </a:endParaRPr>
          </a:p>
        </p:txBody>
      </p:sp>
      <p:pic>
        <p:nvPicPr>
          <p:cNvPr id="8" name="Picture 7">
            <a:extLst>
              <a:ext uri="{FF2B5EF4-FFF2-40B4-BE49-F238E27FC236}">
                <a16:creationId xmlns:a16="http://schemas.microsoft.com/office/drawing/2014/main" id="{37FB9B79-9B59-6124-5C01-C44EB3FA75AB}"/>
              </a:ext>
            </a:extLst>
          </p:cNvPr>
          <p:cNvPicPr>
            <a:picLocks noChangeAspect="1"/>
          </p:cNvPicPr>
          <p:nvPr/>
        </p:nvPicPr>
        <p:blipFill>
          <a:blip r:embed="rId2"/>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3948389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a:xfrm>
            <a:off x="677334" y="254493"/>
            <a:ext cx="8704791" cy="742950"/>
          </a:xfrm>
        </p:spPr>
        <p:txBody>
          <a:bodyPr/>
          <a:lstStyle/>
          <a:p>
            <a:r>
              <a:rPr lang="en-IE" b="1" dirty="0"/>
              <a:t>Risk Embeddedness </a:t>
            </a: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569211" y="997443"/>
            <a:ext cx="8704791" cy="5043919"/>
          </a:xfrm>
        </p:spPr>
        <p:txBody>
          <a:bodyPr>
            <a:normAutofit fontScale="47500" lnSpcReduction="20000"/>
          </a:bodyPr>
          <a:lstStyle/>
          <a:p>
            <a:pPr marL="0" indent="0" algn="l">
              <a:buNone/>
            </a:pPr>
            <a:r>
              <a:rPr lang="en-IE" sz="2800" b="1" i="0" dirty="0">
                <a:solidFill>
                  <a:schemeClr val="tx1"/>
                </a:solidFill>
                <a:effectLst/>
                <a:latin typeface="Arial" panose="020B0604020202020204" pitchFamily="34" charset="0"/>
                <a:cs typeface="Arial" panose="020B0604020202020204" pitchFamily="34" charset="0"/>
              </a:rPr>
              <a:t>How do we achieve effective risk management?</a:t>
            </a:r>
          </a:p>
          <a:p>
            <a:pPr algn="l"/>
            <a:r>
              <a:rPr lang="en-IE" sz="2800" b="0" i="0" dirty="0">
                <a:solidFill>
                  <a:schemeClr val="tx1"/>
                </a:solidFill>
                <a:effectLst/>
                <a:latin typeface="Arial" panose="020B0604020202020204" pitchFamily="34" charset="0"/>
              </a:rPr>
              <a:t>Effective risk management within organisations can only be achieved when </a:t>
            </a:r>
            <a:r>
              <a:rPr lang="en-IE" sz="2800" b="1" i="0" u="sng" dirty="0">
                <a:solidFill>
                  <a:schemeClr val="tx1"/>
                </a:solidFill>
                <a:effectLst/>
                <a:latin typeface="Arial" panose="020B0604020202020204" pitchFamily="34" charset="0"/>
              </a:rPr>
              <a:t>staff are willing to engage</a:t>
            </a:r>
            <a:r>
              <a:rPr lang="en-IE" sz="2800" b="0" i="0" dirty="0">
                <a:solidFill>
                  <a:schemeClr val="tx1"/>
                </a:solidFill>
                <a:effectLst/>
                <a:latin typeface="Arial" panose="020B0604020202020204" pitchFamily="34" charset="0"/>
              </a:rPr>
              <a:t> in risk management activities. Only then can the board’s risk taking and control objectives be achieved. In short, risk management cannot be effective if it is not embedded.</a:t>
            </a:r>
          </a:p>
          <a:p>
            <a:pPr algn="l"/>
            <a:r>
              <a:rPr lang="en-IE" sz="2800" b="0" i="0" dirty="0">
                <a:solidFill>
                  <a:schemeClr val="tx1"/>
                </a:solidFill>
                <a:effectLst/>
                <a:latin typeface="Arial" panose="020B0604020202020204" pitchFamily="34" charset="0"/>
              </a:rPr>
              <a:t>To be able to do this, we need to </a:t>
            </a:r>
            <a:r>
              <a:rPr lang="en-IE" sz="2800" b="1" i="0" u="sng" dirty="0">
                <a:solidFill>
                  <a:schemeClr val="tx1"/>
                </a:solidFill>
                <a:effectLst/>
                <a:latin typeface="Arial" panose="020B0604020202020204" pitchFamily="34" charset="0"/>
              </a:rPr>
              <a:t>understand how board-level risk taking </a:t>
            </a:r>
            <a:r>
              <a:rPr lang="en-IE" sz="2800" b="0" i="0" dirty="0">
                <a:solidFill>
                  <a:schemeClr val="tx1"/>
                </a:solidFill>
                <a:effectLst/>
                <a:latin typeface="Arial" panose="020B0604020202020204" pitchFamily="34" charset="0"/>
              </a:rPr>
              <a:t>and control objectives translate into the risk management activities. That includes recognising how these activities are performed within organisations.</a:t>
            </a:r>
          </a:p>
          <a:p>
            <a:pPr algn="l"/>
            <a:r>
              <a:rPr lang="en-IE" sz="2800" b="0" i="0" dirty="0">
                <a:solidFill>
                  <a:schemeClr val="tx1"/>
                </a:solidFill>
                <a:effectLst/>
                <a:latin typeface="Arial" panose="020B0604020202020204" pitchFamily="34" charset="0"/>
              </a:rPr>
              <a:t>Organisations are taking different paths to embedding risk management depending on the external environment in which they operate. A range of internal factors, such as leadership tone and the success or failure of past risk management initiatives, also contribute to the varied approach to risk management.</a:t>
            </a:r>
          </a:p>
          <a:p>
            <a:pPr marL="0" indent="0" algn="l">
              <a:buNone/>
            </a:pPr>
            <a:r>
              <a:rPr lang="en-IE" sz="2800" b="1" i="0" dirty="0">
                <a:solidFill>
                  <a:schemeClr val="tx1"/>
                </a:solidFill>
                <a:effectLst/>
                <a:latin typeface="Arial" panose="020B0604020202020204" pitchFamily="34" charset="0"/>
                <a:cs typeface="Arial" panose="020B0604020202020204" pitchFamily="34" charset="0"/>
              </a:rPr>
              <a:t>Key findings</a:t>
            </a:r>
          </a:p>
          <a:p>
            <a:pPr algn="l">
              <a:buFont typeface="Arial" panose="020B0604020202020204" pitchFamily="34" charset="0"/>
              <a:buChar char="•"/>
            </a:pPr>
            <a:r>
              <a:rPr lang="en-IE" sz="2800" b="0" i="0" dirty="0">
                <a:solidFill>
                  <a:schemeClr val="tx1"/>
                </a:solidFill>
                <a:effectLst/>
                <a:latin typeface="Arial" panose="020B0604020202020204" pitchFamily="34" charset="0"/>
              </a:rPr>
              <a:t>Communication is vital </a:t>
            </a:r>
            <a:r>
              <a:rPr lang="en-IE" sz="2800" b="1" i="0" u="sng" dirty="0">
                <a:solidFill>
                  <a:schemeClr val="tx1"/>
                </a:solidFill>
                <a:effectLst/>
                <a:latin typeface="Arial" panose="020B0604020202020204" pitchFamily="34" charset="0"/>
              </a:rPr>
              <a:t>(Casual, Informal and Structured)</a:t>
            </a:r>
            <a:r>
              <a:rPr lang="en-IE" sz="2800" b="0" i="0" dirty="0">
                <a:solidFill>
                  <a:schemeClr val="tx1"/>
                </a:solidFill>
                <a:effectLst/>
                <a:latin typeface="Arial" panose="020B0604020202020204" pitchFamily="34" charset="0"/>
              </a:rPr>
              <a:t>. This includes communication between business units and functions, as well as communication to/from the risk management function and internal audit function.</a:t>
            </a:r>
          </a:p>
          <a:p>
            <a:pPr algn="l">
              <a:buFont typeface="Arial" panose="020B0604020202020204" pitchFamily="34" charset="0"/>
              <a:buChar char="•"/>
            </a:pPr>
            <a:r>
              <a:rPr lang="en-IE" sz="2800" b="0" i="0" dirty="0">
                <a:solidFill>
                  <a:schemeClr val="tx1"/>
                </a:solidFill>
                <a:effectLst/>
                <a:latin typeface="Arial" panose="020B0604020202020204" pitchFamily="34" charset="0"/>
              </a:rPr>
              <a:t>The risk management function has a </a:t>
            </a:r>
            <a:r>
              <a:rPr lang="en-IE" sz="2800" b="1" i="0" u="sng" dirty="0">
                <a:solidFill>
                  <a:schemeClr val="tx1"/>
                </a:solidFill>
                <a:effectLst/>
                <a:latin typeface="Arial" panose="020B0604020202020204" pitchFamily="34" charset="0"/>
              </a:rPr>
              <a:t>pivotal role in communica</a:t>
            </a:r>
            <a:r>
              <a:rPr lang="en-IE" sz="2800" b="0" i="0" dirty="0">
                <a:solidFill>
                  <a:schemeClr val="tx1"/>
                </a:solidFill>
                <a:effectLst/>
                <a:latin typeface="Arial" panose="020B0604020202020204" pitchFamily="34" charset="0"/>
              </a:rPr>
              <a:t>tion and building risk management relationships.</a:t>
            </a:r>
          </a:p>
          <a:p>
            <a:pPr algn="l">
              <a:buFont typeface="Arial" panose="020B0604020202020204" pitchFamily="34" charset="0"/>
              <a:buChar char="•"/>
            </a:pPr>
            <a:r>
              <a:rPr lang="en-IE" sz="2800" b="0" i="0" dirty="0">
                <a:solidFill>
                  <a:schemeClr val="tx1"/>
                </a:solidFill>
                <a:effectLst/>
                <a:latin typeface="Arial" panose="020B0604020202020204" pitchFamily="34" charset="0"/>
              </a:rPr>
              <a:t>The risk management function does not only design and implement risk identification, assessment and reporting tools; it must also work hard to </a:t>
            </a:r>
            <a:r>
              <a:rPr lang="en-IE" sz="2800" b="1" i="0" u="sng" dirty="0">
                <a:solidFill>
                  <a:schemeClr val="tx1"/>
                </a:solidFill>
                <a:effectLst/>
                <a:latin typeface="Arial" panose="020B0604020202020204" pitchFamily="34" charset="0"/>
              </a:rPr>
              <a:t>explain and even sell the benefits of risk management </a:t>
            </a:r>
            <a:r>
              <a:rPr lang="en-IE" sz="2800" b="0" i="0" dirty="0">
                <a:solidFill>
                  <a:schemeClr val="tx1"/>
                </a:solidFill>
                <a:effectLst/>
                <a:latin typeface="Arial" panose="020B0604020202020204" pitchFamily="34" charset="0"/>
              </a:rPr>
              <a:t>to the wider organisation.</a:t>
            </a:r>
          </a:p>
          <a:p>
            <a:pPr marL="0" indent="0" algn="l">
              <a:buNone/>
            </a:pPr>
            <a:r>
              <a:rPr lang="en-IE" sz="2800" b="1" i="0" dirty="0">
                <a:solidFill>
                  <a:schemeClr val="tx1"/>
                </a:solidFill>
                <a:effectLst/>
                <a:latin typeface="Arial" panose="020B0604020202020204" pitchFamily="34" charset="0"/>
                <a:cs typeface="Arial" panose="020B0604020202020204" pitchFamily="34" charset="0"/>
              </a:rPr>
              <a:t>The mix of formal and informal is key</a:t>
            </a:r>
          </a:p>
          <a:p>
            <a:pPr algn="l"/>
            <a:r>
              <a:rPr lang="en-IE" sz="2800" b="0" i="0" dirty="0">
                <a:solidFill>
                  <a:schemeClr val="tx1"/>
                </a:solidFill>
                <a:effectLst/>
                <a:latin typeface="Arial" panose="020B0604020202020204" pitchFamily="34" charset="0"/>
              </a:rPr>
              <a:t>There are no easy answers or quick fixes when embedding risk management. What works differs from one organisation to the next. Nevertheless, it is possible to identify common challenges and good practices to overcome these challenges.</a:t>
            </a:r>
          </a:p>
          <a:p>
            <a:pPr marL="844550" lvl="1"/>
            <a:endParaRPr lang="en-US" altLang="en-US" sz="2400" b="1" dirty="0">
              <a:solidFill>
                <a:schemeClr val="tx1"/>
              </a:solidFill>
            </a:endParaRPr>
          </a:p>
          <a:p>
            <a:pPr>
              <a:lnSpc>
                <a:spcPct val="90000"/>
              </a:lnSpc>
              <a:buFont typeface="Arial" charset="0"/>
              <a:buChar char="•"/>
              <a:defRPr/>
            </a:pPr>
            <a:endParaRPr lang="en-IE" sz="2800" dirty="0">
              <a:solidFill>
                <a:schemeClr val="tx1"/>
              </a:solidFill>
            </a:endParaRPr>
          </a:p>
        </p:txBody>
      </p:sp>
      <p:pic>
        <p:nvPicPr>
          <p:cNvPr id="8" name="Picture 7">
            <a:extLst>
              <a:ext uri="{FF2B5EF4-FFF2-40B4-BE49-F238E27FC236}">
                <a16:creationId xmlns:a16="http://schemas.microsoft.com/office/drawing/2014/main" id="{37FB9B79-9B59-6124-5C01-C44EB3FA75AB}"/>
              </a:ext>
            </a:extLst>
          </p:cNvPr>
          <p:cNvPicPr>
            <a:picLocks noChangeAspect="1"/>
          </p:cNvPicPr>
          <p:nvPr/>
        </p:nvPicPr>
        <p:blipFill>
          <a:blip r:embed="rId2"/>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4153241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Risk Maturity</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Using a Maturity Model to Assess Your Risk Management Program · Riskonnect">
            <a:extLst>
              <a:ext uri="{FF2B5EF4-FFF2-40B4-BE49-F238E27FC236}">
                <a16:creationId xmlns:a16="http://schemas.microsoft.com/office/drawing/2014/main" id="{390AA732-70AE-4013-E0A0-3006D1CE9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214" y="824987"/>
            <a:ext cx="6967258" cy="520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215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Risk Maturity Model</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4. Basic levels of the Risk Management Maturity Model Source: own work... |  Download Scientific Diagram">
            <a:extLst>
              <a:ext uri="{FF2B5EF4-FFF2-40B4-BE49-F238E27FC236}">
                <a16:creationId xmlns:a16="http://schemas.microsoft.com/office/drawing/2014/main" id="{9ED9CB7E-3A77-4C4F-9BE1-D849CD0F4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55" y="836612"/>
            <a:ext cx="9105934" cy="551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780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Risk Maturity Assessment</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1BE2AFF-B67C-31D6-8850-A4F9C503D26C}"/>
              </a:ext>
            </a:extLst>
          </p:cNvPr>
          <p:cNvPicPr>
            <a:picLocks noChangeAspect="1"/>
          </p:cNvPicPr>
          <p:nvPr/>
        </p:nvPicPr>
        <p:blipFill>
          <a:blip r:embed="rId3"/>
          <a:stretch>
            <a:fillRect/>
          </a:stretch>
        </p:blipFill>
        <p:spPr>
          <a:xfrm>
            <a:off x="1039332" y="836612"/>
            <a:ext cx="7377113" cy="5258292"/>
          </a:xfrm>
          <a:prstGeom prst="rect">
            <a:avLst/>
          </a:prstGeom>
        </p:spPr>
      </p:pic>
    </p:spTree>
    <p:extLst>
      <p:ext uri="{BB962C8B-B14F-4D97-AF65-F5344CB8AC3E}">
        <p14:creationId xmlns:p14="http://schemas.microsoft.com/office/powerpoint/2010/main" val="398085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613453" y="314178"/>
            <a:ext cx="8596668" cy="595280"/>
          </a:xfrm>
        </p:spPr>
        <p:txBody>
          <a:bodyPr>
            <a:normAutofit fontScale="90000"/>
          </a:bodyPr>
          <a:lstStyle/>
          <a:p>
            <a:r>
              <a:rPr lang="en-IE" b="1" dirty="0"/>
              <a:t>Risk Identification</a:t>
            </a:r>
          </a:p>
        </p:txBody>
      </p:sp>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2"/>
          <a:stretch>
            <a:fillRect/>
          </a:stretch>
        </p:blipFill>
        <p:spPr>
          <a:xfrm>
            <a:off x="9467849" y="5916666"/>
            <a:ext cx="2581275" cy="720243"/>
          </a:xfrm>
          <a:prstGeom prst="rect">
            <a:avLst/>
          </a:prstGeom>
        </p:spPr>
      </p:pic>
      <p:pic>
        <p:nvPicPr>
          <p:cNvPr id="1026" name="Picture 2" descr="What Is Risk Identification Techniques">
            <a:extLst>
              <a:ext uri="{FF2B5EF4-FFF2-40B4-BE49-F238E27FC236}">
                <a16:creationId xmlns:a16="http://schemas.microsoft.com/office/drawing/2014/main" id="{6E2E1D75-0B2B-5C66-5F29-A71868597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898" y="937297"/>
            <a:ext cx="6493796" cy="560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583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613453" y="314178"/>
            <a:ext cx="8596668" cy="595280"/>
          </a:xfrm>
        </p:spPr>
        <p:txBody>
          <a:bodyPr>
            <a:normAutofit fontScale="90000"/>
          </a:bodyPr>
          <a:lstStyle/>
          <a:p>
            <a:r>
              <a:rPr lang="en-IE" b="1" dirty="0"/>
              <a:t>Risk Management and Strategic Planning </a:t>
            </a:r>
          </a:p>
        </p:txBody>
      </p:sp>
      <p:pic>
        <p:nvPicPr>
          <p:cNvPr id="9218" name="Picture 2" descr="Image result for opposite sides of the same coin">
            <a:extLst>
              <a:ext uri="{FF2B5EF4-FFF2-40B4-BE49-F238E27FC236}">
                <a16:creationId xmlns:a16="http://schemas.microsoft.com/office/drawing/2014/main" id="{C2A79B98-E47D-4208-BE36-14BB2FEE4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785" y="1204880"/>
            <a:ext cx="6588004" cy="52347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1408424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2C06F-6186-B845-A8E0-4E38C0DD51E9}"/>
              </a:ext>
            </a:extLst>
          </p:cNvPr>
          <p:cNvSpPr txBox="1"/>
          <p:nvPr/>
        </p:nvSpPr>
        <p:spPr>
          <a:xfrm>
            <a:off x="522514" y="261258"/>
            <a:ext cx="4301413" cy="584775"/>
          </a:xfrm>
          <a:prstGeom prst="rect">
            <a:avLst/>
          </a:prstGeom>
          <a:noFill/>
        </p:spPr>
        <p:txBody>
          <a:bodyPr wrap="square" rtlCol="0">
            <a:spAutoFit/>
          </a:bodyPr>
          <a:lstStyle/>
          <a:p>
            <a:pPr>
              <a:defRPr/>
            </a:pPr>
            <a:r>
              <a:rPr lang="en-US" sz="3200" dirty="0">
                <a:solidFill>
                  <a:srgbClr val="00205A"/>
                </a:solidFill>
                <a:latin typeface="Zona Pro ExtraLight" panose="02010A03040002020004" pitchFamily="2" charset="0"/>
              </a:rPr>
              <a:t>Welcome &amp; Introduction</a:t>
            </a:r>
          </a:p>
        </p:txBody>
      </p:sp>
      <p:sp>
        <p:nvSpPr>
          <p:cNvPr id="4" name="TextBox 3">
            <a:extLst>
              <a:ext uri="{FF2B5EF4-FFF2-40B4-BE49-F238E27FC236}">
                <a16:creationId xmlns:a16="http://schemas.microsoft.com/office/drawing/2014/main" id="{2CE61B23-0DAE-2543-BE37-AA2F72386110}"/>
              </a:ext>
            </a:extLst>
          </p:cNvPr>
          <p:cNvSpPr txBox="1"/>
          <p:nvPr/>
        </p:nvSpPr>
        <p:spPr>
          <a:xfrm>
            <a:off x="758038" y="1158058"/>
            <a:ext cx="9231536" cy="4541884"/>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Tx/>
              <a:buBlip>
                <a:blip r:embed="rId2"/>
              </a:buBlip>
              <a:tabLst/>
              <a:defRPr/>
            </a:pPr>
            <a:r>
              <a:rPr kumimoji="0" lang="en-US" b="0" i="0" u="none" strike="noStrike" kern="1200" cap="none" spc="0" normalizeH="0" baseline="0" noProof="0" dirty="0">
                <a:ln>
                  <a:noFill/>
                </a:ln>
                <a:solidFill>
                  <a:srgbClr val="E7E6E6">
                    <a:lumMod val="50000"/>
                  </a:srgbClr>
                </a:solidFill>
                <a:effectLst/>
                <a:uLnTx/>
                <a:uFillTx/>
                <a:latin typeface="Hamlin" pitchFamily="2" charset="0"/>
                <a:ea typeface="+mn-ea"/>
                <a:cs typeface="+mn-cs"/>
              </a:rPr>
              <a:t>Thank you for registering</a:t>
            </a:r>
          </a:p>
          <a:p>
            <a:pPr marL="171450" marR="0" lvl="0" indent="-171450" algn="l" defTabSz="914400" rtl="0" eaLnBrk="1" fontAlgn="auto" latinLnBrk="0" hangingPunct="1">
              <a:lnSpc>
                <a:spcPct val="150000"/>
              </a:lnSpc>
              <a:spcBef>
                <a:spcPts val="0"/>
              </a:spcBef>
              <a:spcAft>
                <a:spcPts val="0"/>
              </a:spcAft>
              <a:buClrTx/>
              <a:buSzTx/>
              <a:buFontTx/>
              <a:buBlip>
                <a:blip r:embed="rId2"/>
              </a:buBlip>
              <a:tabLst/>
              <a:defRPr/>
            </a:pPr>
            <a:endParaRPr kumimoji="0" lang="en-US" sz="1600" b="0" i="0" u="none" strike="noStrike" kern="1200" cap="none" spc="0" normalizeH="0" baseline="0" noProof="0" dirty="0">
              <a:ln>
                <a:noFill/>
              </a:ln>
              <a:solidFill>
                <a:srgbClr val="E7E6E6">
                  <a:lumMod val="50000"/>
                </a:srgbClr>
              </a:solidFill>
              <a:effectLst/>
              <a:uLnTx/>
              <a:uFillTx/>
              <a:latin typeface="Hamlin" pitchFamily="2" charset="0"/>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Tx/>
              <a:buBlip>
                <a:blip r:embed="rId2"/>
              </a:buBlip>
              <a:tabLst/>
              <a:defRPr/>
            </a:pPr>
            <a:r>
              <a:rPr kumimoji="0" lang="en-US" b="0" i="0" u="none" strike="noStrike" kern="1200" cap="none" spc="0" normalizeH="0" baseline="0" noProof="0" dirty="0">
                <a:ln>
                  <a:noFill/>
                </a:ln>
                <a:solidFill>
                  <a:srgbClr val="E7E6E6">
                    <a:lumMod val="50000"/>
                  </a:srgbClr>
                </a:solidFill>
                <a:effectLst/>
                <a:uLnTx/>
                <a:uFillTx/>
                <a:latin typeface="Hamlin" pitchFamily="2" charset="0"/>
                <a:ea typeface="+mn-ea"/>
                <a:cs typeface="+mn-cs"/>
              </a:rPr>
              <a:t>Questions</a:t>
            </a:r>
            <a:endParaRPr kumimoji="0" lang="en-US" sz="1600" b="0" i="0" u="none" strike="noStrike" kern="1200" cap="none" spc="0" normalizeH="0" baseline="0" noProof="0" dirty="0">
              <a:ln>
                <a:noFill/>
              </a:ln>
              <a:solidFill>
                <a:srgbClr val="E7E6E6">
                  <a:lumMod val="50000"/>
                </a:srgbClr>
              </a:solidFill>
              <a:effectLst/>
              <a:uLnTx/>
              <a:uFillTx/>
              <a:latin typeface="Hamlin" pitchFamily="2" charset="0"/>
              <a:ea typeface="+mn-ea"/>
              <a:cs typeface="+mn-cs"/>
            </a:endParaRPr>
          </a:p>
          <a:p>
            <a:pPr marL="628650" marR="0" lvl="1" indent="-171450" algn="l" defTabSz="914400" rtl="0" eaLnBrk="1" fontAlgn="auto" latinLnBrk="0" hangingPunct="1">
              <a:lnSpc>
                <a:spcPct val="150000"/>
              </a:lnSpc>
              <a:spcBef>
                <a:spcPts val="0"/>
              </a:spcBef>
              <a:spcAft>
                <a:spcPts val="0"/>
              </a:spcAft>
              <a:buClrTx/>
              <a:buSzTx/>
              <a:buFontTx/>
              <a:buBlip>
                <a:blip r:embed="rId2"/>
              </a:buBlip>
              <a:tabLst/>
              <a:defRPr/>
            </a:pPr>
            <a:r>
              <a:rPr kumimoji="0" lang="en-US" sz="1600" b="0" i="0" u="none" strike="noStrike" kern="1200" cap="none" spc="0" normalizeH="0" baseline="0" noProof="0" dirty="0">
                <a:ln>
                  <a:noFill/>
                </a:ln>
                <a:solidFill>
                  <a:srgbClr val="E7E6E6">
                    <a:lumMod val="50000"/>
                  </a:srgbClr>
                </a:solidFill>
                <a:effectLst/>
                <a:uLnTx/>
                <a:uFillTx/>
                <a:latin typeface="Hamlin" pitchFamily="2" charset="0"/>
                <a:ea typeface="+mn-ea"/>
                <a:cs typeface="+mn-cs"/>
              </a:rPr>
              <a:t>      Please use the question box on the right of your screen to send the questions for our </a:t>
            </a:r>
          </a:p>
          <a:p>
            <a:pPr marR="0" lvl="1" algn="l" defTabSz="914400" rtl="0" eaLnBrk="1" fontAlgn="auto" latinLnBrk="0" hangingPunct="1">
              <a:lnSpc>
                <a:spcPct val="150000"/>
              </a:lnSpc>
              <a:spcBef>
                <a:spcPts val="0"/>
              </a:spcBef>
              <a:spcAft>
                <a:spcPts val="0"/>
              </a:spcAft>
              <a:buClrTx/>
              <a:buSzTx/>
              <a:tabLst/>
              <a:defRPr/>
            </a:pPr>
            <a:r>
              <a:rPr kumimoji="0" lang="en-US" sz="1600" b="0" i="0" u="none" strike="noStrike" kern="1200" cap="none" spc="0" normalizeH="0" baseline="0" noProof="0" dirty="0">
                <a:ln>
                  <a:noFill/>
                </a:ln>
                <a:solidFill>
                  <a:srgbClr val="E7E6E6">
                    <a:lumMod val="50000"/>
                  </a:srgbClr>
                </a:solidFill>
                <a:effectLst/>
                <a:uLnTx/>
                <a:uFillTx/>
                <a:latin typeface="Hamlin" pitchFamily="2" charset="0"/>
                <a:ea typeface="+mn-ea"/>
                <a:cs typeface="+mn-cs"/>
              </a:rPr>
              <a:t>speaker</a:t>
            </a:r>
          </a:p>
          <a:p>
            <a:pPr marL="171450" marR="0" lvl="0" indent="-171450" algn="l" defTabSz="914400" rtl="0" eaLnBrk="1" fontAlgn="auto" latinLnBrk="0" hangingPunct="1">
              <a:lnSpc>
                <a:spcPct val="150000"/>
              </a:lnSpc>
              <a:spcBef>
                <a:spcPts val="0"/>
              </a:spcBef>
              <a:spcAft>
                <a:spcPts val="0"/>
              </a:spcAft>
              <a:buClrTx/>
              <a:buSzTx/>
              <a:buFontTx/>
              <a:buBlip>
                <a:blip r:embed="rId2"/>
              </a:buBlip>
              <a:tabLst/>
              <a:defRPr/>
            </a:pPr>
            <a:endParaRPr kumimoji="0" lang="en-US" sz="1600" b="0" i="0" u="none" strike="noStrike" kern="1200" cap="none" spc="0" normalizeH="0" baseline="0" noProof="0" dirty="0">
              <a:ln>
                <a:noFill/>
              </a:ln>
              <a:solidFill>
                <a:srgbClr val="E7E6E6">
                  <a:lumMod val="50000"/>
                </a:srgbClr>
              </a:solidFill>
              <a:effectLst/>
              <a:uLnTx/>
              <a:uFillTx/>
              <a:latin typeface="Hamlin" pitchFamily="2" charset="0"/>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Tx/>
              <a:buBlip>
                <a:blip r:embed="rId2"/>
              </a:buBlip>
              <a:tabLst/>
              <a:defRPr/>
            </a:pPr>
            <a:r>
              <a:rPr kumimoji="0" lang="en-US" b="0" i="0" u="none" strike="noStrike" kern="1200" cap="none" spc="0" normalizeH="0" baseline="0" noProof="0" dirty="0">
                <a:ln>
                  <a:noFill/>
                </a:ln>
                <a:solidFill>
                  <a:srgbClr val="E7E6E6">
                    <a:lumMod val="50000"/>
                  </a:srgbClr>
                </a:solidFill>
                <a:effectLst/>
                <a:uLnTx/>
                <a:uFillTx/>
                <a:latin typeface="Hamlin" pitchFamily="2" charset="0"/>
                <a:ea typeface="+mn-ea"/>
                <a:cs typeface="+mn-cs"/>
              </a:rPr>
              <a:t>Today’s session will be recorded and will be on our website later today</a:t>
            </a:r>
          </a:p>
          <a:p>
            <a:pPr marL="171450" marR="0" lvl="0" indent="-171450" algn="l" defTabSz="914400" rtl="0" eaLnBrk="1" fontAlgn="auto" latinLnBrk="0" hangingPunct="1">
              <a:lnSpc>
                <a:spcPct val="150000"/>
              </a:lnSpc>
              <a:spcBef>
                <a:spcPts val="0"/>
              </a:spcBef>
              <a:spcAft>
                <a:spcPts val="0"/>
              </a:spcAft>
              <a:buClrTx/>
              <a:buSzTx/>
              <a:buFontTx/>
              <a:buBlip>
                <a:blip r:embed="rId2"/>
              </a:buBlip>
              <a:tabLst/>
              <a:defRPr/>
            </a:pPr>
            <a:endParaRPr kumimoji="0" lang="en-US" sz="1600" b="0" i="0" u="none" strike="noStrike" kern="1200" cap="none" spc="0" normalizeH="0" baseline="0" noProof="0" dirty="0">
              <a:ln>
                <a:noFill/>
              </a:ln>
              <a:solidFill>
                <a:srgbClr val="E7E6E6">
                  <a:lumMod val="50000"/>
                </a:srgbClr>
              </a:solidFill>
              <a:effectLst/>
              <a:uLnTx/>
              <a:uFillTx/>
              <a:latin typeface="Hamlin" pitchFamily="2" charset="0"/>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Tx/>
              <a:buBlip>
                <a:blip r:embed="rId2"/>
              </a:buBlip>
              <a:tabLst/>
              <a:defRPr/>
            </a:pPr>
            <a:r>
              <a:rPr kumimoji="0" lang="en-US" b="0" i="0" u="none" strike="noStrike" kern="1200" cap="none" spc="0" normalizeH="0" baseline="0" noProof="0" dirty="0">
                <a:ln>
                  <a:noFill/>
                </a:ln>
                <a:solidFill>
                  <a:srgbClr val="E7E6E6">
                    <a:lumMod val="50000"/>
                  </a:srgbClr>
                </a:solidFill>
                <a:effectLst/>
                <a:uLnTx/>
                <a:uFillTx/>
                <a:latin typeface="Hamlin" pitchFamily="2" charset="0"/>
                <a:ea typeface="+mn-ea"/>
                <a:cs typeface="+mn-cs"/>
              </a:rPr>
              <a:t>The CPD code is noted below and will be sent out directly after this session has </a:t>
            </a:r>
          </a:p>
          <a:p>
            <a:pPr marR="0" lvl="0" algn="l" defTabSz="914400" rtl="0" eaLnBrk="1" fontAlgn="auto" latinLnBrk="0" hangingPunct="1">
              <a:lnSpc>
                <a:spcPct val="150000"/>
              </a:lnSpc>
              <a:spcBef>
                <a:spcPts val="0"/>
              </a:spcBef>
              <a:spcAft>
                <a:spcPts val="0"/>
              </a:spcAft>
              <a:buClrTx/>
              <a:buSzTx/>
              <a:tabLst/>
              <a:defRPr/>
            </a:pPr>
            <a:r>
              <a:rPr kumimoji="0" lang="en-US" b="0" i="0" u="none" strike="noStrike" kern="1200" cap="none" spc="0" normalizeH="0" baseline="0" noProof="0" dirty="0">
                <a:ln>
                  <a:noFill/>
                </a:ln>
                <a:solidFill>
                  <a:srgbClr val="E7E6E6">
                    <a:lumMod val="50000"/>
                  </a:srgbClr>
                </a:solidFill>
                <a:effectLst/>
                <a:uLnTx/>
                <a:uFillTx/>
                <a:latin typeface="Hamlin" pitchFamily="2" charset="0"/>
                <a:ea typeface="+mn-ea"/>
                <a:cs typeface="+mn-cs"/>
              </a:rPr>
              <a:t>concluded</a:t>
            </a:r>
          </a:p>
          <a:p>
            <a:pPr marL="171450" marR="0" lvl="0" indent="-171450" algn="l" defTabSz="914400" rtl="0" eaLnBrk="1" fontAlgn="auto" latinLnBrk="0" hangingPunct="1">
              <a:lnSpc>
                <a:spcPct val="150000"/>
              </a:lnSpc>
              <a:spcBef>
                <a:spcPts val="0"/>
              </a:spcBef>
              <a:spcAft>
                <a:spcPts val="0"/>
              </a:spcAft>
              <a:buClrTx/>
              <a:buSzTx/>
              <a:buFontTx/>
              <a:buBlip>
                <a:blip r:embed="rId2"/>
              </a:buBlip>
              <a:tabLst/>
              <a:defRPr/>
            </a:pPr>
            <a:endParaRPr kumimoji="0" lang="en-US" sz="1200" b="0" i="0" u="none" strike="noStrike" kern="1200" cap="none" spc="0" normalizeH="0" baseline="0" noProof="0" dirty="0">
              <a:ln>
                <a:noFill/>
              </a:ln>
              <a:solidFill>
                <a:srgbClr val="E7E6E6">
                  <a:lumMod val="50000"/>
                </a:srgbClr>
              </a:solidFill>
              <a:effectLst/>
              <a:uLnTx/>
              <a:uFillTx/>
              <a:latin typeface="Hamlin" pitchFamily="2" charset="0"/>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Tx/>
              <a:buBlip>
                <a:blip r:embed="rId2"/>
              </a:buBlip>
              <a:tabLst/>
              <a:defRPr/>
            </a:pPr>
            <a:endParaRPr kumimoji="0" lang="en-US" sz="1200" b="0" i="0" u="none" strike="noStrike" kern="1200" cap="none" spc="0" normalizeH="0" baseline="0" noProof="0" dirty="0">
              <a:ln>
                <a:noFill/>
              </a:ln>
              <a:solidFill>
                <a:srgbClr val="E7E6E6">
                  <a:lumMod val="50000"/>
                </a:srgbClr>
              </a:solidFill>
              <a:effectLst/>
              <a:uLnTx/>
              <a:uFillTx/>
              <a:latin typeface="Hamlin" pitchFamily="2" charset="0"/>
              <a:ea typeface="+mn-ea"/>
              <a:cs typeface="+mn-cs"/>
            </a:endParaRPr>
          </a:p>
        </p:txBody>
      </p:sp>
      <p:sp>
        <p:nvSpPr>
          <p:cNvPr id="3" name="Rectangle 2">
            <a:extLst>
              <a:ext uri="{FF2B5EF4-FFF2-40B4-BE49-F238E27FC236}">
                <a16:creationId xmlns:a16="http://schemas.microsoft.com/office/drawing/2014/main" id="{63B74BE6-15BF-B2CA-719D-03017899007A}"/>
              </a:ext>
            </a:extLst>
          </p:cNvPr>
          <p:cNvSpPr/>
          <p:nvPr/>
        </p:nvSpPr>
        <p:spPr>
          <a:xfrm>
            <a:off x="9281652" y="0"/>
            <a:ext cx="307749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71C88381-F2AE-41BE-B0BE-B8E374FD5C5D}"/>
              </a:ext>
            </a:extLst>
          </p:cNvPr>
          <p:cNvSpPr/>
          <p:nvPr/>
        </p:nvSpPr>
        <p:spPr>
          <a:xfrm>
            <a:off x="0" y="3785419"/>
            <a:ext cx="522514" cy="3072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897F5912-233C-5B91-1880-A2F2A49BDCA9}"/>
              </a:ext>
            </a:extLst>
          </p:cNvPr>
          <p:cNvSpPr/>
          <p:nvPr/>
        </p:nvSpPr>
        <p:spPr>
          <a:xfrm>
            <a:off x="7148052" y="4827639"/>
            <a:ext cx="3746090" cy="20303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B14A698F-0D32-4BD1-B058-FE99C123FD2B}"/>
              </a:ext>
            </a:extLst>
          </p:cNvPr>
          <p:cNvSpPr txBox="1"/>
          <p:nvPr/>
        </p:nvSpPr>
        <p:spPr>
          <a:xfrm>
            <a:off x="8482172" y="6011967"/>
            <a:ext cx="3014804" cy="369332"/>
          </a:xfrm>
          <a:prstGeom prst="rect">
            <a:avLst/>
          </a:prstGeom>
          <a:solidFill>
            <a:srgbClr val="00AB8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Hamlin"/>
                <a:ea typeface="+mn-ea"/>
                <a:cs typeface="+mn-cs"/>
              </a:rPr>
              <a:t>CPD CODE: 2022 - 2195</a:t>
            </a:r>
            <a:endParaRPr lang="en-GB" dirty="0">
              <a:solidFill>
                <a:srgbClr val="00205B"/>
              </a:solidFill>
              <a:latin typeface="Hamlin"/>
            </a:endParaRPr>
          </a:p>
        </p:txBody>
      </p:sp>
    </p:spTree>
    <p:extLst>
      <p:ext uri="{BB962C8B-B14F-4D97-AF65-F5344CB8AC3E}">
        <p14:creationId xmlns:p14="http://schemas.microsoft.com/office/powerpoint/2010/main" val="433739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8DF2-FB38-491D-9412-1B1EC052ADB7}"/>
              </a:ext>
            </a:extLst>
          </p:cNvPr>
          <p:cNvSpPr>
            <a:spLocks noGrp="1"/>
          </p:cNvSpPr>
          <p:nvPr>
            <p:ph type="title"/>
          </p:nvPr>
        </p:nvSpPr>
        <p:spPr/>
        <p:txBody>
          <a:bodyPr>
            <a:normAutofit/>
          </a:bodyPr>
          <a:lstStyle/>
          <a:p>
            <a:pPr algn="ctr"/>
            <a:r>
              <a:rPr lang="en-IE" b="1" u="sng" dirty="0"/>
              <a:t>Strategic Plan and Risk Management</a:t>
            </a:r>
            <a:endParaRPr lang="en-IE" dirty="0"/>
          </a:p>
        </p:txBody>
      </p:sp>
      <p:pic>
        <p:nvPicPr>
          <p:cNvPr id="4" name="Picture 3" descr="C:\Documents and Settings\Fiona\My Documents\My Pictures\WDA logo - hi Res.jpg">
            <a:extLst>
              <a:ext uri="{FF2B5EF4-FFF2-40B4-BE49-F238E27FC236}">
                <a16:creationId xmlns:a16="http://schemas.microsoft.com/office/drawing/2014/main" id="{845171D0-B05C-4901-A390-AA50DDE2B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Image result for strategy plan journey">
            <a:extLst>
              <a:ext uri="{FF2B5EF4-FFF2-40B4-BE49-F238E27FC236}">
                <a16:creationId xmlns:a16="http://schemas.microsoft.com/office/drawing/2014/main" id="{DC6D64C3-318A-4D1D-9576-F80DC92E9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417" y="1270000"/>
            <a:ext cx="7940502" cy="553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435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p:txBody>
          <a:bodyPr/>
          <a:lstStyle/>
          <a:p>
            <a:pPr algn="ctr"/>
            <a:r>
              <a:rPr lang="en-IE" b="1" dirty="0"/>
              <a:t>Strategic Plan &amp; Risk Management</a:t>
            </a:r>
          </a:p>
        </p:txBody>
      </p:sp>
      <p:pic>
        <p:nvPicPr>
          <p:cNvPr id="3" name="Picture 2">
            <a:extLst>
              <a:ext uri="{FF2B5EF4-FFF2-40B4-BE49-F238E27FC236}">
                <a16:creationId xmlns:a16="http://schemas.microsoft.com/office/drawing/2014/main" id="{FAEE561B-DB84-47DB-9214-58B5A48867DF}"/>
              </a:ext>
            </a:extLst>
          </p:cNvPr>
          <p:cNvPicPr>
            <a:picLocks noChangeAspect="1"/>
          </p:cNvPicPr>
          <p:nvPr/>
        </p:nvPicPr>
        <p:blipFill>
          <a:blip r:embed="rId2"/>
          <a:stretch>
            <a:fillRect/>
          </a:stretch>
        </p:blipFill>
        <p:spPr>
          <a:xfrm>
            <a:off x="943772" y="1267448"/>
            <a:ext cx="8063791" cy="5590552"/>
          </a:xfrm>
          <a:prstGeom prst="rect">
            <a:avLst/>
          </a:prstGeom>
        </p:spPr>
      </p:pic>
      <p:pic>
        <p:nvPicPr>
          <p:cNvPr id="5" name="Picture 4">
            <a:extLst>
              <a:ext uri="{FF2B5EF4-FFF2-40B4-BE49-F238E27FC236}">
                <a16:creationId xmlns:a16="http://schemas.microsoft.com/office/drawing/2014/main" id="{EAF1D497-F9AB-78AC-47FD-7DDDF9D61D64}"/>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2254582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115410" y="182898"/>
            <a:ext cx="9481351" cy="691246"/>
          </a:xfrm>
        </p:spPr>
        <p:txBody>
          <a:bodyPr>
            <a:normAutofit fontScale="90000"/>
          </a:bodyPr>
          <a:lstStyle/>
          <a:p>
            <a:pPr algn="ctr"/>
            <a:r>
              <a:rPr lang="en-IE" b="1" dirty="0"/>
              <a:t>Risk Hierarchy - Develop Corporate, Sub and Standalone Risk Registers</a:t>
            </a:r>
          </a:p>
        </p:txBody>
      </p:sp>
      <p:pic>
        <p:nvPicPr>
          <p:cNvPr id="3074" name="Picture 2" descr="South Korea digital currency exchanges to face penalties for anti-money  laundering breaches - CoinGeek">
            <a:extLst>
              <a:ext uri="{FF2B5EF4-FFF2-40B4-BE49-F238E27FC236}">
                <a16:creationId xmlns:a16="http://schemas.microsoft.com/office/drawing/2014/main" id="{E1117ADB-B4AF-4B52-BDE2-5B04C3762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6" y="1464694"/>
            <a:ext cx="4259453" cy="21732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portant Data Protection Act 2018 amendment – are you aware? | HLB Poland">
            <a:extLst>
              <a:ext uri="{FF2B5EF4-FFF2-40B4-BE49-F238E27FC236}">
                <a16:creationId xmlns:a16="http://schemas.microsoft.com/office/drawing/2014/main" id="{F9764207-3126-4BAE-B6B7-F1D18A586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568" y="1464695"/>
            <a:ext cx="3501563" cy="21732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uccessful Corporate Governance Comes From Personal Self Governance -  Corporate Board Member">
            <a:extLst>
              <a:ext uri="{FF2B5EF4-FFF2-40B4-BE49-F238E27FC236}">
                <a16:creationId xmlns:a16="http://schemas.microsoft.com/office/drawing/2014/main" id="{B8C78EEC-AEA0-4306-917D-531B82B0A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441" y="1464694"/>
            <a:ext cx="3875636" cy="217326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MBs: 10 Cyber Security Tips That Make You a Tougher Target in 2020 |  InfoSec Insights">
            <a:extLst>
              <a:ext uri="{FF2B5EF4-FFF2-40B4-BE49-F238E27FC236}">
                <a16:creationId xmlns:a16="http://schemas.microsoft.com/office/drawing/2014/main" id="{DA62B0BB-A76C-438E-9E5D-36914A64C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71000"/>
            <a:ext cx="4013760" cy="25086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What is Good Business Strategy? The case of SMEs. – Kent Business Matters">
            <a:extLst>
              <a:ext uri="{FF2B5EF4-FFF2-40B4-BE49-F238E27FC236}">
                <a16:creationId xmlns:a16="http://schemas.microsoft.com/office/drawing/2014/main" id="{4BF648EB-AA14-46F2-B52C-5EB954E21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1991" y="3871000"/>
            <a:ext cx="3785140" cy="25086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Why are investors turning to debt investment amidst Brexit uncertainty?">
            <a:extLst>
              <a:ext uri="{FF2B5EF4-FFF2-40B4-BE49-F238E27FC236}">
                <a16:creationId xmlns:a16="http://schemas.microsoft.com/office/drawing/2014/main" id="{C1DEE422-98B0-4555-ADEA-145DAB9EA6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0441" y="3871000"/>
            <a:ext cx="3952483" cy="2508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A6E96BE-BACA-D9BA-31EC-97AE4D028AEB}"/>
              </a:ext>
            </a:extLst>
          </p:cNvPr>
          <p:cNvPicPr>
            <a:picLocks noChangeAspect="1"/>
          </p:cNvPicPr>
          <p:nvPr/>
        </p:nvPicPr>
        <p:blipFill>
          <a:blip r:embed="rId8"/>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970548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529213" y="305217"/>
            <a:ext cx="8145194" cy="1320800"/>
          </a:xfrm>
        </p:spPr>
        <p:txBody>
          <a:bodyPr>
            <a:normAutofit fontScale="90000"/>
          </a:bodyPr>
          <a:lstStyle/>
          <a:p>
            <a:r>
              <a:rPr lang="en-IE" sz="4400" b="1" dirty="0"/>
              <a:t>Charities Regulator Sample Risk Register</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6" name="Picture 5" descr="C:\Documents and Settings\Fiona\My Documents\My Pictures\WDA logo - hi Res.jpg">
            <a:extLst>
              <a:ext uri="{FF2B5EF4-FFF2-40B4-BE49-F238E27FC236}">
                <a16:creationId xmlns:a16="http://schemas.microsoft.com/office/drawing/2014/main" id="{3A9B2F62-D23B-470B-A33A-02E6D2F6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4777799-4885-4EC2-9F88-8D4F9BF5B67B}"/>
              </a:ext>
            </a:extLst>
          </p:cNvPr>
          <p:cNvPicPr>
            <a:picLocks noChangeAspect="1"/>
          </p:cNvPicPr>
          <p:nvPr/>
        </p:nvPicPr>
        <p:blipFill>
          <a:blip r:embed="rId3"/>
          <a:stretch>
            <a:fillRect/>
          </a:stretch>
        </p:blipFill>
        <p:spPr>
          <a:xfrm>
            <a:off x="0" y="1015443"/>
            <a:ext cx="8859915" cy="4561304"/>
          </a:xfrm>
          <a:prstGeom prst="rect">
            <a:avLst/>
          </a:prstGeom>
        </p:spPr>
      </p:pic>
      <p:sp>
        <p:nvSpPr>
          <p:cNvPr id="8" name="Title 1">
            <a:extLst>
              <a:ext uri="{FF2B5EF4-FFF2-40B4-BE49-F238E27FC236}">
                <a16:creationId xmlns:a16="http://schemas.microsoft.com/office/drawing/2014/main" id="{6B9DED34-4953-4ECC-A96B-93B75B74F931}"/>
              </a:ext>
            </a:extLst>
          </p:cNvPr>
          <p:cNvSpPr txBox="1">
            <a:spLocks/>
          </p:cNvSpPr>
          <p:nvPr/>
        </p:nvSpPr>
        <p:spPr>
          <a:xfrm>
            <a:off x="1529213" y="6020973"/>
            <a:ext cx="8145194" cy="13208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E" sz="3200" b="1" u="sng" dirty="0">
                <a:solidFill>
                  <a:schemeClr val="tx1"/>
                </a:solidFill>
              </a:rPr>
              <a:t>In Word Document instead of Excel</a:t>
            </a:r>
          </a:p>
        </p:txBody>
      </p:sp>
      <p:pic>
        <p:nvPicPr>
          <p:cNvPr id="4" name="Picture 3">
            <a:extLst>
              <a:ext uri="{FF2B5EF4-FFF2-40B4-BE49-F238E27FC236}">
                <a16:creationId xmlns:a16="http://schemas.microsoft.com/office/drawing/2014/main" id="{17316A50-A956-CA70-0551-87E4B1194E1C}"/>
              </a:ext>
            </a:extLst>
          </p:cNvPr>
          <p:cNvPicPr>
            <a:picLocks noChangeAspect="1"/>
          </p:cNvPicPr>
          <p:nvPr/>
        </p:nvPicPr>
        <p:blipFill>
          <a:blip r:embed="rId4"/>
          <a:stretch>
            <a:fillRect/>
          </a:stretch>
        </p:blipFill>
        <p:spPr>
          <a:xfrm>
            <a:off x="8978198" y="1861820"/>
            <a:ext cx="3021539" cy="2868550"/>
          </a:xfrm>
          <a:prstGeom prst="rect">
            <a:avLst/>
          </a:prstGeom>
        </p:spPr>
      </p:pic>
    </p:spTree>
    <p:extLst>
      <p:ext uri="{BB962C8B-B14F-4D97-AF65-F5344CB8AC3E}">
        <p14:creationId xmlns:p14="http://schemas.microsoft.com/office/powerpoint/2010/main" val="3842244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529213" y="305217"/>
            <a:ext cx="8145194" cy="1320800"/>
          </a:xfrm>
        </p:spPr>
        <p:txBody>
          <a:bodyPr>
            <a:normAutofit fontScale="90000"/>
          </a:bodyPr>
          <a:lstStyle/>
          <a:p>
            <a:r>
              <a:rPr lang="en-IE" sz="4400" b="1" dirty="0"/>
              <a:t>Regulator Sample Risk Register</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6" name="Picture 5" descr="C:\Documents and Settings\Fiona\My Documents\My Pictures\WDA logo - hi Res.jpg">
            <a:extLst>
              <a:ext uri="{FF2B5EF4-FFF2-40B4-BE49-F238E27FC236}">
                <a16:creationId xmlns:a16="http://schemas.microsoft.com/office/drawing/2014/main" id="{3A9B2F62-D23B-470B-A33A-02E6D2F6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FBAFCE5-C07A-4D5C-A311-7C2EE5AEFACC}"/>
              </a:ext>
            </a:extLst>
          </p:cNvPr>
          <p:cNvPicPr>
            <a:picLocks noChangeAspect="1"/>
          </p:cNvPicPr>
          <p:nvPr/>
        </p:nvPicPr>
        <p:blipFill>
          <a:blip r:embed="rId3"/>
          <a:stretch>
            <a:fillRect/>
          </a:stretch>
        </p:blipFill>
        <p:spPr>
          <a:xfrm>
            <a:off x="295201" y="1078670"/>
            <a:ext cx="9373296" cy="4428120"/>
          </a:xfrm>
          <a:prstGeom prst="rect">
            <a:avLst/>
          </a:prstGeom>
        </p:spPr>
      </p:pic>
    </p:spTree>
    <p:extLst>
      <p:ext uri="{BB962C8B-B14F-4D97-AF65-F5344CB8AC3E}">
        <p14:creationId xmlns:p14="http://schemas.microsoft.com/office/powerpoint/2010/main" val="230722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613453" y="314178"/>
            <a:ext cx="8596668" cy="595280"/>
          </a:xfrm>
        </p:spPr>
        <p:txBody>
          <a:bodyPr>
            <a:normAutofit fontScale="90000"/>
          </a:bodyPr>
          <a:lstStyle/>
          <a:p>
            <a:r>
              <a:rPr lang="en-IE" b="1" dirty="0"/>
              <a:t>Risk Identification – Risk Register</a:t>
            </a:r>
          </a:p>
        </p:txBody>
      </p:sp>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2"/>
          <a:stretch>
            <a:fillRect/>
          </a:stretch>
        </p:blipFill>
        <p:spPr>
          <a:xfrm>
            <a:off x="9467849" y="5916666"/>
            <a:ext cx="2581275" cy="720243"/>
          </a:xfrm>
          <a:prstGeom prst="rect">
            <a:avLst/>
          </a:prstGeom>
        </p:spPr>
      </p:pic>
      <p:pic>
        <p:nvPicPr>
          <p:cNvPr id="6" name="Picture 5">
            <a:extLst>
              <a:ext uri="{FF2B5EF4-FFF2-40B4-BE49-F238E27FC236}">
                <a16:creationId xmlns:a16="http://schemas.microsoft.com/office/drawing/2014/main" id="{5031AD0A-2B73-B6F9-AD7F-35D4B2A3B753}"/>
              </a:ext>
            </a:extLst>
          </p:cNvPr>
          <p:cNvPicPr>
            <a:picLocks noChangeAspect="1"/>
          </p:cNvPicPr>
          <p:nvPr/>
        </p:nvPicPr>
        <p:blipFill>
          <a:blip r:embed="rId3"/>
          <a:stretch>
            <a:fillRect/>
          </a:stretch>
        </p:blipFill>
        <p:spPr>
          <a:xfrm>
            <a:off x="222927" y="1013021"/>
            <a:ext cx="11578547" cy="4643108"/>
          </a:xfrm>
          <a:prstGeom prst="rect">
            <a:avLst/>
          </a:prstGeom>
        </p:spPr>
      </p:pic>
    </p:spTree>
    <p:extLst>
      <p:ext uri="{BB962C8B-B14F-4D97-AF65-F5344CB8AC3E}">
        <p14:creationId xmlns:p14="http://schemas.microsoft.com/office/powerpoint/2010/main" val="55292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2538470" y="121460"/>
            <a:ext cx="5149172" cy="595280"/>
          </a:xfrm>
        </p:spPr>
        <p:txBody>
          <a:bodyPr>
            <a:normAutofit fontScale="90000"/>
          </a:bodyPr>
          <a:lstStyle/>
          <a:p>
            <a:r>
              <a:rPr lang="en-IE" b="1" dirty="0"/>
              <a:t>Risk Management In Excel</a:t>
            </a:r>
          </a:p>
        </p:txBody>
      </p:sp>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2"/>
          <a:stretch>
            <a:fillRect/>
          </a:stretch>
        </p:blipFill>
        <p:spPr>
          <a:xfrm>
            <a:off x="9467849" y="5916666"/>
            <a:ext cx="2581275" cy="720243"/>
          </a:xfrm>
          <a:prstGeom prst="rect">
            <a:avLst/>
          </a:prstGeom>
        </p:spPr>
      </p:pic>
      <p:pic>
        <p:nvPicPr>
          <p:cNvPr id="5128" name="Picture 8" descr="The World's Top 5 Biggest Mining Dump Trucks">
            <a:extLst>
              <a:ext uri="{FF2B5EF4-FFF2-40B4-BE49-F238E27FC236}">
                <a16:creationId xmlns:a16="http://schemas.microsoft.com/office/drawing/2014/main" id="{8E68ECDD-CFB6-BD49-85C0-33B4B262D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6" y="709183"/>
            <a:ext cx="8891589" cy="5927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443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2538470" y="121460"/>
            <a:ext cx="5149172" cy="595280"/>
          </a:xfrm>
        </p:spPr>
        <p:txBody>
          <a:bodyPr>
            <a:normAutofit fontScale="90000"/>
          </a:bodyPr>
          <a:lstStyle/>
          <a:p>
            <a:r>
              <a:rPr lang="en-IE" b="1" dirty="0"/>
              <a:t>Risk Management In Excel</a:t>
            </a:r>
          </a:p>
        </p:txBody>
      </p:sp>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2"/>
          <a:stretch>
            <a:fillRect/>
          </a:stretch>
        </p:blipFill>
        <p:spPr>
          <a:xfrm>
            <a:off x="9467849" y="5916666"/>
            <a:ext cx="2581275" cy="720243"/>
          </a:xfrm>
          <a:prstGeom prst="rect">
            <a:avLst/>
          </a:prstGeom>
        </p:spPr>
      </p:pic>
      <p:pic>
        <p:nvPicPr>
          <p:cNvPr id="16386" name="Picture 2" descr="HOW to Deal With a Silo Mentality in Your Organization - Experts In How">
            <a:extLst>
              <a:ext uri="{FF2B5EF4-FFF2-40B4-BE49-F238E27FC236}">
                <a16:creationId xmlns:a16="http://schemas.microsoft.com/office/drawing/2014/main" id="{A37B8FBF-72DA-CB5D-E715-D28D1D249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166" y="678640"/>
            <a:ext cx="7226009" cy="605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246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a:xfrm>
            <a:off x="677333" y="609600"/>
            <a:ext cx="8704791" cy="742950"/>
          </a:xfrm>
        </p:spPr>
        <p:txBody>
          <a:bodyPr/>
          <a:lstStyle/>
          <a:p>
            <a:r>
              <a:rPr lang="en-IE" altLang="en-US" b="1" dirty="0">
                <a:solidFill>
                  <a:srgbClr val="C00000"/>
                </a:solidFill>
              </a:rPr>
              <a:t>Problems With Risk Registers In Excel !!</a:t>
            </a: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677334" y="1484243"/>
            <a:ext cx="8596668" cy="4557119"/>
          </a:xfrm>
        </p:spPr>
        <p:txBody>
          <a:bodyPr>
            <a:normAutofit/>
          </a:bodyPr>
          <a:lstStyle/>
          <a:p>
            <a:pPr marL="844550" lvl="1"/>
            <a:r>
              <a:rPr lang="en-US" altLang="en-US" sz="2400" b="1" dirty="0"/>
              <a:t>Tells you the score you expect </a:t>
            </a:r>
          </a:p>
          <a:p>
            <a:pPr marL="844550" lvl="1"/>
            <a:r>
              <a:rPr lang="en-US" altLang="en-US" sz="2400" b="1" dirty="0"/>
              <a:t>Reporting is </a:t>
            </a:r>
            <a:r>
              <a:rPr lang="en-US" altLang="en-US" sz="2400" b="1" i="1" u="sng" dirty="0"/>
              <a:t>extremely</a:t>
            </a:r>
            <a:r>
              <a:rPr lang="en-US" altLang="en-US" sz="2400" b="1" dirty="0"/>
              <a:t> difficult</a:t>
            </a:r>
          </a:p>
          <a:p>
            <a:pPr marL="844550" lvl="1"/>
            <a:r>
              <a:rPr lang="en-US" altLang="en-US" sz="2400" b="1" dirty="0"/>
              <a:t>Version Control after changes are made</a:t>
            </a:r>
          </a:p>
          <a:p>
            <a:pPr marL="844550" lvl="1"/>
            <a:r>
              <a:rPr lang="en-US" altLang="en-US" sz="2400" b="1" dirty="0"/>
              <a:t>Integration with other systems and API’s Poor</a:t>
            </a:r>
          </a:p>
          <a:p>
            <a:pPr marL="844550" lvl="1"/>
            <a:r>
              <a:rPr lang="en-US" altLang="en-US" sz="2400" b="1" dirty="0"/>
              <a:t>Integration with Control Framework is Poor</a:t>
            </a:r>
          </a:p>
          <a:p>
            <a:pPr marL="844550" lvl="1"/>
            <a:r>
              <a:rPr lang="en-US" altLang="en-US" sz="2400" b="1" dirty="0"/>
              <a:t>Integration with Key Risk Indicators / Trigger Events </a:t>
            </a:r>
          </a:p>
          <a:p>
            <a:pPr marL="844550" lvl="1"/>
            <a:r>
              <a:rPr lang="en-US" altLang="en-US" sz="2400" b="1" dirty="0"/>
              <a:t>History of risk and trend analysis difficult to record </a:t>
            </a:r>
          </a:p>
          <a:p>
            <a:pPr marL="844550" lvl="1"/>
            <a:r>
              <a:rPr lang="en-US" altLang="en-US" sz="2400" b="1" dirty="0"/>
              <a:t>Embeddedness across the organisation   </a:t>
            </a:r>
          </a:p>
          <a:p>
            <a:pPr marL="844550" lvl="1"/>
            <a:r>
              <a:rPr lang="en-US" altLang="en-US" sz="2400" b="1" dirty="0"/>
              <a:t>Subject to Human Error</a:t>
            </a:r>
          </a:p>
          <a:p>
            <a:pPr marL="844550" lvl="1"/>
            <a:endParaRPr lang="en-US" altLang="en-US" sz="2400" b="1" dirty="0"/>
          </a:p>
          <a:p>
            <a:pPr>
              <a:lnSpc>
                <a:spcPct val="90000"/>
              </a:lnSpc>
              <a:buFont typeface="Arial" charset="0"/>
              <a:buChar char="•"/>
              <a:defRPr/>
            </a:pPr>
            <a:endParaRPr lang="en-IE" sz="2800" dirty="0">
              <a:solidFill>
                <a:schemeClr val="tx1"/>
              </a:solidFill>
            </a:endParaRPr>
          </a:p>
        </p:txBody>
      </p:sp>
      <p:pic>
        <p:nvPicPr>
          <p:cNvPr id="8" name="Picture 7">
            <a:extLst>
              <a:ext uri="{FF2B5EF4-FFF2-40B4-BE49-F238E27FC236}">
                <a16:creationId xmlns:a16="http://schemas.microsoft.com/office/drawing/2014/main" id="{37FB9B79-9B59-6124-5C01-C44EB3FA75AB}"/>
              </a:ext>
            </a:extLst>
          </p:cNvPr>
          <p:cNvPicPr>
            <a:picLocks noChangeAspect="1"/>
          </p:cNvPicPr>
          <p:nvPr/>
        </p:nvPicPr>
        <p:blipFill>
          <a:blip r:embed="rId2"/>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598985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613453" y="314178"/>
            <a:ext cx="8596668" cy="595280"/>
          </a:xfrm>
        </p:spPr>
        <p:txBody>
          <a:bodyPr>
            <a:normAutofit fontScale="90000"/>
          </a:bodyPr>
          <a:lstStyle/>
          <a:p>
            <a:r>
              <a:rPr lang="en-IE" b="1" dirty="0"/>
              <a:t>Risk Management</a:t>
            </a:r>
          </a:p>
        </p:txBody>
      </p:sp>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2"/>
          <a:stretch>
            <a:fillRect/>
          </a:stretch>
        </p:blipFill>
        <p:spPr>
          <a:xfrm>
            <a:off x="9467849" y="5916666"/>
            <a:ext cx="2581275" cy="720243"/>
          </a:xfrm>
          <a:prstGeom prst="rect">
            <a:avLst/>
          </a:prstGeom>
        </p:spPr>
      </p:pic>
      <p:pic>
        <p:nvPicPr>
          <p:cNvPr id="2050" name="Picture 2" descr="The Risk Management Process: Manage Uncertainty, Then Repeat">
            <a:extLst>
              <a:ext uri="{FF2B5EF4-FFF2-40B4-BE49-F238E27FC236}">
                <a16:creationId xmlns:a16="http://schemas.microsoft.com/office/drawing/2014/main" id="{5420E19D-CF60-285E-A302-9E018AF3E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520" y="909458"/>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k management process: What are the 5 steps?">
            <a:extLst>
              <a:ext uri="{FF2B5EF4-FFF2-40B4-BE49-F238E27FC236}">
                <a16:creationId xmlns:a16="http://schemas.microsoft.com/office/drawing/2014/main" id="{DE96AC0D-E5C9-F616-5D7C-245B04A2A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10050"/>
            <a:ext cx="4750740" cy="21887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RM 31000 ISO Risk Assessment Process">
            <a:extLst>
              <a:ext uri="{FF2B5EF4-FFF2-40B4-BE49-F238E27FC236}">
                <a16:creationId xmlns:a16="http://schemas.microsoft.com/office/drawing/2014/main" id="{F4F52C52-18CB-E1F3-8DEB-C096E0761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787" y="-73982"/>
            <a:ext cx="4690989"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ve Steps in Risk Management Process: Everything You Need To Know">
            <a:extLst>
              <a:ext uri="{FF2B5EF4-FFF2-40B4-BE49-F238E27FC236}">
                <a16:creationId xmlns:a16="http://schemas.microsoft.com/office/drawing/2014/main" id="{40F1E359-7FDB-6666-7F8A-A58E3EAF0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2419" y="3115072"/>
            <a:ext cx="3864989"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02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arts of risk management">
            <a:extLst>
              <a:ext uri="{FF2B5EF4-FFF2-40B4-BE49-F238E27FC236}">
                <a16:creationId xmlns:a16="http://schemas.microsoft.com/office/drawing/2014/main" id="{06F05AAF-2908-49DE-A48E-CF825F1B1D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16679" b="6712"/>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570941" y="123478"/>
            <a:ext cx="4763558" cy="2369131"/>
          </a:xfrm>
        </p:spPr>
        <p:txBody>
          <a:bodyPr vert="horz" lIns="91440" tIns="45720" rIns="91440" bIns="45720" rtlCol="0" anchor="b">
            <a:normAutofit/>
          </a:bodyPr>
          <a:lstStyle/>
          <a:p>
            <a:pPr algn="r">
              <a:lnSpc>
                <a:spcPct val="90000"/>
              </a:lnSpc>
            </a:pPr>
            <a:r>
              <a:rPr lang="en-US" sz="5400" b="1">
                <a:solidFill>
                  <a:schemeClr val="bg1"/>
                </a:solidFill>
              </a:rPr>
              <a:t>The Dark Arts Of Risk Management</a:t>
            </a:r>
            <a:endParaRPr lang="en-US" sz="5400" b="1" dirty="0">
              <a:solidFill>
                <a:schemeClr val="bg1"/>
              </a:solidFill>
            </a:endParaRPr>
          </a:p>
        </p:txBody>
      </p:sp>
      <p:pic>
        <p:nvPicPr>
          <p:cNvPr id="6" name="Picture 5">
            <a:extLst>
              <a:ext uri="{FF2B5EF4-FFF2-40B4-BE49-F238E27FC236}">
                <a16:creationId xmlns:a16="http://schemas.microsoft.com/office/drawing/2014/main" id="{729F5184-BE50-E5D9-6229-3C03383D1F84}"/>
              </a:ext>
            </a:extLst>
          </p:cNvPr>
          <p:cNvPicPr>
            <a:picLocks noChangeAspect="1"/>
          </p:cNvPicPr>
          <p:nvPr/>
        </p:nvPicPr>
        <p:blipFill>
          <a:blip r:embed="rId3"/>
          <a:stretch>
            <a:fillRect/>
          </a:stretch>
        </p:blipFill>
        <p:spPr>
          <a:xfrm>
            <a:off x="9467849" y="5916666"/>
            <a:ext cx="2581275" cy="720243"/>
          </a:xfrm>
          <a:prstGeom prst="rect">
            <a:avLst/>
          </a:prstGeom>
        </p:spPr>
      </p:pic>
      <p:pic>
        <p:nvPicPr>
          <p:cNvPr id="3" name="Picture 2" descr="C:\Documents and Settings\Fiona\My Documents\My Pictures\WDA logo - hi Res.jpg">
            <a:extLst>
              <a:ext uri="{FF2B5EF4-FFF2-40B4-BE49-F238E27FC236}">
                <a16:creationId xmlns:a16="http://schemas.microsoft.com/office/drawing/2014/main" id="{1BF12969-A040-C41B-B21F-C19433F43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6" y="5831493"/>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150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p:txBody>
          <a:bodyPr/>
          <a:lstStyle/>
          <a:p>
            <a:r>
              <a:rPr lang="en-IE" altLang="en-US" b="1" dirty="0">
                <a:solidFill>
                  <a:srgbClr val="C00000"/>
                </a:solidFill>
              </a:rPr>
              <a:t>Risk Management</a:t>
            </a: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677334" y="1484243"/>
            <a:ext cx="8596668" cy="4557119"/>
          </a:xfrm>
        </p:spPr>
        <p:txBody>
          <a:bodyPr>
            <a:normAutofit/>
          </a:bodyPr>
          <a:lstStyle/>
          <a:p>
            <a:pPr marL="844550" lvl="1"/>
            <a:r>
              <a:rPr lang="en-US" altLang="en-US" sz="2400" b="1" dirty="0"/>
              <a:t>Risk Controls</a:t>
            </a:r>
          </a:p>
          <a:p>
            <a:pPr marL="844550" lvl="1"/>
            <a:r>
              <a:rPr lang="en-US" altLang="en-US" sz="2400" b="1" dirty="0"/>
              <a:t>Risk Evaluation</a:t>
            </a:r>
          </a:p>
          <a:p>
            <a:pPr marL="844550" lvl="1"/>
            <a:r>
              <a:rPr lang="en-US" altLang="en-US" sz="2400" b="1" dirty="0"/>
              <a:t>Risk Reporting</a:t>
            </a:r>
          </a:p>
          <a:p>
            <a:pPr marL="844550" lvl="1"/>
            <a:r>
              <a:rPr lang="en-US" altLang="en-US" sz="2400" b="1" dirty="0"/>
              <a:t>Risk Monitoring</a:t>
            </a:r>
          </a:p>
          <a:p>
            <a:pPr marL="844550" lvl="1"/>
            <a:r>
              <a:rPr lang="en-US" altLang="en-US" sz="2400" b="1" dirty="0"/>
              <a:t>Risk Appetite, Tolerance &amp; Capacity</a:t>
            </a:r>
          </a:p>
          <a:p>
            <a:pPr marL="844550" lvl="1"/>
            <a:r>
              <a:rPr lang="en-US" altLang="en-US" sz="2400" b="1" dirty="0"/>
              <a:t>Setting Risk Appetite</a:t>
            </a:r>
          </a:p>
          <a:p>
            <a:pPr>
              <a:lnSpc>
                <a:spcPct val="90000"/>
              </a:lnSpc>
              <a:buFont typeface="Arial" charset="0"/>
              <a:buChar char="•"/>
              <a:defRPr/>
            </a:pPr>
            <a:endParaRPr lang="en-IE" sz="2800" dirty="0">
              <a:solidFill>
                <a:schemeClr val="tx1"/>
              </a:solidFill>
            </a:endParaRPr>
          </a:p>
        </p:txBody>
      </p:sp>
      <p:pic>
        <p:nvPicPr>
          <p:cNvPr id="8" name="Picture 7">
            <a:extLst>
              <a:ext uri="{FF2B5EF4-FFF2-40B4-BE49-F238E27FC236}">
                <a16:creationId xmlns:a16="http://schemas.microsoft.com/office/drawing/2014/main" id="{37FB9B79-9B59-6124-5C01-C44EB3FA75AB}"/>
              </a:ext>
            </a:extLst>
          </p:cNvPr>
          <p:cNvPicPr>
            <a:picLocks noChangeAspect="1"/>
          </p:cNvPicPr>
          <p:nvPr/>
        </p:nvPicPr>
        <p:blipFill>
          <a:blip r:embed="rId2"/>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3759073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3432853" y="333228"/>
            <a:ext cx="2663147" cy="595280"/>
          </a:xfrm>
        </p:spPr>
        <p:txBody>
          <a:bodyPr>
            <a:normAutofit fontScale="90000"/>
          </a:bodyPr>
          <a:lstStyle/>
          <a:p>
            <a:r>
              <a:rPr lang="en-IE" b="1"/>
              <a:t>Risk Controls</a:t>
            </a:r>
            <a:endParaRPr lang="en-IE" b="1" dirty="0"/>
          </a:p>
        </p:txBody>
      </p:sp>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2"/>
          <a:stretch>
            <a:fillRect/>
          </a:stretch>
        </p:blipFill>
        <p:spPr>
          <a:xfrm>
            <a:off x="9467849" y="5916666"/>
            <a:ext cx="2581275" cy="720243"/>
          </a:xfrm>
          <a:prstGeom prst="rect">
            <a:avLst/>
          </a:prstGeom>
        </p:spPr>
      </p:pic>
      <p:pic>
        <p:nvPicPr>
          <p:cNvPr id="15362" name="Picture 2" descr="Effective Internal Control Environment &amp; Risk Assessment">
            <a:extLst>
              <a:ext uri="{FF2B5EF4-FFF2-40B4-BE49-F238E27FC236}">
                <a16:creationId xmlns:a16="http://schemas.microsoft.com/office/drawing/2014/main" id="{1429A615-C8BC-AA99-B158-FF078B4FA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05" y="1400174"/>
            <a:ext cx="8412816"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54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p:txBody>
          <a:bodyPr/>
          <a:lstStyle/>
          <a:p>
            <a:r>
              <a:rPr lang="en-IE" altLang="en-US" b="1" dirty="0">
                <a:solidFill>
                  <a:srgbClr val="C00000"/>
                </a:solidFill>
              </a:rPr>
              <a:t>Risk Controls Definition</a:t>
            </a: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677334" y="1484243"/>
            <a:ext cx="8596668" cy="4557119"/>
          </a:xfrm>
        </p:spPr>
        <p:txBody>
          <a:bodyPr>
            <a:normAutofit fontScale="62500" lnSpcReduction="20000"/>
          </a:bodyPr>
          <a:lstStyle/>
          <a:p>
            <a:pPr marL="844550" lvl="1" algn="just"/>
            <a:r>
              <a:rPr lang="en-IE" sz="2800" b="0" i="0" dirty="0">
                <a:solidFill>
                  <a:schemeClr val="tx1"/>
                </a:solidFill>
                <a:effectLst/>
                <a:latin typeface="Arial" panose="020B0604020202020204" pitchFamily="34" charset="0"/>
                <a:cs typeface="Arial" panose="020B0604020202020204" pitchFamily="34" charset="0"/>
              </a:rPr>
              <a:t>Risk control, also known as hazard control, is a part of the risk management process in which methods for neutralising or reduction of identified risks are implemented. Controlled risks remain potential threats, but the probability of an associated incident or the consequences thereof have been significantly reduced</a:t>
            </a:r>
          </a:p>
          <a:p>
            <a:pPr marL="844550" lvl="1" algn="just"/>
            <a:endParaRPr lang="en-US" altLang="en-US" sz="2400" b="1" dirty="0">
              <a:solidFill>
                <a:schemeClr val="tx1"/>
              </a:solidFill>
              <a:latin typeface="Arial" panose="020B0604020202020204" pitchFamily="34" charset="0"/>
              <a:cs typeface="Arial" panose="020B0604020202020204" pitchFamily="34" charset="0"/>
            </a:endParaRPr>
          </a:p>
          <a:p>
            <a:pPr marL="844550" lvl="1" algn="just"/>
            <a:r>
              <a:rPr lang="en-IE" sz="2800" b="0" i="0" dirty="0">
                <a:solidFill>
                  <a:schemeClr val="tx1"/>
                </a:solidFill>
                <a:effectLst/>
                <a:latin typeface="Arial" panose="020B0604020202020204" pitchFamily="34" charset="0"/>
                <a:cs typeface="Arial" panose="020B0604020202020204" pitchFamily="34" charset="0"/>
              </a:rPr>
              <a:t>Risk control is the set of methods by which firms evaluate potential losses and take action to reduce or eliminate such threats. It is a technique that utilizes findings from </a:t>
            </a:r>
            <a:r>
              <a:rPr lang="en-IE" sz="2800" b="0" i="0" u="sng" dirty="0">
                <a:solidFill>
                  <a:schemeClr val="tx1"/>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risk assessments</a:t>
            </a:r>
            <a:r>
              <a:rPr lang="en-IE" sz="2800" b="0" i="0" dirty="0">
                <a:solidFill>
                  <a:schemeClr val="tx1"/>
                </a:solidFill>
                <a:effectLst/>
                <a:latin typeface="Arial" panose="020B0604020202020204" pitchFamily="34" charset="0"/>
                <a:cs typeface="Arial" panose="020B0604020202020204" pitchFamily="34" charset="0"/>
              </a:rPr>
              <a:t>, which involve identifying potential risk factors in a company's operations, such as technical and non-technical aspects of the business, financial policies and other issues that may affect the well-being of the firm.</a:t>
            </a:r>
          </a:p>
          <a:p>
            <a:pPr marL="844550" lvl="1" algn="just"/>
            <a:endParaRPr lang="en-IE" sz="2800" b="0" i="0" dirty="0">
              <a:solidFill>
                <a:schemeClr val="tx1"/>
              </a:solidFill>
              <a:effectLst/>
              <a:latin typeface="Arial" panose="020B0604020202020204" pitchFamily="34" charset="0"/>
              <a:cs typeface="Arial" panose="020B0604020202020204" pitchFamily="34" charset="0"/>
            </a:endParaRPr>
          </a:p>
          <a:p>
            <a:pPr marL="844550" lvl="1" algn="just"/>
            <a:r>
              <a:rPr lang="en-IE" sz="2800" b="0" i="0" u="sng"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Risk control</a:t>
            </a:r>
            <a:r>
              <a:rPr lang="en-IE" sz="2800" b="0" i="0" dirty="0">
                <a:solidFill>
                  <a:schemeClr val="tx1"/>
                </a:solidFill>
                <a:effectLst/>
                <a:latin typeface="Arial" panose="020B0604020202020204" pitchFamily="34" charset="0"/>
                <a:cs typeface="Arial" panose="020B0604020202020204" pitchFamily="34" charset="0"/>
              </a:rPr>
              <a:t> also implements proactive changes to reduce risk in these areas. Risk control thus helps companies limit lost assets and income. Risk control is a key component of a company's </a:t>
            </a:r>
            <a:r>
              <a:rPr lang="en-IE" sz="2800" b="0" i="0" u="sng" dirty="0">
                <a:solidFill>
                  <a:schemeClr val="tx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enterprise risk management</a:t>
            </a:r>
            <a:r>
              <a:rPr lang="en-IE" sz="2800" b="0" i="0" dirty="0">
                <a:solidFill>
                  <a:schemeClr val="tx1"/>
                </a:solidFill>
                <a:effectLst/>
                <a:latin typeface="Arial" panose="020B0604020202020204" pitchFamily="34" charset="0"/>
                <a:cs typeface="Arial" panose="020B0604020202020204" pitchFamily="34" charset="0"/>
              </a:rPr>
              <a:t> (ERM) protocol.</a:t>
            </a:r>
            <a:endParaRPr lang="en-US" altLang="en-US" sz="2400" b="1" dirty="0">
              <a:solidFill>
                <a:schemeClr val="tx1"/>
              </a:solidFill>
              <a:latin typeface="Arial" panose="020B0604020202020204" pitchFamily="34" charset="0"/>
              <a:cs typeface="Arial" panose="020B0604020202020204" pitchFamily="34" charset="0"/>
            </a:endParaRPr>
          </a:p>
          <a:p>
            <a:pPr>
              <a:lnSpc>
                <a:spcPct val="90000"/>
              </a:lnSpc>
              <a:buFont typeface="Arial" charset="0"/>
              <a:buChar char="•"/>
              <a:defRPr/>
            </a:pPr>
            <a:endParaRPr lang="en-IE" sz="2800" dirty="0">
              <a:solidFill>
                <a:schemeClr val="tx1"/>
              </a:solidFill>
            </a:endParaRPr>
          </a:p>
        </p:txBody>
      </p:sp>
      <p:pic>
        <p:nvPicPr>
          <p:cNvPr id="8" name="Picture 7">
            <a:extLst>
              <a:ext uri="{FF2B5EF4-FFF2-40B4-BE49-F238E27FC236}">
                <a16:creationId xmlns:a16="http://schemas.microsoft.com/office/drawing/2014/main" id="{37FB9B79-9B59-6124-5C01-C44EB3FA75AB}"/>
              </a:ext>
            </a:extLst>
          </p:cNvPr>
          <p:cNvPicPr>
            <a:picLocks noChangeAspect="1"/>
          </p:cNvPicPr>
          <p:nvPr/>
        </p:nvPicPr>
        <p:blipFill>
          <a:blip r:embed="rId5"/>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172674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582973" y="0"/>
            <a:ext cx="8596668" cy="434970"/>
          </a:xfrm>
        </p:spPr>
        <p:txBody>
          <a:bodyPr>
            <a:normAutofit fontScale="90000"/>
          </a:bodyPr>
          <a:lstStyle/>
          <a:p>
            <a:r>
              <a:rPr lang="en-IE" b="1" dirty="0"/>
              <a:t>Risk Controls</a:t>
            </a:r>
          </a:p>
        </p:txBody>
      </p:sp>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2"/>
          <a:stretch>
            <a:fillRect/>
          </a:stretch>
        </p:blipFill>
        <p:spPr>
          <a:xfrm>
            <a:off x="9467849" y="5916666"/>
            <a:ext cx="2581275" cy="720243"/>
          </a:xfrm>
          <a:prstGeom prst="rect">
            <a:avLst/>
          </a:prstGeom>
        </p:spPr>
      </p:pic>
      <p:pic>
        <p:nvPicPr>
          <p:cNvPr id="3074" name="Picture 2" descr="What Is A Risk And Control Matrix">
            <a:extLst>
              <a:ext uri="{FF2B5EF4-FFF2-40B4-BE49-F238E27FC236}">
                <a16:creationId xmlns:a16="http://schemas.microsoft.com/office/drawing/2014/main" id="{72DDC6D2-EA51-D73B-36F1-22EBFEBD6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574" y="569304"/>
            <a:ext cx="10208852" cy="6201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312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613453" y="314178"/>
            <a:ext cx="8596668" cy="595280"/>
          </a:xfrm>
        </p:spPr>
        <p:txBody>
          <a:bodyPr>
            <a:normAutofit fontScale="90000"/>
          </a:bodyPr>
          <a:lstStyle/>
          <a:p>
            <a:r>
              <a:rPr lang="en-IE" b="1" dirty="0"/>
              <a:t>Risk Controls</a:t>
            </a:r>
          </a:p>
        </p:txBody>
      </p:sp>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2"/>
          <a:stretch>
            <a:fillRect/>
          </a:stretch>
        </p:blipFill>
        <p:spPr>
          <a:xfrm>
            <a:off x="9467849" y="5916666"/>
            <a:ext cx="2581275" cy="720243"/>
          </a:xfrm>
          <a:prstGeom prst="rect">
            <a:avLst/>
          </a:prstGeom>
        </p:spPr>
      </p:pic>
      <p:pic>
        <p:nvPicPr>
          <p:cNvPr id="4" name="Picture 3">
            <a:extLst>
              <a:ext uri="{FF2B5EF4-FFF2-40B4-BE49-F238E27FC236}">
                <a16:creationId xmlns:a16="http://schemas.microsoft.com/office/drawing/2014/main" id="{0CC44958-1ED5-190F-F86E-52C1A2C01CB7}"/>
              </a:ext>
            </a:extLst>
          </p:cNvPr>
          <p:cNvPicPr>
            <a:picLocks noChangeAspect="1"/>
          </p:cNvPicPr>
          <p:nvPr/>
        </p:nvPicPr>
        <p:blipFill>
          <a:blip r:embed="rId3"/>
          <a:stretch>
            <a:fillRect/>
          </a:stretch>
        </p:blipFill>
        <p:spPr>
          <a:xfrm>
            <a:off x="100964" y="847576"/>
            <a:ext cx="11948160" cy="4757009"/>
          </a:xfrm>
          <a:prstGeom prst="rect">
            <a:avLst/>
          </a:prstGeom>
        </p:spPr>
      </p:pic>
    </p:spTree>
    <p:extLst>
      <p:ext uri="{BB962C8B-B14F-4D97-AF65-F5344CB8AC3E}">
        <p14:creationId xmlns:p14="http://schemas.microsoft.com/office/powerpoint/2010/main" val="2388643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8DF2-FB38-491D-9412-1B1EC052ADB7}"/>
              </a:ext>
            </a:extLst>
          </p:cNvPr>
          <p:cNvSpPr>
            <a:spLocks noGrp="1"/>
          </p:cNvSpPr>
          <p:nvPr>
            <p:ph type="title"/>
          </p:nvPr>
        </p:nvSpPr>
        <p:spPr>
          <a:xfrm>
            <a:off x="925909" y="254493"/>
            <a:ext cx="8596668" cy="1320800"/>
          </a:xfrm>
        </p:spPr>
        <p:txBody>
          <a:bodyPr>
            <a:normAutofit/>
          </a:bodyPr>
          <a:lstStyle/>
          <a:p>
            <a:pPr algn="ctr"/>
            <a:r>
              <a:rPr lang="en-IE" b="1" u="sng" dirty="0"/>
              <a:t>Document Internal Controls</a:t>
            </a:r>
            <a:br>
              <a:rPr lang="en-IE" dirty="0"/>
            </a:br>
            <a:endParaRPr lang="en-IE" dirty="0"/>
          </a:p>
        </p:txBody>
      </p:sp>
      <p:pic>
        <p:nvPicPr>
          <p:cNvPr id="4" name="Picture 3" descr="C:\Documents and Settings\Fiona\My Documents\My Pictures\WDA logo - hi Res.jpg">
            <a:extLst>
              <a:ext uri="{FF2B5EF4-FFF2-40B4-BE49-F238E27FC236}">
                <a16:creationId xmlns:a16="http://schemas.microsoft.com/office/drawing/2014/main" id="{845171D0-B05C-4901-A390-AA50DDE2B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31C141D-6CE2-4316-9F75-ED3FD97E353C}"/>
              </a:ext>
            </a:extLst>
          </p:cNvPr>
          <p:cNvPicPr>
            <a:picLocks noChangeAspect="1"/>
          </p:cNvPicPr>
          <p:nvPr/>
        </p:nvPicPr>
        <p:blipFill>
          <a:blip r:embed="rId3"/>
          <a:stretch>
            <a:fillRect/>
          </a:stretch>
        </p:blipFill>
        <p:spPr>
          <a:xfrm>
            <a:off x="109537" y="1237400"/>
            <a:ext cx="11972925" cy="5442238"/>
          </a:xfrm>
          <a:prstGeom prst="rect">
            <a:avLst/>
          </a:prstGeom>
        </p:spPr>
      </p:pic>
    </p:spTree>
    <p:extLst>
      <p:ext uri="{BB962C8B-B14F-4D97-AF65-F5344CB8AC3E}">
        <p14:creationId xmlns:p14="http://schemas.microsoft.com/office/powerpoint/2010/main" val="2531771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8DF2-FB38-491D-9412-1B1EC052ADB7}"/>
              </a:ext>
            </a:extLst>
          </p:cNvPr>
          <p:cNvSpPr>
            <a:spLocks noGrp="1"/>
          </p:cNvSpPr>
          <p:nvPr>
            <p:ph type="title"/>
          </p:nvPr>
        </p:nvSpPr>
        <p:spPr>
          <a:xfrm>
            <a:off x="0" y="203761"/>
            <a:ext cx="9410700" cy="777314"/>
          </a:xfrm>
        </p:spPr>
        <p:txBody>
          <a:bodyPr>
            <a:normAutofit fontScale="90000"/>
          </a:bodyPr>
          <a:lstStyle/>
          <a:p>
            <a:pPr algn="ctr"/>
            <a:r>
              <a:rPr lang="en-IE" b="1" u="sng" dirty="0"/>
              <a:t>Record Internal Control Performance – “FLOD”</a:t>
            </a:r>
            <a:br>
              <a:rPr lang="en-IE" dirty="0"/>
            </a:br>
            <a:endParaRPr lang="en-IE" dirty="0"/>
          </a:p>
        </p:txBody>
      </p:sp>
      <p:pic>
        <p:nvPicPr>
          <p:cNvPr id="4" name="Picture 3" descr="C:\Documents and Settings\Fiona\My Documents\My Pictures\WDA logo - hi Res.jpg">
            <a:extLst>
              <a:ext uri="{FF2B5EF4-FFF2-40B4-BE49-F238E27FC236}">
                <a16:creationId xmlns:a16="http://schemas.microsoft.com/office/drawing/2014/main" id="{845171D0-B05C-4901-A390-AA50DDE2B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3EB0E8D-0040-414B-8A23-6A64ED271C39}"/>
              </a:ext>
            </a:extLst>
          </p:cNvPr>
          <p:cNvPicPr>
            <a:picLocks noChangeAspect="1"/>
          </p:cNvPicPr>
          <p:nvPr/>
        </p:nvPicPr>
        <p:blipFill>
          <a:blip r:embed="rId3"/>
          <a:stretch>
            <a:fillRect/>
          </a:stretch>
        </p:blipFill>
        <p:spPr>
          <a:xfrm>
            <a:off x="152399" y="880324"/>
            <a:ext cx="11960451" cy="4815626"/>
          </a:xfrm>
          <a:prstGeom prst="rect">
            <a:avLst/>
          </a:prstGeom>
        </p:spPr>
      </p:pic>
    </p:spTree>
    <p:extLst>
      <p:ext uri="{BB962C8B-B14F-4D97-AF65-F5344CB8AC3E}">
        <p14:creationId xmlns:p14="http://schemas.microsoft.com/office/powerpoint/2010/main" val="3079571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153551" y="124703"/>
            <a:ext cx="8145194" cy="718885"/>
          </a:xfrm>
        </p:spPr>
        <p:txBody>
          <a:bodyPr>
            <a:normAutofit fontScale="90000"/>
          </a:bodyPr>
          <a:lstStyle/>
          <a:p>
            <a:pPr algn="ctr"/>
            <a:r>
              <a:rPr lang="en-IE" sz="4400" b="1" dirty="0"/>
              <a:t>Risk Control Performance Review</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5" name="Picture 4">
            <a:extLst>
              <a:ext uri="{FF2B5EF4-FFF2-40B4-BE49-F238E27FC236}">
                <a16:creationId xmlns:a16="http://schemas.microsoft.com/office/drawing/2014/main" id="{C7960D84-78AA-2894-4B28-45DDAAAD0E62}"/>
              </a:ext>
            </a:extLst>
          </p:cNvPr>
          <p:cNvPicPr>
            <a:picLocks noChangeAspect="1"/>
          </p:cNvPicPr>
          <p:nvPr/>
        </p:nvPicPr>
        <p:blipFill>
          <a:blip r:embed="rId2"/>
          <a:stretch>
            <a:fillRect/>
          </a:stretch>
        </p:blipFill>
        <p:spPr>
          <a:xfrm>
            <a:off x="1757362" y="874173"/>
            <a:ext cx="5934075" cy="1895475"/>
          </a:xfrm>
          <a:prstGeom prst="rect">
            <a:avLst/>
          </a:prstGeom>
        </p:spPr>
      </p:pic>
      <p:pic>
        <p:nvPicPr>
          <p:cNvPr id="11" name="Picture 10">
            <a:extLst>
              <a:ext uri="{FF2B5EF4-FFF2-40B4-BE49-F238E27FC236}">
                <a16:creationId xmlns:a16="http://schemas.microsoft.com/office/drawing/2014/main" id="{1081A8B0-78BE-4B2D-F415-D438F2FA3F26}"/>
              </a:ext>
            </a:extLst>
          </p:cNvPr>
          <p:cNvPicPr>
            <a:picLocks noChangeAspect="1"/>
          </p:cNvPicPr>
          <p:nvPr/>
        </p:nvPicPr>
        <p:blipFill>
          <a:blip r:embed="rId3"/>
          <a:stretch>
            <a:fillRect/>
          </a:stretch>
        </p:blipFill>
        <p:spPr>
          <a:xfrm>
            <a:off x="1747837" y="2800233"/>
            <a:ext cx="5943600" cy="1914525"/>
          </a:xfrm>
          <a:prstGeom prst="rect">
            <a:avLst/>
          </a:prstGeom>
        </p:spPr>
      </p:pic>
      <p:pic>
        <p:nvPicPr>
          <p:cNvPr id="13" name="Picture 12">
            <a:extLst>
              <a:ext uri="{FF2B5EF4-FFF2-40B4-BE49-F238E27FC236}">
                <a16:creationId xmlns:a16="http://schemas.microsoft.com/office/drawing/2014/main" id="{94788FEA-91FA-F68C-56F0-0ABB6E7D4A7F}"/>
              </a:ext>
            </a:extLst>
          </p:cNvPr>
          <p:cNvPicPr>
            <a:picLocks noChangeAspect="1"/>
          </p:cNvPicPr>
          <p:nvPr/>
        </p:nvPicPr>
        <p:blipFill>
          <a:blip r:embed="rId4"/>
          <a:stretch>
            <a:fillRect/>
          </a:stretch>
        </p:blipFill>
        <p:spPr>
          <a:xfrm>
            <a:off x="1747837" y="4745343"/>
            <a:ext cx="5924550" cy="1895475"/>
          </a:xfrm>
          <a:prstGeom prst="rect">
            <a:avLst/>
          </a:prstGeom>
        </p:spPr>
      </p:pic>
      <p:pic>
        <p:nvPicPr>
          <p:cNvPr id="15" name="Picture 14">
            <a:extLst>
              <a:ext uri="{FF2B5EF4-FFF2-40B4-BE49-F238E27FC236}">
                <a16:creationId xmlns:a16="http://schemas.microsoft.com/office/drawing/2014/main" id="{A05DBA3D-AC93-D7B0-86FC-7C5522B5F64E}"/>
              </a:ext>
            </a:extLst>
          </p:cNvPr>
          <p:cNvPicPr>
            <a:picLocks noChangeAspect="1"/>
          </p:cNvPicPr>
          <p:nvPr/>
        </p:nvPicPr>
        <p:blipFill>
          <a:blip r:embed="rId5"/>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1140311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267851" y="0"/>
            <a:ext cx="8145194" cy="814135"/>
          </a:xfrm>
        </p:spPr>
        <p:txBody>
          <a:bodyPr>
            <a:normAutofit/>
          </a:bodyPr>
          <a:lstStyle/>
          <a:p>
            <a:pPr algn="ctr"/>
            <a:r>
              <a:rPr lang="en-IE" sz="4400" b="1" dirty="0"/>
              <a:t>Internal Control Reporting</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6" name="Picture 5" descr="C:\Documents and Settings\Fiona\My Documents\My Pictures\WDA logo - hi Res.jpg">
            <a:extLst>
              <a:ext uri="{FF2B5EF4-FFF2-40B4-BE49-F238E27FC236}">
                <a16:creationId xmlns:a16="http://schemas.microsoft.com/office/drawing/2014/main" id="{3A9B2F62-D23B-470B-A33A-02E6D2F6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F10A316-25C0-A8D8-5374-2C333F148281}"/>
              </a:ext>
            </a:extLst>
          </p:cNvPr>
          <p:cNvPicPr>
            <a:picLocks noChangeAspect="1"/>
          </p:cNvPicPr>
          <p:nvPr/>
        </p:nvPicPr>
        <p:blipFill>
          <a:blip r:embed="rId3"/>
          <a:stretch>
            <a:fillRect/>
          </a:stretch>
        </p:blipFill>
        <p:spPr>
          <a:xfrm>
            <a:off x="1135247" y="895350"/>
            <a:ext cx="7923028" cy="5733770"/>
          </a:xfrm>
          <a:prstGeom prst="rect">
            <a:avLst/>
          </a:prstGeom>
        </p:spPr>
      </p:pic>
    </p:spTree>
    <p:extLst>
      <p:ext uri="{BB962C8B-B14F-4D97-AF65-F5344CB8AC3E}">
        <p14:creationId xmlns:p14="http://schemas.microsoft.com/office/powerpoint/2010/main" val="1203554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267851" y="0"/>
            <a:ext cx="8145194" cy="814135"/>
          </a:xfrm>
        </p:spPr>
        <p:txBody>
          <a:bodyPr>
            <a:normAutofit/>
          </a:bodyPr>
          <a:lstStyle/>
          <a:p>
            <a:pPr algn="ctr"/>
            <a:r>
              <a:rPr lang="en-IE" sz="4400" b="1" dirty="0"/>
              <a:t>Internal Control Reporting</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5" name="Picture 4">
            <a:extLst>
              <a:ext uri="{FF2B5EF4-FFF2-40B4-BE49-F238E27FC236}">
                <a16:creationId xmlns:a16="http://schemas.microsoft.com/office/drawing/2014/main" id="{AAAF6F97-18EC-5885-7CE2-59962F178AF7}"/>
              </a:ext>
            </a:extLst>
          </p:cNvPr>
          <p:cNvPicPr>
            <a:picLocks noChangeAspect="1"/>
          </p:cNvPicPr>
          <p:nvPr/>
        </p:nvPicPr>
        <p:blipFill>
          <a:blip r:embed="rId2"/>
          <a:stretch>
            <a:fillRect/>
          </a:stretch>
        </p:blipFill>
        <p:spPr>
          <a:xfrm>
            <a:off x="528789" y="814135"/>
            <a:ext cx="10146042" cy="5669525"/>
          </a:xfrm>
          <a:prstGeom prst="rect">
            <a:avLst/>
          </a:prstGeom>
        </p:spPr>
      </p:pic>
    </p:spTree>
    <p:extLst>
      <p:ext uri="{BB962C8B-B14F-4D97-AF65-F5344CB8AC3E}">
        <p14:creationId xmlns:p14="http://schemas.microsoft.com/office/powerpoint/2010/main" val="2796676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a:xfrm>
            <a:off x="2772834" y="226088"/>
            <a:ext cx="4047066" cy="590550"/>
          </a:xfrm>
        </p:spPr>
        <p:txBody>
          <a:bodyPr>
            <a:normAutofit fontScale="90000"/>
          </a:bodyPr>
          <a:lstStyle/>
          <a:p>
            <a:r>
              <a:rPr lang="en-IE" altLang="en-US" b="1" dirty="0">
                <a:solidFill>
                  <a:srgbClr val="C00000"/>
                </a:solidFill>
              </a:rPr>
              <a:t>Approach for today</a:t>
            </a: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1762654" y="1104901"/>
            <a:ext cx="6067425" cy="5355562"/>
          </a:xfrm>
        </p:spPr>
        <p:txBody>
          <a:bodyPr>
            <a:normAutofit fontScale="92500" lnSpcReduction="20000"/>
          </a:bodyPr>
          <a:lstStyle/>
          <a:p>
            <a:pPr marL="844550" lvl="1"/>
            <a:r>
              <a:rPr lang="en-US" altLang="en-US" sz="2400" b="1" dirty="0"/>
              <a:t>Understanding Where You Are</a:t>
            </a:r>
          </a:p>
          <a:p>
            <a:pPr marL="844550" lvl="1"/>
            <a:r>
              <a:rPr lang="en-US" altLang="en-US" sz="2400" b="1" dirty="0"/>
              <a:t>Risk Maturity vs Risk Embeddedness</a:t>
            </a:r>
          </a:p>
          <a:p>
            <a:pPr marL="844550" lvl="1"/>
            <a:r>
              <a:rPr lang="en-US" altLang="en-US" sz="2400" b="1" dirty="0"/>
              <a:t>Risk Identification &amp; Risk Registers</a:t>
            </a:r>
          </a:p>
          <a:p>
            <a:pPr marL="844550" lvl="1"/>
            <a:r>
              <a:rPr lang="en-US" altLang="en-US" sz="2400" b="1" dirty="0"/>
              <a:t>Risk Management</a:t>
            </a:r>
          </a:p>
          <a:p>
            <a:pPr marL="1244600" lvl="2"/>
            <a:r>
              <a:rPr lang="en-US" altLang="en-US" sz="2200" b="1" dirty="0"/>
              <a:t>Risk Controls</a:t>
            </a:r>
          </a:p>
          <a:p>
            <a:pPr marL="1244600" lvl="2"/>
            <a:r>
              <a:rPr lang="en-US" altLang="en-US" sz="2200" b="1" dirty="0"/>
              <a:t>Risk Reporting &amp; Monitoring</a:t>
            </a:r>
          </a:p>
          <a:p>
            <a:pPr marL="1244600" lvl="2"/>
            <a:r>
              <a:rPr lang="en-US" altLang="en-US" sz="2200" b="1" dirty="0"/>
              <a:t>Risk Appetite, Tolerance &amp; Capacity</a:t>
            </a:r>
          </a:p>
          <a:p>
            <a:pPr marL="1244600" lvl="2"/>
            <a:r>
              <a:rPr lang="en-US" altLang="en-US" sz="2200" b="1" dirty="0"/>
              <a:t>Setting Risk Appetite</a:t>
            </a:r>
          </a:p>
          <a:p>
            <a:pPr marL="844550" lvl="1"/>
            <a:r>
              <a:rPr lang="en-US" altLang="en-US" sz="2400" b="1" dirty="0"/>
              <a:t>Governance Risk</a:t>
            </a:r>
          </a:p>
          <a:p>
            <a:pPr marL="844550" lvl="1"/>
            <a:r>
              <a:rPr lang="en-US" altLang="en-US" sz="2400" b="1" dirty="0"/>
              <a:t>Operational Considerations</a:t>
            </a:r>
          </a:p>
          <a:p>
            <a:pPr marL="844550" lvl="1"/>
            <a:r>
              <a:rPr lang="en-US" altLang="en-US" sz="2400" b="1" dirty="0"/>
              <a:t>Risk Management &amp; Technology</a:t>
            </a:r>
          </a:p>
          <a:p>
            <a:pPr marL="844550" lvl="1"/>
            <a:r>
              <a:rPr lang="en-US" altLang="en-US" sz="2400" b="1" dirty="0"/>
              <a:t>Risk Training</a:t>
            </a:r>
          </a:p>
          <a:p>
            <a:pPr marL="844550" lvl="1"/>
            <a:r>
              <a:rPr lang="en-US" altLang="en-US" sz="2400" b="1" dirty="0"/>
              <a:t>Regulators View</a:t>
            </a:r>
          </a:p>
          <a:p>
            <a:pPr>
              <a:lnSpc>
                <a:spcPct val="90000"/>
              </a:lnSpc>
              <a:buFont typeface="Arial" charset="0"/>
              <a:buChar char="•"/>
              <a:defRPr/>
            </a:pPr>
            <a:endParaRPr lang="en-IE" sz="2800" dirty="0">
              <a:solidFill>
                <a:schemeClr val="tx1"/>
              </a:solidFill>
            </a:endParaRPr>
          </a:p>
        </p:txBody>
      </p:sp>
      <p:pic>
        <p:nvPicPr>
          <p:cNvPr id="8" name="Picture 7">
            <a:extLst>
              <a:ext uri="{FF2B5EF4-FFF2-40B4-BE49-F238E27FC236}">
                <a16:creationId xmlns:a16="http://schemas.microsoft.com/office/drawing/2014/main" id="{37FB9B79-9B59-6124-5C01-C44EB3FA75AB}"/>
              </a:ext>
            </a:extLst>
          </p:cNvPr>
          <p:cNvPicPr>
            <a:picLocks noChangeAspect="1"/>
          </p:cNvPicPr>
          <p:nvPr/>
        </p:nvPicPr>
        <p:blipFill>
          <a:blip r:embed="rId2"/>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450500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Risk Reporting</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Risk Reporting | Adan Corporate">
            <a:extLst>
              <a:ext uri="{FF2B5EF4-FFF2-40B4-BE49-F238E27FC236}">
                <a16:creationId xmlns:a16="http://schemas.microsoft.com/office/drawing/2014/main" id="{F27612D7-8115-4965-B4B8-9BCE3A17F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89" y="1115766"/>
            <a:ext cx="80772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103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a:xfrm>
            <a:off x="0" y="159434"/>
            <a:ext cx="10514541" cy="656492"/>
          </a:xfrm>
        </p:spPr>
        <p:txBody>
          <a:bodyPr>
            <a:normAutofit/>
          </a:bodyPr>
          <a:lstStyle/>
          <a:p>
            <a:pPr algn="ctr"/>
            <a:r>
              <a:rPr lang="en-IE" altLang="en-US" sz="3200" b="1" dirty="0">
                <a:solidFill>
                  <a:srgbClr val="C00000"/>
                </a:solidFill>
              </a:rPr>
              <a:t>Risk Reporting</a:t>
            </a:r>
            <a:endParaRPr lang="en-IE" sz="3200"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381911" y="815926"/>
            <a:ext cx="9521743" cy="5627077"/>
          </a:xfrm>
        </p:spPr>
        <p:txBody>
          <a:bodyPr>
            <a:normAutofit/>
          </a:bodyPr>
          <a:lstStyle/>
          <a:p>
            <a:r>
              <a:rPr lang="en-IE" b="1" dirty="0"/>
              <a:t>Reports should cover the following at a minimum on 2 – 3 pages:</a:t>
            </a:r>
            <a:endParaRPr lang="en-IE" dirty="0"/>
          </a:p>
          <a:p>
            <a:endParaRPr lang="en-IE" sz="2000" dirty="0"/>
          </a:p>
          <a:p>
            <a:r>
              <a:rPr lang="en-IE" sz="2000" b="1" u="sng" dirty="0">
                <a:solidFill>
                  <a:srgbClr val="FF0000"/>
                </a:solidFill>
              </a:rPr>
              <a:t>significant risks</a:t>
            </a:r>
            <a:r>
              <a:rPr lang="en-IE" dirty="0"/>
              <a:t> and the effectiveness of systems and controls; </a:t>
            </a:r>
            <a:endParaRPr lang="en-IE" sz="2000" dirty="0"/>
          </a:p>
          <a:p>
            <a:r>
              <a:rPr lang="en-IE" dirty="0"/>
              <a:t>any </a:t>
            </a:r>
            <a:r>
              <a:rPr lang="en-IE" sz="2000" b="1" u="sng" dirty="0">
                <a:solidFill>
                  <a:srgbClr val="FF0000"/>
                </a:solidFill>
              </a:rPr>
              <a:t>risk events </a:t>
            </a:r>
            <a:r>
              <a:rPr lang="en-IE" dirty="0"/>
              <a:t>that have occurred and the actions taken or proposed to mitigate the risk;</a:t>
            </a:r>
            <a:endParaRPr lang="en-IE" sz="2000" dirty="0"/>
          </a:p>
          <a:p>
            <a:r>
              <a:rPr lang="en-IE" dirty="0"/>
              <a:t>likely or actual </a:t>
            </a:r>
            <a:r>
              <a:rPr lang="en-IE" sz="2000" b="1" u="sng" dirty="0">
                <a:solidFill>
                  <a:srgbClr val="FF0000"/>
                </a:solidFill>
              </a:rPr>
              <a:t>deviations</a:t>
            </a:r>
            <a:r>
              <a:rPr lang="en-IE" dirty="0"/>
              <a:t> from risk tolerance levels or established systems and controls and should include the timeframe and status of any activities that are proposed to address these;</a:t>
            </a:r>
            <a:endParaRPr lang="en-IE" sz="2000" dirty="0"/>
          </a:p>
          <a:p>
            <a:r>
              <a:rPr lang="en-IE" dirty="0"/>
              <a:t>any </a:t>
            </a:r>
            <a:r>
              <a:rPr lang="en-IE" sz="2000" b="1" u="sng" dirty="0">
                <a:solidFill>
                  <a:srgbClr val="FF0000"/>
                </a:solidFill>
              </a:rPr>
              <a:t>negative trends</a:t>
            </a:r>
            <a:r>
              <a:rPr lang="en-IE" dirty="0"/>
              <a:t> in higher risk areas and any recommended changes to risk management activities;</a:t>
            </a:r>
            <a:endParaRPr lang="en-IE" sz="2000" dirty="0"/>
          </a:p>
          <a:p>
            <a:r>
              <a:rPr lang="en-IE" dirty="0"/>
              <a:t>any </a:t>
            </a:r>
            <a:r>
              <a:rPr lang="en-IE" sz="2000" b="1" u="sng" dirty="0">
                <a:solidFill>
                  <a:srgbClr val="FF0000"/>
                </a:solidFill>
              </a:rPr>
              <a:t>new risks</a:t>
            </a:r>
            <a:r>
              <a:rPr lang="en-IE" dirty="0"/>
              <a:t> including their risk assessment, risk rating and systems and controls; </a:t>
            </a:r>
            <a:endParaRPr lang="en-IE" sz="2000" dirty="0"/>
          </a:p>
          <a:p>
            <a:r>
              <a:rPr lang="en-IE" dirty="0"/>
              <a:t>any </a:t>
            </a:r>
            <a:r>
              <a:rPr lang="en-IE" sz="2000" b="1" u="sng" dirty="0">
                <a:solidFill>
                  <a:srgbClr val="FF0000"/>
                </a:solidFill>
              </a:rPr>
              <a:t>material emerging risks</a:t>
            </a:r>
            <a:r>
              <a:rPr lang="en-IE" sz="2000" b="1" dirty="0">
                <a:solidFill>
                  <a:srgbClr val="FF0000"/>
                </a:solidFill>
              </a:rPr>
              <a:t> </a:t>
            </a:r>
            <a:r>
              <a:rPr lang="en-IE" dirty="0"/>
              <a:t>and recommended course of action; </a:t>
            </a:r>
            <a:endParaRPr lang="en-IE" sz="2000" dirty="0"/>
          </a:p>
          <a:p>
            <a:r>
              <a:rPr lang="en-IE" sz="2000" b="1" u="sng" dirty="0">
                <a:solidFill>
                  <a:srgbClr val="FF0000"/>
                </a:solidFill>
              </a:rPr>
              <a:t>updates on risk management recommendations</a:t>
            </a:r>
            <a:r>
              <a:rPr lang="en-IE" dirty="0"/>
              <a:t> / actions arising from previous reports</a:t>
            </a:r>
            <a:endParaRPr lang="en-IE" sz="2000" dirty="0"/>
          </a:p>
          <a:p>
            <a:pPr>
              <a:lnSpc>
                <a:spcPct val="90000"/>
              </a:lnSpc>
              <a:buFont typeface="Arial" charset="0"/>
              <a:buChar char="•"/>
              <a:defRPr/>
            </a:pPr>
            <a:endParaRPr lang="en-IE" sz="2800" dirty="0">
              <a:solidFill>
                <a:schemeClr val="tx1"/>
              </a:solidFill>
            </a:endParaRPr>
          </a:p>
        </p:txBody>
      </p:sp>
      <p:pic>
        <p:nvPicPr>
          <p:cNvPr id="5" name="Picture 4">
            <a:extLst>
              <a:ext uri="{FF2B5EF4-FFF2-40B4-BE49-F238E27FC236}">
                <a16:creationId xmlns:a16="http://schemas.microsoft.com/office/drawing/2014/main" id="{B7E31BE8-A59B-28A8-2BC4-DC6ADFE1EEE1}"/>
              </a:ext>
            </a:extLst>
          </p:cNvPr>
          <p:cNvPicPr>
            <a:picLocks noChangeAspect="1"/>
          </p:cNvPicPr>
          <p:nvPr/>
        </p:nvPicPr>
        <p:blipFill>
          <a:blip r:embed="rId2"/>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2288908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94907" y="411093"/>
            <a:ext cx="9300796" cy="701997"/>
          </a:xfrm>
        </p:spPr>
        <p:txBody>
          <a:bodyPr>
            <a:normAutofit fontScale="90000"/>
          </a:bodyPr>
          <a:lstStyle/>
          <a:p>
            <a:pPr algn="ctr"/>
            <a:r>
              <a:rPr lang="en-IE" sz="4400" b="1" dirty="0"/>
              <a:t>Risk Reporting – Top 10 Residual Risks</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6" name="Picture 5" descr="C:\Documents and Settings\Fiona\My Documents\My Pictures\WDA logo - hi Res.jpg">
            <a:extLst>
              <a:ext uri="{FF2B5EF4-FFF2-40B4-BE49-F238E27FC236}">
                <a16:creationId xmlns:a16="http://schemas.microsoft.com/office/drawing/2014/main" id="{3A9B2F62-D23B-470B-A33A-02E6D2F6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79B401D-9D85-46E1-A0D4-C8E41B0E5B3C}"/>
              </a:ext>
            </a:extLst>
          </p:cNvPr>
          <p:cNvPicPr>
            <a:picLocks noChangeAspect="1"/>
          </p:cNvPicPr>
          <p:nvPr/>
        </p:nvPicPr>
        <p:blipFill>
          <a:blip r:embed="rId3"/>
          <a:stretch>
            <a:fillRect/>
          </a:stretch>
        </p:blipFill>
        <p:spPr>
          <a:xfrm>
            <a:off x="276225" y="1302160"/>
            <a:ext cx="11301298" cy="4675960"/>
          </a:xfrm>
          <a:prstGeom prst="rect">
            <a:avLst/>
          </a:prstGeom>
        </p:spPr>
      </p:pic>
    </p:spTree>
    <p:extLst>
      <p:ext uri="{BB962C8B-B14F-4D97-AF65-F5344CB8AC3E}">
        <p14:creationId xmlns:p14="http://schemas.microsoft.com/office/powerpoint/2010/main" val="1061979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94907" y="411093"/>
            <a:ext cx="9300796" cy="701997"/>
          </a:xfrm>
        </p:spPr>
        <p:txBody>
          <a:bodyPr>
            <a:normAutofit fontScale="90000"/>
          </a:bodyPr>
          <a:lstStyle/>
          <a:p>
            <a:pPr algn="ctr"/>
            <a:r>
              <a:rPr lang="en-IE" sz="4400" b="1" dirty="0"/>
              <a:t>Risk Reporting –Key Risk Indicators</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4" name="Picture 3">
            <a:extLst>
              <a:ext uri="{FF2B5EF4-FFF2-40B4-BE49-F238E27FC236}">
                <a16:creationId xmlns:a16="http://schemas.microsoft.com/office/drawing/2014/main" id="{7FBE8BD6-A6C1-4C31-8D40-C48B1D30086A}"/>
              </a:ext>
            </a:extLst>
          </p:cNvPr>
          <p:cNvPicPr>
            <a:picLocks noChangeAspect="1"/>
          </p:cNvPicPr>
          <p:nvPr/>
        </p:nvPicPr>
        <p:blipFill>
          <a:blip r:embed="rId2"/>
          <a:stretch>
            <a:fillRect/>
          </a:stretch>
        </p:blipFill>
        <p:spPr>
          <a:xfrm>
            <a:off x="371474" y="1113090"/>
            <a:ext cx="11060135" cy="4950085"/>
          </a:xfrm>
          <a:prstGeom prst="rect">
            <a:avLst/>
          </a:prstGeom>
        </p:spPr>
      </p:pic>
      <p:pic>
        <p:nvPicPr>
          <p:cNvPr id="7" name="Picture 6">
            <a:extLst>
              <a:ext uri="{FF2B5EF4-FFF2-40B4-BE49-F238E27FC236}">
                <a16:creationId xmlns:a16="http://schemas.microsoft.com/office/drawing/2014/main" id="{B2615F3F-D89A-0516-3D0C-9A2EE3B21C76}"/>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3630646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153551" y="452690"/>
            <a:ext cx="8145194" cy="1320800"/>
          </a:xfrm>
        </p:spPr>
        <p:txBody>
          <a:bodyPr>
            <a:normAutofit/>
          </a:bodyPr>
          <a:lstStyle/>
          <a:p>
            <a:pPr algn="ctr"/>
            <a:r>
              <a:rPr lang="en-IE" sz="4400" b="1" dirty="0"/>
              <a:t>Risk Reporting</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6" name="Picture 5" descr="C:\Documents and Settings\Fiona\My Documents\My Pictures\WDA logo - hi Res.jpg">
            <a:extLst>
              <a:ext uri="{FF2B5EF4-FFF2-40B4-BE49-F238E27FC236}">
                <a16:creationId xmlns:a16="http://schemas.microsoft.com/office/drawing/2014/main" id="{3A9B2F62-D23B-470B-A33A-02E6D2F6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http://www.metricstream.com/images/Risk-Appetite-Table.jpg">
            <a:extLst>
              <a:ext uri="{FF2B5EF4-FFF2-40B4-BE49-F238E27FC236}">
                <a16:creationId xmlns:a16="http://schemas.microsoft.com/office/drawing/2014/main" id="{21790E82-195B-4DC0-A34D-8BFC3AF89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21"/>
          <a:stretch>
            <a:fillRect/>
          </a:stretch>
        </p:blipFill>
        <p:spPr bwMode="auto">
          <a:xfrm>
            <a:off x="677334" y="1336216"/>
            <a:ext cx="8621411" cy="534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616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153551" y="452690"/>
            <a:ext cx="8145194" cy="1320800"/>
          </a:xfrm>
        </p:spPr>
        <p:txBody>
          <a:bodyPr>
            <a:normAutofit/>
          </a:bodyPr>
          <a:lstStyle/>
          <a:p>
            <a:pPr algn="ctr"/>
            <a:r>
              <a:rPr lang="en-IE" sz="4400" b="1" dirty="0"/>
              <a:t>Risk Reporting</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4" name="Picture 3">
            <a:extLst>
              <a:ext uri="{FF2B5EF4-FFF2-40B4-BE49-F238E27FC236}">
                <a16:creationId xmlns:a16="http://schemas.microsoft.com/office/drawing/2014/main" id="{77ED3EE0-65C6-4494-A991-6B749B7D762B}"/>
              </a:ext>
            </a:extLst>
          </p:cNvPr>
          <p:cNvPicPr>
            <a:picLocks noChangeAspect="1"/>
          </p:cNvPicPr>
          <p:nvPr/>
        </p:nvPicPr>
        <p:blipFill>
          <a:blip r:embed="rId2"/>
          <a:stretch>
            <a:fillRect/>
          </a:stretch>
        </p:blipFill>
        <p:spPr>
          <a:xfrm>
            <a:off x="482697" y="1350711"/>
            <a:ext cx="10470073" cy="4909412"/>
          </a:xfrm>
          <a:prstGeom prst="rect">
            <a:avLst/>
          </a:prstGeom>
        </p:spPr>
      </p:pic>
      <p:pic>
        <p:nvPicPr>
          <p:cNvPr id="7" name="Picture 6">
            <a:extLst>
              <a:ext uri="{FF2B5EF4-FFF2-40B4-BE49-F238E27FC236}">
                <a16:creationId xmlns:a16="http://schemas.microsoft.com/office/drawing/2014/main" id="{C21BA194-8B49-4566-9FF7-1D1792C95DB8}"/>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3901244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153551" y="452690"/>
            <a:ext cx="8145194" cy="1320800"/>
          </a:xfrm>
        </p:spPr>
        <p:txBody>
          <a:bodyPr>
            <a:normAutofit/>
          </a:bodyPr>
          <a:lstStyle/>
          <a:p>
            <a:pPr algn="ctr"/>
            <a:r>
              <a:rPr lang="en-IE" sz="4400" b="1" dirty="0"/>
              <a:t>Risk Reporting</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6" name="Picture 5" descr="C:\Documents and Settings\Fiona\My Documents\My Pictures\WDA logo - hi Res.jpg">
            <a:extLst>
              <a:ext uri="{FF2B5EF4-FFF2-40B4-BE49-F238E27FC236}">
                <a16:creationId xmlns:a16="http://schemas.microsoft.com/office/drawing/2014/main" id="{3A9B2F62-D23B-470B-A33A-02E6D2F6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B51CB7BE-76A7-4CEE-924A-6FC4A72820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998" y="1294838"/>
            <a:ext cx="84963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834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http://thewrittenreference.files.wordpress.com/2013/06/elephant-in-the-room1.jpg">
            <a:extLst>
              <a:ext uri="{FF2B5EF4-FFF2-40B4-BE49-F238E27FC236}">
                <a16:creationId xmlns:a16="http://schemas.microsoft.com/office/drawing/2014/main" id="{5A957F2E-28B4-4781-B1B2-9E162B61150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720" r="3206" b="9092"/>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786A9B8-E1F1-4359-9718-30C799C0CEEF}"/>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lnSpc>
                <a:spcPct val="90000"/>
              </a:lnSpc>
            </a:pPr>
            <a:r>
              <a:rPr lang="en-US" sz="4100" b="1"/>
              <a:t>Risk Appetite &amp; Capacity is Set By the Board!!</a:t>
            </a:r>
          </a:p>
        </p:txBody>
      </p:sp>
      <p:pic>
        <p:nvPicPr>
          <p:cNvPr id="5" name="Picture 4" descr="C:\Documents and Settings\Fiona\My Documents\My Pictures\WDA logo - hi Res.jpg">
            <a:extLst>
              <a:ext uri="{FF2B5EF4-FFF2-40B4-BE49-F238E27FC236}">
                <a16:creationId xmlns:a16="http://schemas.microsoft.com/office/drawing/2014/main" id="{470A1F6E-EFA5-470F-95E4-BAD912084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178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8DF2-FB38-491D-9412-1B1EC052ADB7}"/>
              </a:ext>
            </a:extLst>
          </p:cNvPr>
          <p:cNvSpPr>
            <a:spLocks noGrp="1"/>
          </p:cNvSpPr>
          <p:nvPr>
            <p:ph type="title"/>
          </p:nvPr>
        </p:nvSpPr>
        <p:spPr>
          <a:xfrm>
            <a:off x="189000" y="178362"/>
            <a:ext cx="8596668" cy="1320800"/>
          </a:xfrm>
        </p:spPr>
        <p:txBody>
          <a:bodyPr>
            <a:normAutofit/>
          </a:bodyPr>
          <a:lstStyle/>
          <a:p>
            <a:pPr algn="ctr"/>
            <a:r>
              <a:rPr lang="en-IE" b="1" u="sng" dirty="0"/>
              <a:t>Risk Appetite – Rules of Play</a:t>
            </a:r>
            <a:endParaRPr lang="en-IE" dirty="0"/>
          </a:p>
        </p:txBody>
      </p:sp>
      <p:pic>
        <p:nvPicPr>
          <p:cNvPr id="4098" name="Picture 2" descr="IF YOU PLAY THE GAME YOU MUST FOLLOW THE RULES - Jigsaw | Meme Generator">
            <a:extLst>
              <a:ext uri="{FF2B5EF4-FFF2-40B4-BE49-F238E27FC236}">
                <a16:creationId xmlns:a16="http://schemas.microsoft.com/office/drawing/2014/main" id="{49FC909E-D961-47A9-8745-1230C664D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68" y="1106848"/>
            <a:ext cx="8198523" cy="54463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DE653A0-037F-8DF7-131B-054D04D68C14}"/>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2717563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p:txBody>
          <a:bodyPr/>
          <a:lstStyle/>
          <a:p>
            <a:r>
              <a:rPr lang="en-IE" b="1" dirty="0"/>
              <a:t>What is Risk Appetite Statement?</a:t>
            </a: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299211" y="1484243"/>
            <a:ext cx="9895971" cy="4557119"/>
          </a:xfrm>
        </p:spPr>
        <p:txBody>
          <a:bodyPr>
            <a:normAutofit/>
          </a:bodyPr>
          <a:lstStyle/>
          <a:p>
            <a:pPr marL="901700" lvl="1" indent="-342900"/>
            <a:r>
              <a:rPr lang="en-US" altLang="en-US" sz="2400" b="1" dirty="0"/>
              <a:t>Clear &amp; Concise Statement </a:t>
            </a:r>
          </a:p>
          <a:p>
            <a:pPr marL="901700" lvl="1" indent="-342900"/>
            <a:r>
              <a:rPr lang="en-US" altLang="en-US" sz="2400" b="1" dirty="0"/>
              <a:t>Accepted risk in pursuit of business &amp; strategic objectives</a:t>
            </a:r>
          </a:p>
          <a:p>
            <a:pPr marL="901700" lvl="1" indent="-342900"/>
            <a:r>
              <a:rPr lang="en-US" altLang="en-US" sz="2400" b="1" dirty="0"/>
              <a:t>Articulation of type &amp; degree of risk</a:t>
            </a:r>
          </a:p>
          <a:p>
            <a:pPr marL="901700" lvl="1" indent="-342900"/>
            <a:r>
              <a:rPr lang="en-US" altLang="en-US" sz="2400" b="1" dirty="0"/>
              <a:t>Embracing risk in areas of skills, experience, knowledge</a:t>
            </a:r>
          </a:p>
          <a:p>
            <a:pPr marL="901700" lvl="1" indent="-342900"/>
            <a:r>
              <a:rPr lang="en-US" altLang="en-US" sz="2400" b="1" dirty="0"/>
              <a:t>Limiting areas of risk, skill shortage, experience, knowledge</a:t>
            </a:r>
          </a:p>
          <a:p>
            <a:pPr marL="901700" lvl="1" indent="-342900"/>
            <a:r>
              <a:rPr lang="en-US" altLang="en-US" sz="2400" b="1" dirty="0"/>
              <a:t>What we do, what we don’t do and shouldn’t do</a:t>
            </a:r>
          </a:p>
          <a:p>
            <a:pPr marL="901700" lvl="1" indent="-342900"/>
            <a:r>
              <a:rPr lang="en-US" altLang="en-US" sz="2400" b="1" dirty="0"/>
              <a:t>Calculated risks in pursuit of long-term strategy</a:t>
            </a:r>
          </a:p>
          <a:p>
            <a:pPr marL="901700" lvl="1" indent="-342900"/>
            <a:r>
              <a:rPr lang="en-US" altLang="en-US" sz="2400" b="1" dirty="0"/>
              <a:t>Places constraints on activities</a:t>
            </a:r>
          </a:p>
          <a:p>
            <a:pPr marL="901700" lvl="1" indent="-342900"/>
            <a:r>
              <a:rPr lang="en-US" altLang="en-US" sz="2400" b="1" dirty="0"/>
              <a:t>RAS is a positive and dynamic document</a:t>
            </a:r>
            <a:endParaRPr lang="en-IE" altLang="en-US" sz="2400" dirty="0"/>
          </a:p>
          <a:p>
            <a:pPr>
              <a:lnSpc>
                <a:spcPct val="90000"/>
              </a:lnSpc>
              <a:buFont typeface="Arial" charset="0"/>
              <a:buChar char="•"/>
              <a:defRPr/>
            </a:pPr>
            <a:endParaRPr lang="en-IE" sz="2800" dirty="0">
              <a:solidFill>
                <a:schemeClr val="tx1"/>
              </a:solidFill>
            </a:endParaRPr>
          </a:p>
        </p:txBody>
      </p:sp>
      <p:pic>
        <p:nvPicPr>
          <p:cNvPr id="4" name="Picture 3" descr="C:\Documents and Settings\Fiona\My Documents\My Pictures\WDA logo - hi Res.jpg">
            <a:extLst>
              <a:ext uri="{FF2B5EF4-FFF2-40B4-BE49-F238E27FC236}">
                <a16:creationId xmlns:a16="http://schemas.microsoft.com/office/drawing/2014/main" id="{7476CA9D-08FB-5F8E-72DB-97607688E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412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2" name="Group 8">
            <a:extLst>
              <a:ext uri="{FF2B5EF4-FFF2-40B4-BE49-F238E27FC236}">
                <a16:creationId xmlns:a16="http://schemas.microsoft.com/office/drawing/2014/main" id="{5F054EF5-EFE6-45A2-834C-0F0931F39F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FE3C88A-FEDB-4B9C-94EE-5026B326B3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5D51D9B-0E7C-44D3-9215-81F9915232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16EFB339-1D4E-4824-A20B-AF30D07CF7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00030831-8136-4C61-8F00-6F190C5A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B14B360-4798-467E-ADE9-756959EC5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433F2F7-DA21-430A-A31C-D529D9C6A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0B24FFF9-F75D-4A88-90F8-D2D7BBB8E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A0A2A2C4-404D-431C-8F9A-227932A42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661DBE2-1BC5-463F-BBB8-199B890D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710A6E70-F0B9-4E3D-9A78-2D2FEE5DF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3"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5"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6D984B-BBA2-4326-A0FE-E9C13F270394}"/>
              </a:ext>
            </a:extLst>
          </p:cNvPr>
          <p:cNvPicPr>
            <a:picLocks noChangeAspect="1"/>
          </p:cNvPicPr>
          <p:nvPr/>
        </p:nvPicPr>
        <p:blipFill>
          <a:blip r:embed="rId2"/>
          <a:stretch>
            <a:fillRect/>
          </a:stretch>
        </p:blipFill>
        <p:spPr>
          <a:xfrm>
            <a:off x="1126310" y="1159784"/>
            <a:ext cx="7003562" cy="4534806"/>
          </a:xfrm>
          <a:prstGeom prst="rect">
            <a:avLst/>
          </a:prstGeom>
        </p:spPr>
      </p:pic>
      <p:pic>
        <p:nvPicPr>
          <p:cNvPr id="4" name="Picture 3" descr="C:\Documents and Settings\Fiona\My Documents\My Pictures\WDA logo - hi Res.jpg">
            <a:extLst>
              <a:ext uri="{FF2B5EF4-FFF2-40B4-BE49-F238E27FC236}">
                <a16:creationId xmlns:a16="http://schemas.microsoft.com/office/drawing/2014/main" id="{2D5F010D-F7D0-4C27-A71C-0FE817A97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431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2127-864F-4734-8DC6-3DAD9C4162CF}"/>
              </a:ext>
            </a:extLst>
          </p:cNvPr>
          <p:cNvSpPr>
            <a:spLocks noGrp="1"/>
          </p:cNvSpPr>
          <p:nvPr>
            <p:ph type="title"/>
          </p:nvPr>
        </p:nvSpPr>
        <p:spPr>
          <a:xfrm>
            <a:off x="677333" y="609600"/>
            <a:ext cx="10351738" cy="1320800"/>
          </a:xfrm>
        </p:spPr>
        <p:txBody>
          <a:bodyPr>
            <a:normAutofit fontScale="90000"/>
          </a:bodyPr>
          <a:lstStyle/>
          <a:p>
            <a:r>
              <a:rPr lang="en-IE" sz="4000" b="1" dirty="0"/>
              <a:t>Top of the Pyramid</a:t>
            </a:r>
            <a:br>
              <a:rPr lang="en-IE" sz="4000" b="1" dirty="0"/>
            </a:br>
            <a:r>
              <a:rPr lang="en-IE" sz="4000" b="1" dirty="0"/>
              <a:t>- Risk Appetite</a:t>
            </a:r>
            <a:br>
              <a:rPr lang="en-IE" b="1" dirty="0"/>
            </a:br>
            <a:endParaRPr lang="en-IE" b="1" dirty="0"/>
          </a:p>
        </p:txBody>
      </p:sp>
      <p:sp>
        <p:nvSpPr>
          <p:cNvPr id="3" name="Content Placeholder 2">
            <a:extLst>
              <a:ext uri="{FF2B5EF4-FFF2-40B4-BE49-F238E27FC236}">
                <a16:creationId xmlns:a16="http://schemas.microsoft.com/office/drawing/2014/main" id="{F9FE61F3-C10C-49DD-95FC-476DA25FE664}"/>
              </a:ext>
            </a:extLst>
          </p:cNvPr>
          <p:cNvSpPr>
            <a:spLocks noGrp="1"/>
          </p:cNvSpPr>
          <p:nvPr>
            <p:ph idx="1"/>
          </p:nvPr>
        </p:nvSpPr>
        <p:spPr/>
        <p:txBody>
          <a:bodyPr>
            <a:normAutofit/>
          </a:bodyPr>
          <a:lstStyle/>
          <a:p>
            <a:pPr marL="12700" marR="24539">
              <a:lnSpc>
                <a:spcPct val="160000"/>
              </a:lnSpc>
              <a:spcBef>
                <a:spcPts val="92"/>
              </a:spcBef>
            </a:pPr>
            <a:r>
              <a:rPr lang="en-IE" sz="2400" dirty="0"/>
              <a:t>The UK’s Financial Services Authority (FSA) states:</a:t>
            </a:r>
          </a:p>
          <a:p>
            <a:pPr marR="24539" lvl="1">
              <a:lnSpc>
                <a:spcPct val="160000"/>
              </a:lnSpc>
              <a:spcBef>
                <a:spcPts val="92"/>
              </a:spcBef>
              <a:buFont typeface="Wingdings" panose="05000000000000000000" pitchFamily="2" charset="2"/>
              <a:buChar char="q"/>
            </a:pPr>
            <a:r>
              <a:rPr lang="en-IE" sz="2200" dirty="0"/>
              <a:t>“Risk appetite is the amount of risk that one is prepared to accept, tolerate, or be exposed to at any point in time.”</a:t>
            </a:r>
          </a:p>
          <a:p>
            <a:endParaRPr lang="en-IE" dirty="0"/>
          </a:p>
        </p:txBody>
      </p:sp>
      <p:pic>
        <p:nvPicPr>
          <p:cNvPr id="6" name="Picture 5">
            <a:extLst>
              <a:ext uri="{FF2B5EF4-FFF2-40B4-BE49-F238E27FC236}">
                <a16:creationId xmlns:a16="http://schemas.microsoft.com/office/drawing/2014/main" id="{C9F93614-7387-1AA8-558A-A901285778F1}"/>
              </a:ext>
            </a:extLst>
          </p:cNvPr>
          <p:cNvPicPr>
            <a:picLocks noChangeAspect="1"/>
          </p:cNvPicPr>
          <p:nvPr/>
        </p:nvPicPr>
        <p:blipFill>
          <a:blip r:embed="rId2"/>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71527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ACCE0-7037-4A65-8313-1A09F9D291FE}"/>
              </a:ext>
            </a:extLst>
          </p:cNvPr>
          <p:cNvSpPr>
            <a:spLocks noGrp="1"/>
          </p:cNvSpPr>
          <p:nvPr>
            <p:ph type="title"/>
          </p:nvPr>
        </p:nvSpPr>
        <p:spPr/>
        <p:txBody>
          <a:bodyPr/>
          <a:lstStyle/>
          <a:p>
            <a:r>
              <a:rPr lang="en-IE" b="1" dirty="0"/>
              <a:t>Understanding Risk Capacity</a:t>
            </a:r>
            <a:endParaRPr lang="en-IE" dirty="0"/>
          </a:p>
        </p:txBody>
      </p:sp>
      <p:sp>
        <p:nvSpPr>
          <p:cNvPr id="3" name="Content Placeholder 2">
            <a:extLst>
              <a:ext uri="{FF2B5EF4-FFF2-40B4-BE49-F238E27FC236}">
                <a16:creationId xmlns:a16="http://schemas.microsoft.com/office/drawing/2014/main" id="{7FA248A3-169D-4437-927F-9F58603260DF}"/>
              </a:ext>
            </a:extLst>
          </p:cNvPr>
          <p:cNvSpPr>
            <a:spLocks noGrp="1"/>
          </p:cNvSpPr>
          <p:nvPr>
            <p:ph idx="1"/>
          </p:nvPr>
        </p:nvSpPr>
        <p:spPr/>
        <p:txBody>
          <a:bodyPr>
            <a:normAutofit/>
          </a:bodyPr>
          <a:lstStyle/>
          <a:p>
            <a:r>
              <a:rPr lang="en-IE" sz="2000" dirty="0"/>
              <a:t>Risk Capacity - The maximum amount of risk an entity is able to support within its available financial resources </a:t>
            </a:r>
          </a:p>
          <a:p>
            <a:endParaRPr lang="en-IE" sz="2000" dirty="0"/>
          </a:p>
          <a:p>
            <a:pPr>
              <a:buFont typeface="Wingdings" panose="05000000000000000000" pitchFamily="2" charset="2"/>
              <a:buChar char="v"/>
            </a:pPr>
            <a:r>
              <a:rPr lang="en-IE" sz="2000" b="1" u="sng" dirty="0"/>
              <a:t>Versus </a:t>
            </a:r>
          </a:p>
          <a:p>
            <a:endParaRPr lang="en-IE" sz="2000" dirty="0"/>
          </a:p>
          <a:p>
            <a:r>
              <a:rPr lang="en-IE" sz="2000" dirty="0"/>
              <a:t>Risk Tolerance - The maximum amount or type of risk the entity is prepared to tolerate above risk appetite.</a:t>
            </a:r>
          </a:p>
          <a:p>
            <a:endParaRPr lang="en-IE" sz="2000" dirty="0"/>
          </a:p>
          <a:p>
            <a:endParaRPr lang="en-IE" sz="2000" dirty="0"/>
          </a:p>
        </p:txBody>
      </p:sp>
      <p:pic>
        <p:nvPicPr>
          <p:cNvPr id="4" name="Picture 3" descr="C:\Documents and Settings\Fiona\My Documents\My Pictures\WDA logo - hi Res.jpg">
            <a:extLst>
              <a:ext uri="{FF2B5EF4-FFF2-40B4-BE49-F238E27FC236}">
                <a16:creationId xmlns:a16="http://schemas.microsoft.com/office/drawing/2014/main" id="{7618E8C0-AFB3-4F36-AC8D-3A1774115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727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2127-864F-4734-8DC6-3DAD9C4162CF}"/>
              </a:ext>
            </a:extLst>
          </p:cNvPr>
          <p:cNvSpPr>
            <a:spLocks noGrp="1"/>
          </p:cNvSpPr>
          <p:nvPr>
            <p:ph type="title"/>
          </p:nvPr>
        </p:nvSpPr>
        <p:spPr>
          <a:xfrm>
            <a:off x="677333" y="609600"/>
            <a:ext cx="10351738" cy="698695"/>
          </a:xfrm>
        </p:spPr>
        <p:txBody>
          <a:bodyPr>
            <a:normAutofit fontScale="90000"/>
          </a:bodyPr>
          <a:lstStyle/>
          <a:p>
            <a:r>
              <a:rPr lang="en-IE" sz="4000" b="1" dirty="0"/>
              <a:t>Top of the Pyramid - Risk Appetite</a:t>
            </a:r>
            <a:br>
              <a:rPr lang="en-IE" b="1" dirty="0"/>
            </a:br>
            <a:endParaRPr lang="en-IE" b="1" dirty="0"/>
          </a:p>
        </p:txBody>
      </p:sp>
      <p:sp>
        <p:nvSpPr>
          <p:cNvPr id="3" name="Content Placeholder 2">
            <a:extLst>
              <a:ext uri="{FF2B5EF4-FFF2-40B4-BE49-F238E27FC236}">
                <a16:creationId xmlns:a16="http://schemas.microsoft.com/office/drawing/2014/main" id="{F9FE61F3-C10C-49DD-95FC-476DA25FE664}"/>
              </a:ext>
            </a:extLst>
          </p:cNvPr>
          <p:cNvSpPr>
            <a:spLocks noGrp="1"/>
          </p:cNvSpPr>
          <p:nvPr>
            <p:ph idx="1"/>
          </p:nvPr>
        </p:nvSpPr>
        <p:spPr>
          <a:xfrm>
            <a:off x="677333" y="1308295"/>
            <a:ext cx="8888698" cy="5120640"/>
          </a:xfrm>
        </p:spPr>
        <p:txBody>
          <a:bodyPr>
            <a:normAutofit fontScale="92500"/>
          </a:bodyPr>
          <a:lstStyle/>
          <a:p>
            <a:pPr marL="12700" marR="24539">
              <a:lnSpc>
                <a:spcPct val="160000"/>
              </a:lnSpc>
              <a:spcBef>
                <a:spcPts val="92"/>
              </a:spcBef>
            </a:pPr>
            <a:r>
              <a:rPr lang="en-IE" sz="2400" dirty="0"/>
              <a:t>Would you ever take up hang gliding? What about base jumping?</a:t>
            </a:r>
          </a:p>
          <a:p>
            <a:pPr marL="12700" marR="24539">
              <a:lnSpc>
                <a:spcPct val="160000"/>
              </a:lnSpc>
              <a:spcBef>
                <a:spcPts val="92"/>
              </a:spcBef>
            </a:pPr>
            <a:r>
              <a:rPr lang="en-IE" sz="2400" dirty="0"/>
              <a:t>Would you drive a car if the seat belt was broken? To get to an important meeting or catch a flight … maybe?</a:t>
            </a:r>
          </a:p>
          <a:p>
            <a:pPr marL="12700" marR="24539">
              <a:lnSpc>
                <a:spcPct val="160000"/>
              </a:lnSpc>
              <a:spcBef>
                <a:spcPts val="92"/>
              </a:spcBef>
            </a:pPr>
            <a:r>
              <a:rPr lang="en-IE" sz="2400" dirty="0"/>
              <a:t>If you were down to your last €100, would you bet €10 on a horse after a hot tip? €20? Your whole €100?</a:t>
            </a:r>
          </a:p>
          <a:p>
            <a:pPr marL="12700" marR="24539">
              <a:lnSpc>
                <a:spcPct val="160000"/>
              </a:lnSpc>
              <a:spcBef>
                <a:spcPts val="92"/>
              </a:spcBef>
            </a:pPr>
            <a:r>
              <a:rPr lang="en-IE" sz="2400" dirty="0"/>
              <a:t>Would to break COVID19 restrictions / advice, for a pint, to travel to visit a friend? Spanish Holiday </a:t>
            </a:r>
            <a:r>
              <a:rPr lang="en-IE" sz="2400" dirty="0" err="1"/>
              <a:t>vrs</a:t>
            </a:r>
            <a:r>
              <a:rPr lang="en-IE" sz="2400" dirty="0"/>
              <a:t> Staycation?</a:t>
            </a:r>
          </a:p>
          <a:p>
            <a:pPr marL="12700" marR="24539">
              <a:lnSpc>
                <a:spcPct val="160000"/>
              </a:lnSpc>
              <a:spcBef>
                <a:spcPts val="92"/>
              </a:spcBef>
            </a:pPr>
            <a:r>
              <a:rPr lang="en-IE" sz="2400" dirty="0"/>
              <a:t>Would you cross in the middle of a busy main road to save a minute, instead walking to the pedestrian crossing?</a:t>
            </a:r>
          </a:p>
          <a:p>
            <a:endParaRPr lang="en-IE" dirty="0"/>
          </a:p>
        </p:txBody>
      </p:sp>
      <p:pic>
        <p:nvPicPr>
          <p:cNvPr id="6" name="Picture 5">
            <a:extLst>
              <a:ext uri="{FF2B5EF4-FFF2-40B4-BE49-F238E27FC236}">
                <a16:creationId xmlns:a16="http://schemas.microsoft.com/office/drawing/2014/main" id="{093411BD-33F5-19BF-CDF7-A274DD12E164}"/>
              </a:ext>
            </a:extLst>
          </p:cNvPr>
          <p:cNvPicPr>
            <a:picLocks noChangeAspect="1"/>
          </p:cNvPicPr>
          <p:nvPr/>
        </p:nvPicPr>
        <p:blipFill>
          <a:blip r:embed="rId2"/>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135606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882618" y="131358"/>
            <a:ext cx="8223282" cy="495129"/>
          </a:xfrm>
        </p:spPr>
        <p:txBody>
          <a:bodyPr>
            <a:normAutofit fontScale="90000"/>
          </a:bodyPr>
          <a:lstStyle/>
          <a:p>
            <a:r>
              <a:rPr lang="en-IE" b="1" dirty="0"/>
              <a:t>How Much Risk Are You Prepared to Take? </a:t>
            </a:r>
          </a:p>
        </p:txBody>
      </p:sp>
      <p:pic>
        <p:nvPicPr>
          <p:cNvPr id="4" name="Picture 3" descr="C:\Documents and Settings\Fiona\My Documents\My Pictures\WDA logo - hi Res.jpg">
            <a:extLst>
              <a:ext uri="{FF2B5EF4-FFF2-40B4-BE49-F238E27FC236}">
                <a16:creationId xmlns:a16="http://schemas.microsoft.com/office/drawing/2014/main" id="{2D5F010D-F7D0-4C27-A71C-0FE817A97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F2BFE1F-22EF-42E7-BBF2-CF91920AEBE7}"/>
              </a:ext>
            </a:extLst>
          </p:cNvPr>
          <p:cNvPicPr>
            <a:picLocks noChangeAspect="1"/>
          </p:cNvPicPr>
          <p:nvPr/>
        </p:nvPicPr>
        <p:blipFill>
          <a:blip r:embed="rId3"/>
          <a:stretch>
            <a:fillRect/>
          </a:stretch>
        </p:blipFill>
        <p:spPr>
          <a:xfrm>
            <a:off x="4318597" y="1676400"/>
            <a:ext cx="3688195" cy="3505200"/>
          </a:xfrm>
          <a:prstGeom prst="rect">
            <a:avLst/>
          </a:prstGeom>
        </p:spPr>
      </p:pic>
      <p:pic>
        <p:nvPicPr>
          <p:cNvPr id="5" name="Picture 4">
            <a:extLst>
              <a:ext uri="{FF2B5EF4-FFF2-40B4-BE49-F238E27FC236}">
                <a16:creationId xmlns:a16="http://schemas.microsoft.com/office/drawing/2014/main" id="{CF544DBE-10AC-4331-8DA4-898E969D4F22}"/>
              </a:ext>
            </a:extLst>
          </p:cNvPr>
          <p:cNvPicPr>
            <a:picLocks noChangeAspect="1"/>
          </p:cNvPicPr>
          <p:nvPr/>
        </p:nvPicPr>
        <p:blipFill>
          <a:blip r:embed="rId4"/>
          <a:stretch>
            <a:fillRect/>
          </a:stretch>
        </p:blipFill>
        <p:spPr>
          <a:xfrm>
            <a:off x="170897" y="3742891"/>
            <a:ext cx="3727410" cy="2936747"/>
          </a:xfrm>
          <a:prstGeom prst="rect">
            <a:avLst/>
          </a:prstGeom>
        </p:spPr>
      </p:pic>
      <p:pic>
        <p:nvPicPr>
          <p:cNvPr id="7" name="Picture 6">
            <a:extLst>
              <a:ext uri="{FF2B5EF4-FFF2-40B4-BE49-F238E27FC236}">
                <a16:creationId xmlns:a16="http://schemas.microsoft.com/office/drawing/2014/main" id="{82600A80-99A9-421C-8F5E-7CBF612E0572}"/>
              </a:ext>
            </a:extLst>
          </p:cNvPr>
          <p:cNvPicPr>
            <a:picLocks noChangeAspect="1"/>
          </p:cNvPicPr>
          <p:nvPr/>
        </p:nvPicPr>
        <p:blipFill>
          <a:blip r:embed="rId5"/>
          <a:stretch>
            <a:fillRect/>
          </a:stretch>
        </p:blipFill>
        <p:spPr>
          <a:xfrm>
            <a:off x="121044" y="771686"/>
            <a:ext cx="4133817" cy="2872014"/>
          </a:xfrm>
          <a:prstGeom prst="rect">
            <a:avLst/>
          </a:prstGeom>
        </p:spPr>
      </p:pic>
      <p:pic>
        <p:nvPicPr>
          <p:cNvPr id="8" name="Picture 7">
            <a:extLst>
              <a:ext uri="{FF2B5EF4-FFF2-40B4-BE49-F238E27FC236}">
                <a16:creationId xmlns:a16="http://schemas.microsoft.com/office/drawing/2014/main" id="{07DAEFC9-07D0-4A24-93E6-0B2C1DBC6C1F}"/>
              </a:ext>
            </a:extLst>
          </p:cNvPr>
          <p:cNvPicPr>
            <a:picLocks noChangeAspect="1"/>
          </p:cNvPicPr>
          <p:nvPr/>
        </p:nvPicPr>
        <p:blipFill>
          <a:blip r:embed="rId6"/>
          <a:stretch>
            <a:fillRect/>
          </a:stretch>
        </p:blipFill>
        <p:spPr>
          <a:xfrm>
            <a:off x="8074855" y="725225"/>
            <a:ext cx="4070252" cy="2964936"/>
          </a:xfrm>
          <a:prstGeom prst="rect">
            <a:avLst/>
          </a:prstGeom>
        </p:spPr>
      </p:pic>
      <p:pic>
        <p:nvPicPr>
          <p:cNvPr id="10244" name="Picture 4" descr="Image result for risk management humor">
            <a:extLst>
              <a:ext uri="{FF2B5EF4-FFF2-40B4-BE49-F238E27FC236}">
                <a16:creationId xmlns:a16="http://schemas.microsoft.com/office/drawing/2014/main" id="{A4531D17-7034-4B79-A3B9-E39E8A2804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4855" y="3824386"/>
            <a:ext cx="4070252" cy="285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241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2127-864F-4734-8DC6-3DAD9C4162CF}"/>
              </a:ext>
            </a:extLst>
          </p:cNvPr>
          <p:cNvSpPr>
            <a:spLocks noGrp="1"/>
          </p:cNvSpPr>
          <p:nvPr>
            <p:ph type="title"/>
          </p:nvPr>
        </p:nvSpPr>
        <p:spPr>
          <a:xfrm>
            <a:off x="677333" y="609600"/>
            <a:ext cx="10351738" cy="1320800"/>
          </a:xfrm>
        </p:spPr>
        <p:txBody>
          <a:bodyPr>
            <a:normAutofit/>
          </a:bodyPr>
          <a:lstStyle/>
          <a:p>
            <a:r>
              <a:rPr lang="en-IE" sz="4000" b="1" dirty="0"/>
              <a:t>Top of the Pyramid - Risk Appetite</a:t>
            </a:r>
            <a:br>
              <a:rPr lang="en-IE" b="1" dirty="0"/>
            </a:br>
            <a:endParaRPr lang="en-IE" b="1" dirty="0"/>
          </a:p>
        </p:txBody>
      </p:sp>
      <p:pic>
        <p:nvPicPr>
          <p:cNvPr id="4" name="Picture 2" descr="Image result for risk appetite">
            <a:extLst>
              <a:ext uri="{FF2B5EF4-FFF2-40B4-BE49-F238E27FC236}">
                <a16:creationId xmlns:a16="http://schemas.microsoft.com/office/drawing/2014/main" id="{993DA459-6F56-4585-96D0-FD9AEBFC5A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2" y="1930400"/>
            <a:ext cx="7892871" cy="420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Documents and Settings\Fiona\My Documents\My Pictures\WDA logo - hi Res.jpg">
            <a:extLst>
              <a:ext uri="{FF2B5EF4-FFF2-40B4-BE49-F238E27FC236}">
                <a16:creationId xmlns:a16="http://schemas.microsoft.com/office/drawing/2014/main" id="{606CD413-473E-400F-A012-3D8482470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403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www.gtnews.com/uploadedImages/GTnews/Articles/2014/EY%20risk%20appetite%20fig%201.PNG">
            <a:extLst>
              <a:ext uri="{FF2B5EF4-FFF2-40B4-BE49-F238E27FC236}">
                <a16:creationId xmlns:a16="http://schemas.microsoft.com/office/drawing/2014/main" id="{11EDE89E-1E9F-4FD0-85F2-24611D26AC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1371508"/>
            <a:ext cx="8719884" cy="472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p:txBody>
          <a:bodyPr/>
          <a:lstStyle/>
          <a:p>
            <a:r>
              <a:rPr lang="en-IE" dirty="0"/>
              <a:t>Risk Framework – Appetite Is At The Top!</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154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A0A3D-579D-4077-99A8-7EB63ED88FED}"/>
              </a:ext>
            </a:extLst>
          </p:cNvPr>
          <p:cNvSpPr>
            <a:spLocks noGrp="1"/>
          </p:cNvSpPr>
          <p:nvPr>
            <p:ph type="title"/>
          </p:nvPr>
        </p:nvSpPr>
        <p:spPr/>
        <p:txBody>
          <a:bodyPr/>
          <a:lstStyle/>
          <a:p>
            <a:r>
              <a:rPr lang="en-IE" b="1" dirty="0"/>
              <a:t>Understanding Risk Capacity</a:t>
            </a:r>
            <a:endParaRPr lang="en-IE" dirty="0"/>
          </a:p>
        </p:txBody>
      </p:sp>
      <p:pic>
        <p:nvPicPr>
          <p:cNvPr id="4" name="Picture 1">
            <a:extLst>
              <a:ext uri="{FF2B5EF4-FFF2-40B4-BE49-F238E27FC236}">
                <a16:creationId xmlns:a16="http://schemas.microsoft.com/office/drawing/2014/main" id="{01CE571C-E1EE-4F0C-A0E1-28910122882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3" y="1270000"/>
            <a:ext cx="7946161" cy="513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9DB0B92-12D5-28C8-D365-F768134C5A6F}"/>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3663861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7D7C56-05AE-4964-BEB0-3D492559E83B}"/>
              </a:ext>
            </a:extLst>
          </p:cNvPr>
          <p:cNvPicPr>
            <a:picLocks noChangeAspect="1"/>
          </p:cNvPicPr>
          <p:nvPr/>
        </p:nvPicPr>
        <p:blipFill>
          <a:blip r:embed="rId2"/>
          <a:stretch>
            <a:fillRect/>
          </a:stretch>
        </p:blipFill>
        <p:spPr>
          <a:xfrm>
            <a:off x="409158" y="192858"/>
            <a:ext cx="9686925" cy="6276975"/>
          </a:xfrm>
          <a:prstGeom prst="rect">
            <a:avLst/>
          </a:prstGeom>
        </p:spPr>
      </p:pic>
      <p:pic>
        <p:nvPicPr>
          <p:cNvPr id="7" name="Picture 6" descr="C:\Documents and Settings\Fiona\My Documents\My Pictures\WDA logo - hi Res.jpg">
            <a:extLst>
              <a:ext uri="{FF2B5EF4-FFF2-40B4-BE49-F238E27FC236}">
                <a16:creationId xmlns:a16="http://schemas.microsoft.com/office/drawing/2014/main" id="{82D269F0-4CC5-4FAA-A443-301209808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958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risk appetite rating scale">
            <a:extLst>
              <a:ext uri="{FF2B5EF4-FFF2-40B4-BE49-F238E27FC236}">
                <a16:creationId xmlns:a16="http://schemas.microsoft.com/office/drawing/2014/main" id="{DD0B78C3-3EE2-4699-A258-0A43E7931E62}"/>
              </a:ext>
            </a:extLst>
          </p:cNvPr>
          <p:cNvPicPr/>
          <p:nvPr/>
        </p:nvPicPr>
        <p:blipFill>
          <a:blip r:embed="rId2"/>
          <a:srcRect/>
          <a:stretch>
            <a:fillRect/>
          </a:stretch>
        </p:blipFill>
        <p:spPr>
          <a:xfrm>
            <a:off x="365759" y="1281934"/>
            <a:ext cx="8581291" cy="5057531"/>
          </a:xfrm>
          <a:prstGeom prst="rect">
            <a:avLst/>
          </a:prstGeom>
          <a:noFill/>
          <a:ln>
            <a:noFill/>
            <a:prstDash/>
          </a:ln>
        </p:spPr>
      </p:pic>
      <p:sp>
        <p:nvSpPr>
          <p:cNvPr id="5" name="Title 1">
            <a:extLst>
              <a:ext uri="{FF2B5EF4-FFF2-40B4-BE49-F238E27FC236}">
                <a16:creationId xmlns:a16="http://schemas.microsoft.com/office/drawing/2014/main" id="{E7CC8858-56E0-47A0-9B57-C50FBD0888F0}"/>
              </a:ext>
            </a:extLst>
          </p:cNvPr>
          <p:cNvSpPr>
            <a:spLocks noGrp="1"/>
          </p:cNvSpPr>
          <p:nvPr>
            <p:ph type="title"/>
          </p:nvPr>
        </p:nvSpPr>
        <p:spPr>
          <a:xfrm>
            <a:off x="1523904" y="192350"/>
            <a:ext cx="6265003" cy="722051"/>
          </a:xfrm>
        </p:spPr>
        <p:txBody>
          <a:bodyPr>
            <a:normAutofit fontScale="90000"/>
          </a:bodyPr>
          <a:lstStyle/>
          <a:p>
            <a:r>
              <a:rPr lang="en-IE" b="1" dirty="0"/>
              <a:t>Understanding Risk Tolerance</a:t>
            </a:r>
            <a:br>
              <a:rPr lang="en-IE" b="1" dirty="0"/>
            </a:br>
            <a:endParaRPr lang="en-IE" dirty="0"/>
          </a:p>
        </p:txBody>
      </p:sp>
      <p:pic>
        <p:nvPicPr>
          <p:cNvPr id="3" name="Picture 2">
            <a:extLst>
              <a:ext uri="{FF2B5EF4-FFF2-40B4-BE49-F238E27FC236}">
                <a16:creationId xmlns:a16="http://schemas.microsoft.com/office/drawing/2014/main" id="{BBA0EB5C-B513-5369-9150-67C2B4C3A88B}"/>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2217450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68812" y="305217"/>
            <a:ext cx="9805182" cy="1320800"/>
          </a:xfrm>
        </p:spPr>
        <p:txBody>
          <a:bodyPr>
            <a:normAutofit/>
          </a:bodyPr>
          <a:lstStyle/>
          <a:p>
            <a:pPr algn="ctr"/>
            <a:r>
              <a:rPr lang="en-IE" b="1" dirty="0"/>
              <a:t>Mapping Risk Appetite to Scoring Matrix</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6" name="Picture 5" descr="C:\Documents and Settings\Fiona\My Documents\My Pictures\WDA logo - hi Res.jpg">
            <a:extLst>
              <a:ext uri="{FF2B5EF4-FFF2-40B4-BE49-F238E27FC236}">
                <a16:creationId xmlns:a16="http://schemas.microsoft.com/office/drawing/2014/main" id="{3A9B2F62-D23B-470B-A33A-02E6D2F6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5EF3E10-F0AA-4DF2-A6EB-352A3A7B933C}"/>
              </a:ext>
            </a:extLst>
          </p:cNvPr>
          <p:cNvPicPr>
            <a:picLocks noChangeAspect="1"/>
          </p:cNvPicPr>
          <p:nvPr/>
        </p:nvPicPr>
        <p:blipFill>
          <a:blip r:embed="rId3"/>
          <a:stretch>
            <a:fillRect/>
          </a:stretch>
        </p:blipFill>
        <p:spPr>
          <a:xfrm>
            <a:off x="1305690" y="1351210"/>
            <a:ext cx="7300879" cy="4895598"/>
          </a:xfrm>
          <a:prstGeom prst="rect">
            <a:avLst/>
          </a:prstGeom>
        </p:spPr>
      </p:pic>
    </p:spTree>
    <p:extLst>
      <p:ext uri="{BB962C8B-B14F-4D97-AF65-F5344CB8AC3E}">
        <p14:creationId xmlns:p14="http://schemas.microsoft.com/office/powerpoint/2010/main" val="98603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381001" y="221091"/>
            <a:ext cx="8957476" cy="1902983"/>
          </a:xfrm>
        </p:spPr>
        <p:txBody>
          <a:bodyPr>
            <a:normAutofit/>
          </a:bodyPr>
          <a:lstStyle/>
          <a:p>
            <a:pPr algn="ctr"/>
            <a:r>
              <a:rPr lang="en-IE" b="1" dirty="0"/>
              <a:t>Question:</a:t>
            </a:r>
            <a:br>
              <a:rPr lang="en-IE" b="1" dirty="0"/>
            </a:br>
            <a:r>
              <a:rPr lang="en-IE" b="1" dirty="0"/>
              <a:t>Where are we on our Risk Management Journey?  </a:t>
            </a:r>
          </a:p>
        </p:txBody>
      </p:sp>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2"/>
          <a:stretch>
            <a:fillRect/>
          </a:stretch>
        </p:blipFill>
        <p:spPr>
          <a:xfrm>
            <a:off x="9467849" y="5916666"/>
            <a:ext cx="2581275" cy="720243"/>
          </a:xfrm>
          <a:prstGeom prst="rect">
            <a:avLst/>
          </a:prstGeom>
        </p:spPr>
      </p:pic>
      <p:pic>
        <p:nvPicPr>
          <p:cNvPr id="12292" name="Picture 4" descr="9,177 Crossroads Sign Stock Photos, Pictures &amp; Royalty-Free Images - iStock">
            <a:extLst>
              <a:ext uri="{FF2B5EF4-FFF2-40B4-BE49-F238E27FC236}">
                <a16:creationId xmlns:a16="http://schemas.microsoft.com/office/drawing/2014/main" id="{EBAD779E-9C83-6FBC-CC21-747836D61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2281050"/>
            <a:ext cx="8957476" cy="399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1807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4" name="Group 72">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8EACCE0-7037-4A65-8313-1A09F9D291FE}"/>
              </a:ext>
            </a:extLst>
          </p:cNvPr>
          <p:cNvSpPr>
            <a:spLocks noGrp="1"/>
          </p:cNvSpPr>
          <p:nvPr>
            <p:ph type="title"/>
          </p:nvPr>
        </p:nvSpPr>
        <p:spPr>
          <a:xfrm>
            <a:off x="6094409" y="835015"/>
            <a:ext cx="3179593" cy="3215821"/>
          </a:xfrm>
        </p:spPr>
        <p:txBody>
          <a:bodyPr vert="horz" lIns="91440" tIns="45720" rIns="91440" bIns="45720" rtlCol="0" anchor="b">
            <a:normAutofit/>
          </a:bodyPr>
          <a:lstStyle/>
          <a:p>
            <a:pPr algn="r">
              <a:lnSpc>
                <a:spcPct val="90000"/>
              </a:lnSpc>
            </a:pPr>
            <a:r>
              <a:rPr lang="en-US" sz="5000" b="1"/>
              <a:t>Breaching Your Risk Capacity</a:t>
            </a:r>
          </a:p>
        </p:txBody>
      </p:sp>
      <p:pic>
        <p:nvPicPr>
          <p:cNvPr id="1026" name="Picture 2" descr="J. P. Morgan quote: You can&amp;#39;t unscramble eggs.">
            <a:extLst>
              <a:ext uri="{FF2B5EF4-FFF2-40B4-BE49-F238E27FC236}">
                <a16:creationId xmlns:a16="http://schemas.microsoft.com/office/drawing/2014/main" id="{E4857039-4822-4547-B812-F8C7B2FBB5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7872" y="909724"/>
            <a:ext cx="4977562" cy="23394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 R. Haldeman quote: You cant put the toothpaste back in the tube.">
            <a:extLst>
              <a:ext uri="{FF2B5EF4-FFF2-40B4-BE49-F238E27FC236}">
                <a16:creationId xmlns:a16="http://schemas.microsoft.com/office/drawing/2014/main" id="{12697A0C-0A95-41AE-94BF-B10A27F2CE8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8604" y="3627197"/>
            <a:ext cx="4977562" cy="23394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Documents and Settings\Fiona\My Documents\My Pictures\WDA logo - hi Res.jpg">
            <a:extLst>
              <a:ext uri="{FF2B5EF4-FFF2-40B4-BE49-F238E27FC236}">
                <a16:creationId xmlns:a16="http://schemas.microsoft.com/office/drawing/2014/main" id="{7618E8C0-AFB3-4F36-AC8D-3A1774115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852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153551" y="452690"/>
            <a:ext cx="8145194" cy="1320800"/>
          </a:xfrm>
        </p:spPr>
        <p:txBody>
          <a:bodyPr>
            <a:normAutofit/>
          </a:bodyPr>
          <a:lstStyle/>
          <a:p>
            <a:r>
              <a:rPr lang="en-IE" sz="4400" b="1" dirty="0"/>
              <a:t>Matching Score to Appetite</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6" name="Picture 5" descr="C:\Documents and Settings\Fiona\My Documents\My Pictures\WDA logo - hi Res.jpg">
            <a:extLst>
              <a:ext uri="{FF2B5EF4-FFF2-40B4-BE49-F238E27FC236}">
                <a16:creationId xmlns:a16="http://schemas.microsoft.com/office/drawing/2014/main" id="{3A9B2F62-D23B-470B-A33A-02E6D2F6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mage result for impact and probability matrix">
            <a:extLst>
              <a:ext uri="{FF2B5EF4-FFF2-40B4-BE49-F238E27FC236}">
                <a16:creationId xmlns:a16="http://schemas.microsoft.com/office/drawing/2014/main" id="{17125A35-80F0-43C7-8FE7-5AF4A6411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220" y="1985963"/>
            <a:ext cx="8060794" cy="420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0352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68812" y="305217"/>
            <a:ext cx="9805182" cy="1320800"/>
          </a:xfrm>
        </p:spPr>
        <p:txBody>
          <a:bodyPr>
            <a:normAutofit/>
          </a:bodyPr>
          <a:lstStyle/>
          <a:p>
            <a:pPr algn="ctr"/>
            <a:r>
              <a:rPr lang="en-IE" b="1" dirty="0"/>
              <a:t>Mapping Risk Appetite to Scoring Matrix</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4" name="Picture 3">
            <a:extLst>
              <a:ext uri="{FF2B5EF4-FFF2-40B4-BE49-F238E27FC236}">
                <a16:creationId xmlns:a16="http://schemas.microsoft.com/office/drawing/2014/main" id="{65EF3E10-F0AA-4DF2-A6EB-352A3A7B933C}"/>
              </a:ext>
            </a:extLst>
          </p:cNvPr>
          <p:cNvPicPr>
            <a:picLocks noChangeAspect="1"/>
          </p:cNvPicPr>
          <p:nvPr/>
        </p:nvPicPr>
        <p:blipFill>
          <a:blip r:embed="rId2"/>
          <a:stretch>
            <a:fillRect/>
          </a:stretch>
        </p:blipFill>
        <p:spPr>
          <a:xfrm>
            <a:off x="1305690" y="1351210"/>
            <a:ext cx="7300879" cy="4895598"/>
          </a:xfrm>
          <a:prstGeom prst="rect">
            <a:avLst/>
          </a:prstGeom>
        </p:spPr>
      </p:pic>
      <p:pic>
        <p:nvPicPr>
          <p:cNvPr id="7" name="Picture 6">
            <a:extLst>
              <a:ext uri="{FF2B5EF4-FFF2-40B4-BE49-F238E27FC236}">
                <a16:creationId xmlns:a16="http://schemas.microsoft.com/office/drawing/2014/main" id="{5001DADB-B3B1-0C5C-58A0-D346A15096BB}"/>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1074035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68812" y="305217"/>
            <a:ext cx="9805182" cy="1320800"/>
          </a:xfrm>
        </p:spPr>
        <p:txBody>
          <a:bodyPr>
            <a:normAutofit/>
          </a:bodyPr>
          <a:lstStyle/>
          <a:p>
            <a:pPr algn="ctr"/>
            <a:r>
              <a:rPr lang="en-IE" b="1" dirty="0"/>
              <a:t>Apply Inline With Strategy</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7" name="Picture 6" descr="Image result for risk appetite rating scale">
            <a:extLst>
              <a:ext uri="{FF2B5EF4-FFF2-40B4-BE49-F238E27FC236}">
                <a16:creationId xmlns:a16="http://schemas.microsoft.com/office/drawing/2014/main" id="{618A1C5F-6C6F-4151-9040-E653643B5BFA}"/>
              </a:ext>
            </a:extLst>
          </p:cNvPr>
          <p:cNvPicPr/>
          <p:nvPr/>
        </p:nvPicPr>
        <p:blipFill>
          <a:blip r:embed="rId2"/>
          <a:srcRect/>
          <a:stretch>
            <a:fillRect/>
          </a:stretch>
        </p:blipFill>
        <p:spPr>
          <a:xfrm>
            <a:off x="966648" y="965617"/>
            <a:ext cx="8209510" cy="5374670"/>
          </a:xfrm>
          <a:prstGeom prst="rect">
            <a:avLst/>
          </a:prstGeom>
          <a:noFill/>
          <a:ln>
            <a:noFill/>
            <a:prstDash/>
          </a:ln>
        </p:spPr>
      </p:pic>
      <p:pic>
        <p:nvPicPr>
          <p:cNvPr id="5" name="Picture 4">
            <a:extLst>
              <a:ext uri="{FF2B5EF4-FFF2-40B4-BE49-F238E27FC236}">
                <a16:creationId xmlns:a16="http://schemas.microsoft.com/office/drawing/2014/main" id="{1826D0BF-ED14-DD21-52DD-2B177718A223}"/>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2569088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68812" y="305217"/>
            <a:ext cx="9805182" cy="1320800"/>
          </a:xfrm>
        </p:spPr>
        <p:txBody>
          <a:bodyPr>
            <a:normAutofit/>
          </a:bodyPr>
          <a:lstStyle/>
          <a:p>
            <a:pPr algn="ctr"/>
            <a:r>
              <a:rPr lang="en-IE" b="1" dirty="0"/>
              <a:t>You Need To Define Individual Scores and relate back to appetite.  </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6" name="Picture 5" descr="C:\Documents and Settings\Fiona\My Documents\My Pictures\WDA logo - hi Res.jpg">
            <a:extLst>
              <a:ext uri="{FF2B5EF4-FFF2-40B4-BE49-F238E27FC236}">
                <a16:creationId xmlns:a16="http://schemas.microsoft.com/office/drawing/2014/main" id="{3A9B2F62-D23B-470B-A33A-02E6D2F6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CD999FE6-C526-4DF3-A732-CD15DE69AB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636295"/>
            <a:ext cx="9874250"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614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049051" y="297346"/>
            <a:ext cx="7217062" cy="1320800"/>
          </a:xfrm>
        </p:spPr>
        <p:txBody>
          <a:bodyPr anchor="ctr">
            <a:normAutofit/>
          </a:bodyPr>
          <a:lstStyle/>
          <a:p>
            <a:r>
              <a:rPr lang="en-IE" b="1" dirty="0"/>
              <a:t>Risk Appetite Calculation Table</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094410" y="2160589"/>
            <a:ext cx="3176589" cy="3880773"/>
          </a:xfrm>
        </p:spPr>
        <p:txBody>
          <a:bodyPr>
            <a:normAutofit/>
          </a:bodyPr>
          <a:lstStyle/>
          <a:p>
            <a:pPr marL="457200" lvl="1" indent="0">
              <a:buNone/>
            </a:pPr>
            <a:endParaRPr lang="en-IE"/>
          </a:p>
          <a:p>
            <a:endParaRPr lang="en-IE"/>
          </a:p>
        </p:txBody>
      </p:sp>
      <p:graphicFrame>
        <p:nvGraphicFramePr>
          <p:cNvPr id="4" name="Table 3">
            <a:extLst>
              <a:ext uri="{FF2B5EF4-FFF2-40B4-BE49-F238E27FC236}">
                <a16:creationId xmlns:a16="http://schemas.microsoft.com/office/drawing/2014/main" id="{D715E329-F38F-4E13-8CEE-85F75D00F137}"/>
              </a:ext>
            </a:extLst>
          </p:cNvPr>
          <p:cNvGraphicFramePr>
            <a:graphicFrameLocks noGrp="1"/>
          </p:cNvGraphicFramePr>
          <p:nvPr>
            <p:extLst>
              <p:ext uri="{D42A27DB-BD31-4B8C-83A1-F6EECF244321}">
                <p14:modId xmlns:p14="http://schemas.microsoft.com/office/powerpoint/2010/main" val="3889280973"/>
              </p:ext>
            </p:extLst>
          </p:nvPr>
        </p:nvGraphicFramePr>
        <p:xfrm>
          <a:off x="799814" y="1618146"/>
          <a:ext cx="7715536" cy="4170904"/>
        </p:xfrm>
        <a:graphic>
          <a:graphicData uri="http://schemas.openxmlformats.org/drawingml/2006/table">
            <a:tbl>
              <a:tblPr firstRow="1" bandRow="1"/>
              <a:tblGrid>
                <a:gridCol w="1453878">
                  <a:extLst>
                    <a:ext uri="{9D8B030D-6E8A-4147-A177-3AD203B41FA5}">
                      <a16:colId xmlns:a16="http://schemas.microsoft.com/office/drawing/2014/main" val="535165767"/>
                    </a:ext>
                  </a:extLst>
                </a:gridCol>
                <a:gridCol w="1815485">
                  <a:extLst>
                    <a:ext uri="{9D8B030D-6E8A-4147-A177-3AD203B41FA5}">
                      <a16:colId xmlns:a16="http://schemas.microsoft.com/office/drawing/2014/main" val="1756606500"/>
                    </a:ext>
                  </a:extLst>
                </a:gridCol>
                <a:gridCol w="4446173">
                  <a:extLst>
                    <a:ext uri="{9D8B030D-6E8A-4147-A177-3AD203B41FA5}">
                      <a16:colId xmlns:a16="http://schemas.microsoft.com/office/drawing/2014/main" val="339408605"/>
                    </a:ext>
                  </a:extLst>
                </a:gridCol>
              </a:tblGrid>
              <a:tr h="684185">
                <a:tc>
                  <a:txBody>
                    <a:bodyPr/>
                    <a:lstStyle/>
                    <a:p>
                      <a:pPr algn="ctr" fontAlgn="ctr">
                        <a:spcBef>
                          <a:spcPts val="0"/>
                        </a:spcBef>
                        <a:spcAft>
                          <a:spcPts val="0"/>
                        </a:spcAft>
                      </a:pPr>
                      <a:r>
                        <a:rPr lang="en-GB" sz="1700" b="1" i="0" u="none" strike="noStrike">
                          <a:solidFill>
                            <a:srgbClr val="000000"/>
                          </a:solidFill>
                          <a:effectLst/>
                          <a:latin typeface="Calibri" panose="020F0502020204030204" pitchFamily="34" charset="0"/>
                        </a:rPr>
                        <a:t>Colour Code</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spcBef>
                          <a:spcPts val="0"/>
                        </a:spcBef>
                        <a:spcAft>
                          <a:spcPts val="0"/>
                        </a:spcAft>
                      </a:pPr>
                      <a:r>
                        <a:rPr lang="en-GB" sz="1700" b="1" i="0" u="none" strike="noStrike">
                          <a:solidFill>
                            <a:srgbClr val="000000"/>
                          </a:solidFill>
                          <a:effectLst/>
                          <a:latin typeface="Calibri" panose="020F0502020204030204" pitchFamily="34" charset="0"/>
                        </a:rPr>
                        <a:t>Risk Appetite</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spcBef>
                          <a:spcPts val="0"/>
                        </a:spcBef>
                        <a:spcAft>
                          <a:spcPts val="0"/>
                        </a:spcAft>
                      </a:pPr>
                      <a:r>
                        <a:rPr lang="en-GB" sz="1700" b="1" i="0" u="none" strike="noStrike">
                          <a:solidFill>
                            <a:srgbClr val="000000"/>
                          </a:solidFill>
                          <a:effectLst/>
                          <a:latin typeface="Calibri" panose="020F0502020204030204" pitchFamily="34" charset="0"/>
                        </a:rPr>
                        <a:t>Description – Philosophy &amp; Tolerance</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21809109"/>
                  </a:ext>
                </a:extLst>
              </a:tr>
              <a:tr h="793845">
                <a:tc>
                  <a:txBody>
                    <a:bodyPr/>
                    <a:lstStyle/>
                    <a:p>
                      <a:pPr algn="ctr" fontAlgn="ctr">
                        <a:spcBef>
                          <a:spcPts val="0"/>
                        </a:spcBef>
                        <a:spcAft>
                          <a:spcPts val="0"/>
                        </a:spcAft>
                      </a:pPr>
                      <a:r>
                        <a:rPr lang="en-GB" sz="1700" b="1" i="0" u="none" strike="noStrike">
                          <a:solidFill>
                            <a:srgbClr val="000000"/>
                          </a:solidFill>
                          <a:effectLst/>
                          <a:latin typeface="Calibri" panose="020F0502020204030204" pitchFamily="34" charset="0"/>
                        </a:rPr>
                        <a:t>Zero</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ctr">
                        <a:spcBef>
                          <a:spcPts val="0"/>
                        </a:spcBef>
                        <a:spcAft>
                          <a:spcPts val="0"/>
                        </a:spcAft>
                      </a:pPr>
                      <a:r>
                        <a:rPr lang="en-GB" sz="1400" b="1" i="0" u="none" strike="noStrike">
                          <a:solidFill>
                            <a:srgbClr val="000000"/>
                          </a:solidFill>
                          <a:effectLst/>
                          <a:latin typeface="Calibri" panose="020F0502020204030204" pitchFamily="34" charset="0"/>
                        </a:rPr>
                        <a:t>Averse – 0.1 – 5</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Bef>
                          <a:spcPts val="0"/>
                        </a:spcBef>
                        <a:spcAft>
                          <a:spcPts val="0"/>
                        </a:spcAft>
                      </a:pPr>
                      <a:r>
                        <a:rPr lang="en-IE" sz="1400" b="1" i="0" u="none" strike="noStrike">
                          <a:solidFill>
                            <a:srgbClr val="000000"/>
                          </a:solidFill>
                          <a:effectLst/>
                          <a:latin typeface="Calibri" panose="020F0502020204030204" pitchFamily="34" charset="0"/>
                        </a:rPr>
                        <a:t>Averse</a:t>
                      </a:r>
                      <a:r>
                        <a:rPr lang="en-IE" sz="1400" b="0" i="0" u="none" strike="noStrike">
                          <a:solidFill>
                            <a:srgbClr val="000000"/>
                          </a:solidFill>
                          <a:effectLst/>
                          <a:latin typeface="Calibri" panose="020F0502020204030204" pitchFamily="34" charset="0"/>
                        </a:rPr>
                        <a:t> - Avoidance of risk is the core objective, unwilling to accept any extremely low amount of uncertainty</a:t>
                      </a:r>
                      <a:endParaRPr lang="en-IE"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8447552"/>
                  </a:ext>
                </a:extLst>
              </a:tr>
              <a:tr h="793845">
                <a:tc>
                  <a:txBody>
                    <a:bodyPr/>
                    <a:lstStyle/>
                    <a:p>
                      <a:pPr algn="ctr" fontAlgn="ctr">
                        <a:spcBef>
                          <a:spcPts val="0"/>
                        </a:spcBef>
                        <a:spcAft>
                          <a:spcPts val="0"/>
                        </a:spcAft>
                      </a:pPr>
                      <a:r>
                        <a:rPr lang="en-GB" sz="1700" b="1" i="0" u="none" strike="noStrike">
                          <a:solidFill>
                            <a:srgbClr val="000000"/>
                          </a:solidFill>
                          <a:effectLst/>
                          <a:latin typeface="Calibri" panose="020F0502020204030204" pitchFamily="34" charset="0"/>
                        </a:rPr>
                        <a:t>Low</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F50"/>
                    </a:solidFill>
                  </a:tcPr>
                </a:tc>
                <a:tc>
                  <a:txBody>
                    <a:bodyPr/>
                    <a:lstStyle/>
                    <a:p>
                      <a:pPr algn="ctr" fontAlgn="ctr">
                        <a:spcBef>
                          <a:spcPts val="0"/>
                        </a:spcBef>
                        <a:spcAft>
                          <a:spcPts val="0"/>
                        </a:spcAft>
                      </a:pPr>
                      <a:r>
                        <a:rPr lang="en-GB" sz="1400" b="1" i="0" u="none" strike="noStrike">
                          <a:solidFill>
                            <a:srgbClr val="000000"/>
                          </a:solidFill>
                          <a:effectLst/>
                          <a:latin typeface="Calibri" panose="020F0502020204030204" pitchFamily="34" charset="0"/>
                        </a:rPr>
                        <a:t>Minimalist – 5.1 – 10</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Bef>
                          <a:spcPts val="0"/>
                        </a:spcBef>
                        <a:spcAft>
                          <a:spcPts val="0"/>
                        </a:spcAft>
                      </a:pPr>
                      <a:r>
                        <a:rPr lang="en-IE" sz="1400" b="1" i="0" u="none" strike="noStrike">
                          <a:solidFill>
                            <a:srgbClr val="000000"/>
                          </a:solidFill>
                          <a:effectLst/>
                          <a:latin typeface="Calibri" panose="020F0502020204030204" pitchFamily="34" charset="0"/>
                        </a:rPr>
                        <a:t>Minimalist</a:t>
                      </a:r>
                      <a:r>
                        <a:rPr lang="en-IE" sz="1400" b="0" i="0" u="none" strike="noStrike">
                          <a:solidFill>
                            <a:srgbClr val="000000"/>
                          </a:solidFill>
                          <a:effectLst/>
                          <a:latin typeface="Calibri" panose="020F0502020204030204" pitchFamily="34" charset="0"/>
                        </a:rPr>
                        <a:t> - Extremely conservative, willing to accept a low amount of uncertainty</a:t>
                      </a:r>
                      <a:endParaRPr lang="en-IE"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003518"/>
                  </a:ext>
                </a:extLst>
              </a:tr>
              <a:tr h="793845">
                <a:tc>
                  <a:txBody>
                    <a:bodyPr/>
                    <a:lstStyle/>
                    <a:p>
                      <a:pPr algn="ctr" fontAlgn="ctr">
                        <a:spcBef>
                          <a:spcPts val="0"/>
                        </a:spcBef>
                        <a:spcAft>
                          <a:spcPts val="0"/>
                        </a:spcAft>
                      </a:pPr>
                      <a:r>
                        <a:rPr lang="en-GB" sz="1700" b="1" i="0" u="none" strike="noStrike">
                          <a:solidFill>
                            <a:srgbClr val="000000"/>
                          </a:solidFill>
                          <a:effectLst/>
                          <a:latin typeface="Calibri" panose="020F0502020204030204" pitchFamily="34" charset="0"/>
                        </a:rPr>
                        <a:t>Medium</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spcBef>
                          <a:spcPts val="0"/>
                        </a:spcBef>
                        <a:spcAft>
                          <a:spcPts val="0"/>
                        </a:spcAft>
                      </a:pPr>
                      <a:r>
                        <a:rPr lang="en-GB" sz="1400" b="1" i="0" u="none" strike="noStrike">
                          <a:solidFill>
                            <a:srgbClr val="000000"/>
                          </a:solidFill>
                          <a:effectLst/>
                          <a:latin typeface="Calibri" panose="020F0502020204030204" pitchFamily="34" charset="0"/>
                        </a:rPr>
                        <a:t>Cautious – 10.1 – 15</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Bef>
                          <a:spcPts val="0"/>
                        </a:spcBef>
                        <a:spcAft>
                          <a:spcPts val="0"/>
                        </a:spcAft>
                      </a:pPr>
                      <a:r>
                        <a:rPr lang="en-IE" sz="1400" b="1" i="0" u="none" strike="noStrike">
                          <a:solidFill>
                            <a:srgbClr val="000000"/>
                          </a:solidFill>
                          <a:effectLst/>
                          <a:latin typeface="Calibri" panose="020F0502020204030204" pitchFamily="34" charset="0"/>
                        </a:rPr>
                        <a:t>Cautious</a:t>
                      </a:r>
                      <a:r>
                        <a:rPr lang="en-IE" sz="1400" b="0" i="0" u="none" strike="noStrike">
                          <a:solidFill>
                            <a:srgbClr val="000000"/>
                          </a:solidFill>
                          <a:effectLst/>
                          <a:latin typeface="Calibri" panose="020F0502020204030204" pitchFamily="34" charset="0"/>
                        </a:rPr>
                        <a:t> - Preference for safe delivery, willing to accept a certain amount of uncertainty</a:t>
                      </a:r>
                      <a:endParaRPr lang="en-IE"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211742"/>
                  </a:ext>
                </a:extLst>
              </a:tr>
              <a:tr h="552592">
                <a:tc>
                  <a:txBody>
                    <a:bodyPr/>
                    <a:lstStyle/>
                    <a:p>
                      <a:pPr algn="ctr" fontAlgn="ctr">
                        <a:spcBef>
                          <a:spcPts val="0"/>
                        </a:spcBef>
                        <a:spcAft>
                          <a:spcPts val="0"/>
                        </a:spcAft>
                      </a:pPr>
                      <a:r>
                        <a:rPr lang="en-GB" sz="1700" b="1" i="0" u="none" strike="noStrike">
                          <a:solidFill>
                            <a:srgbClr val="000000"/>
                          </a:solidFill>
                          <a:effectLst/>
                          <a:latin typeface="Calibri" panose="020F0502020204030204" pitchFamily="34" charset="0"/>
                        </a:rPr>
                        <a:t>High</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spcBef>
                          <a:spcPts val="0"/>
                        </a:spcBef>
                        <a:spcAft>
                          <a:spcPts val="0"/>
                        </a:spcAft>
                      </a:pPr>
                      <a:r>
                        <a:rPr lang="en-GB" sz="1400" b="1" i="0" u="none" strike="noStrike">
                          <a:solidFill>
                            <a:srgbClr val="000000"/>
                          </a:solidFill>
                          <a:effectLst/>
                          <a:latin typeface="Calibri" panose="020F0502020204030204" pitchFamily="34" charset="0"/>
                        </a:rPr>
                        <a:t>Flexible – 15.1 – 20</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Bef>
                          <a:spcPts val="0"/>
                        </a:spcBef>
                        <a:spcAft>
                          <a:spcPts val="0"/>
                        </a:spcAft>
                      </a:pPr>
                      <a:r>
                        <a:rPr lang="en-IE" sz="1400" b="1" i="0" u="none" strike="noStrike">
                          <a:solidFill>
                            <a:srgbClr val="000000"/>
                          </a:solidFill>
                          <a:effectLst/>
                          <a:latin typeface="Calibri" panose="020F0502020204030204" pitchFamily="34" charset="0"/>
                        </a:rPr>
                        <a:t>Flexible </a:t>
                      </a:r>
                      <a:r>
                        <a:rPr lang="en-IE" sz="1400" b="0" i="0" u="none" strike="noStrike">
                          <a:solidFill>
                            <a:srgbClr val="000000"/>
                          </a:solidFill>
                          <a:effectLst/>
                          <a:latin typeface="Calibri" panose="020F0502020204030204" pitchFamily="34" charset="0"/>
                        </a:rPr>
                        <a:t>- Will take strongly justified risks and expect some uncertainty</a:t>
                      </a:r>
                      <a:endParaRPr lang="en-IE"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0587609"/>
                  </a:ext>
                </a:extLst>
              </a:tr>
              <a:tr h="552592">
                <a:tc>
                  <a:txBody>
                    <a:bodyPr/>
                    <a:lstStyle/>
                    <a:p>
                      <a:pPr algn="ctr" fontAlgn="ctr">
                        <a:spcBef>
                          <a:spcPts val="0"/>
                        </a:spcBef>
                        <a:spcAft>
                          <a:spcPts val="0"/>
                        </a:spcAft>
                      </a:pPr>
                      <a:r>
                        <a:rPr lang="en-GB" sz="1700" b="1" i="0" u="none" strike="noStrike">
                          <a:solidFill>
                            <a:srgbClr val="000000"/>
                          </a:solidFill>
                          <a:effectLst/>
                          <a:latin typeface="Calibri" panose="020F0502020204030204" pitchFamily="34" charset="0"/>
                        </a:rPr>
                        <a:t>Extreme</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FC0"/>
                    </a:solidFill>
                  </a:tcPr>
                </a:tc>
                <a:tc>
                  <a:txBody>
                    <a:bodyPr/>
                    <a:lstStyle/>
                    <a:p>
                      <a:pPr algn="ctr" fontAlgn="ctr">
                        <a:spcBef>
                          <a:spcPts val="0"/>
                        </a:spcBef>
                        <a:spcAft>
                          <a:spcPts val="0"/>
                        </a:spcAft>
                      </a:pPr>
                      <a:r>
                        <a:rPr lang="en-GB" sz="1400" b="1" i="0" u="none" strike="noStrike">
                          <a:solidFill>
                            <a:srgbClr val="000000"/>
                          </a:solidFill>
                          <a:effectLst/>
                          <a:latin typeface="Calibri" panose="020F0502020204030204" pitchFamily="34" charset="0"/>
                        </a:rPr>
                        <a:t>Open – 20.1 - 25</a:t>
                      </a:r>
                      <a:endParaRPr lang="en-GB" sz="2900" b="0" i="0" u="none" strike="noStrike">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Bef>
                          <a:spcPts val="0"/>
                        </a:spcBef>
                        <a:spcAft>
                          <a:spcPts val="0"/>
                        </a:spcAft>
                      </a:pPr>
                      <a:r>
                        <a:rPr lang="en-IE" sz="1400" b="1" i="0" u="none" strike="noStrike" dirty="0">
                          <a:solidFill>
                            <a:srgbClr val="000000"/>
                          </a:solidFill>
                          <a:effectLst/>
                          <a:latin typeface="Calibri" panose="020F0502020204030204" pitchFamily="34" charset="0"/>
                        </a:rPr>
                        <a:t>Open </a:t>
                      </a:r>
                      <a:r>
                        <a:rPr lang="en-IE" sz="1400" b="0" i="0" u="none" strike="noStrike" dirty="0">
                          <a:solidFill>
                            <a:srgbClr val="000000"/>
                          </a:solidFill>
                          <a:effectLst/>
                          <a:latin typeface="Calibri" panose="020F0502020204030204" pitchFamily="34" charset="0"/>
                        </a:rPr>
                        <a:t>- Will take justified risks and fully expect and accept uncertainty</a:t>
                      </a:r>
                      <a:endParaRPr lang="en-IE" sz="2900" b="0" i="0" u="none" strike="noStrike" dirty="0">
                        <a:effectLst/>
                        <a:latin typeface="Arial" panose="020B0604020202020204" pitchFamily="34" charset="0"/>
                      </a:endParaRPr>
                    </a:p>
                  </a:txBody>
                  <a:tcPr marL="15101" marR="15101" marT="151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782037"/>
                  </a:ext>
                </a:extLst>
              </a:tr>
            </a:tbl>
          </a:graphicData>
        </a:graphic>
      </p:graphicFrame>
      <p:pic>
        <p:nvPicPr>
          <p:cNvPr id="7" name="Picture 6">
            <a:extLst>
              <a:ext uri="{FF2B5EF4-FFF2-40B4-BE49-F238E27FC236}">
                <a16:creationId xmlns:a16="http://schemas.microsoft.com/office/drawing/2014/main" id="{00626E51-38AD-DE60-D595-987A91A3AF79}"/>
              </a:ext>
            </a:extLst>
          </p:cNvPr>
          <p:cNvPicPr>
            <a:picLocks noChangeAspect="1"/>
          </p:cNvPicPr>
          <p:nvPr/>
        </p:nvPicPr>
        <p:blipFill>
          <a:blip r:embed="rId2"/>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1192673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93943" y="340728"/>
            <a:ext cx="11804114" cy="529284"/>
          </a:xfrm>
        </p:spPr>
        <p:txBody>
          <a:bodyPr>
            <a:normAutofit/>
          </a:bodyPr>
          <a:lstStyle/>
          <a:p>
            <a:pPr algn="ctr"/>
            <a:r>
              <a:rPr lang="en-IE" sz="2800" b="1" dirty="0">
                <a:solidFill>
                  <a:schemeClr val="tx1"/>
                </a:solidFill>
              </a:rPr>
              <a:t>Worked Example Risk Appetite Table – Aligned to Strategic Plan</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6" name="Picture 5" descr="C:\Documents and Settings\Fiona\My Documents\My Pictures\WDA logo - hi Res.jpg">
            <a:extLst>
              <a:ext uri="{FF2B5EF4-FFF2-40B4-BE49-F238E27FC236}">
                <a16:creationId xmlns:a16="http://schemas.microsoft.com/office/drawing/2014/main" id="{3A9B2F62-D23B-470B-A33A-02E6D2F6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FEDE5CE-8977-466B-A538-6DED37200EA7}"/>
              </a:ext>
            </a:extLst>
          </p:cNvPr>
          <p:cNvPicPr>
            <a:picLocks noChangeAspect="1"/>
          </p:cNvPicPr>
          <p:nvPr/>
        </p:nvPicPr>
        <p:blipFill>
          <a:blip r:embed="rId3"/>
          <a:stretch>
            <a:fillRect/>
          </a:stretch>
        </p:blipFill>
        <p:spPr>
          <a:xfrm>
            <a:off x="96888" y="1234795"/>
            <a:ext cx="11926300" cy="5444843"/>
          </a:xfrm>
          <a:prstGeom prst="rect">
            <a:avLst/>
          </a:prstGeom>
        </p:spPr>
      </p:pic>
    </p:spTree>
    <p:extLst>
      <p:ext uri="{BB962C8B-B14F-4D97-AF65-F5344CB8AC3E}">
        <p14:creationId xmlns:p14="http://schemas.microsoft.com/office/powerpoint/2010/main" val="4266123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8DF2-FB38-491D-9412-1B1EC052ADB7}"/>
              </a:ext>
            </a:extLst>
          </p:cNvPr>
          <p:cNvSpPr>
            <a:spLocks noGrp="1"/>
          </p:cNvSpPr>
          <p:nvPr>
            <p:ph type="title"/>
          </p:nvPr>
        </p:nvSpPr>
        <p:spPr>
          <a:xfrm>
            <a:off x="189000" y="178362"/>
            <a:ext cx="8596668" cy="772983"/>
          </a:xfrm>
        </p:spPr>
        <p:txBody>
          <a:bodyPr>
            <a:normAutofit/>
          </a:bodyPr>
          <a:lstStyle/>
          <a:p>
            <a:pPr algn="ctr"/>
            <a:r>
              <a:rPr lang="en-IE" b="1" u="sng" dirty="0"/>
              <a:t>Governance Risk</a:t>
            </a:r>
            <a:endParaRPr lang="en-IE" dirty="0"/>
          </a:p>
        </p:txBody>
      </p:sp>
      <p:pic>
        <p:nvPicPr>
          <p:cNvPr id="4" name="Picture 3" descr="C:\Documents and Settings\Fiona\My Documents\My Pictures\WDA logo - hi Res.jpg">
            <a:extLst>
              <a:ext uri="{FF2B5EF4-FFF2-40B4-BE49-F238E27FC236}">
                <a16:creationId xmlns:a16="http://schemas.microsoft.com/office/drawing/2014/main" id="{845171D0-B05C-4901-A390-AA50DDE2B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What's Wrong With Corporate Culture As A Management Tool? Almost  Everything! – TLNT">
            <a:extLst>
              <a:ext uri="{FF2B5EF4-FFF2-40B4-BE49-F238E27FC236}">
                <a16:creationId xmlns:a16="http://schemas.microsoft.com/office/drawing/2014/main" id="{2BB6D2A3-BC91-4A97-9193-D587F1199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4" y="1063624"/>
            <a:ext cx="8147357"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780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1787555" y="52662"/>
            <a:ext cx="6876864" cy="1248625"/>
          </a:xfrm>
        </p:spPr>
        <p:txBody>
          <a:bodyPr>
            <a:normAutofit/>
          </a:bodyPr>
          <a:lstStyle/>
          <a:p>
            <a:pPr algn="ctr"/>
            <a:r>
              <a:rPr lang="en-IE" b="1" dirty="0"/>
              <a:t>Governance Risk –</a:t>
            </a:r>
            <a:br>
              <a:rPr lang="en-IE" b="1" dirty="0"/>
            </a:br>
            <a:r>
              <a:rPr lang="en-IE" b="1" dirty="0"/>
              <a:t> What Kind of Board are You ?</a:t>
            </a:r>
          </a:p>
        </p:txBody>
      </p:sp>
      <p:pic>
        <p:nvPicPr>
          <p:cNvPr id="2050" name="Picture 2" descr="The Governance Spectrum: Balance Between Too Strong &amp; Too Weak - TEAM  Resources">
            <a:extLst>
              <a:ext uri="{FF2B5EF4-FFF2-40B4-BE49-F238E27FC236}">
                <a16:creationId xmlns:a16="http://schemas.microsoft.com/office/drawing/2014/main" id="{9D0D5EF5-8F4A-44BF-BCC3-BFDF80D94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862" y="1301287"/>
            <a:ext cx="6572250" cy="5010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CE18679-0AD3-9591-34A4-D323C930C3ED}"/>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15882813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0" y="81237"/>
            <a:ext cx="9823420" cy="1248625"/>
          </a:xfrm>
        </p:spPr>
        <p:txBody>
          <a:bodyPr>
            <a:normAutofit fontScale="90000"/>
          </a:bodyPr>
          <a:lstStyle/>
          <a:p>
            <a:pPr algn="ctr"/>
            <a:r>
              <a:rPr lang="en-IE" b="1" dirty="0"/>
              <a:t>Governance Risk –</a:t>
            </a:r>
            <a:br>
              <a:rPr lang="en-IE" b="1" dirty="0"/>
            </a:br>
            <a:r>
              <a:rPr lang="en-IE" b="1" dirty="0"/>
              <a:t> Is Your Board Operationally or Strategically Focused?</a:t>
            </a:r>
          </a:p>
        </p:txBody>
      </p:sp>
      <p:pic>
        <p:nvPicPr>
          <p:cNvPr id="7" name="Picture 6" descr="C:\Documents and Settings\Fiona\My Documents\My Pictures\WDA logo - hi Res.jpg">
            <a:extLst>
              <a:ext uri="{FF2B5EF4-FFF2-40B4-BE49-F238E27FC236}">
                <a16:creationId xmlns:a16="http://schemas.microsoft.com/office/drawing/2014/main" id="{3E3DA20F-5EB8-4730-AB82-AF59E5690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Board Of Directors: Nonprofit Governance And Structure">
            <a:extLst>
              <a:ext uri="{FF2B5EF4-FFF2-40B4-BE49-F238E27FC236}">
                <a16:creationId xmlns:a16="http://schemas.microsoft.com/office/drawing/2014/main" id="{A17762E2-522A-4283-8DDB-ADCCCCB31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78282"/>
            <a:ext cx="6876864" cy="5001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047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381001" y="221091"/>
            <a:ext cx="8957476" cy="1902983"/>
          </a:xfrm>
        </p:spPr>
        <p:txBody>
          <a:bodyPr>
            <a:normAutofit/>
          </a:bodyPr>
          <a:lstStyle/>
          <a:p>
            <a:pPr algn="ctr"/>
            <a:r>
              <a:rPr lang="en-IE" b="1" dirty="0"/>
              <a:t>Question:</a:t>
            </a:r>
            <a:br>
              <a:rPr lang="en-IE" b="1" dirty="0"/>
            </a:br>
            <a:r>
              <a:rPr lang="en-IE" b="1" dirty="0"/>
              <a:t>Do You Know What Good vs. Bad Risk Management Looks Like?  </a:t>
            </a:r>
          </a:p>
        </p:txBody>
      </p:sp>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2"/>
          <a:stretch>
            <a:fillRect/>
          </a:stretch>
        </p:blipFill>
        <p:spPr>
          <a:xfrm>
            <a:off x="9467849" y="5916666"/>
            <a:ext cx="2581275" cy="720243"/>
          </a:xfrm>
          <a:prstGeom prst="rect">
            <a:avLst/>
          </a:prstGeom>
        </p:spPr>
      </p:pic>
      <p:pic>
        <p:nvPicPr>
          <p:cNvPr id="13314" name="Picture 2" descr="How to Tell if Salmon is Bad: What Does Bad Salmon Look Like? – Alaskan  Salmon Co.">
            <a:extLst>
              <a:ext uri="{FF2B5EF4-FFF2-40B4-BE49-F238E27FC236}">
                <a16:creationId xmlns:a16="http://schemas.microsoft.com/office/drawing/2014/main" id="{D55853A0-161A-B34D-8F41-8F0289EA0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1952625"/>
            <a:ext cx="6713538" cy="480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569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Board of Directors</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charterforcompassion.org/sites/default/files/images/4447_boardroom-2_medium.jpg">
            <a:extLst>
              <a:ext uri="{FF2B5EF4-FFF2-40B4-BE49-F238E27FC236}">
                <a16:creationId xmlns:a16="http://schemas.microsoft.com/office/drawing/2014/main" id="{9C4E6AA1-DEF5-4EEE-9111-55852DBE6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23950"/>
            <a:ext cx="7712075"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8539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A0A3D-579D-4077-99A8-7EB63ED88FED}"/>
              </a:ext>
            </a:extLst>
          </p:cNvPr>
          <p:cNvSpPr>
            <a:spLocks noGrp="1"/>
          </p:cNvSpPr>
          <p:nvPr>
            <p:ph type="title"/>
          </p:nvPr>
        </p:nvSpPr>
        <p:spPr>
          <a:xfrm>
            <a:off x="677333" y="609600"/>
            <a:ext cx="3646091" cy="1320800"/>
          </a:xfrm>
        </p:spPr>
        <p:txBody>
          <a:bodyPr>
            <a:normAutofit fontScale="90000"/>
          </a:bodyPr>
          <a:lstStyle/>
          <a:p>
            <a:pPr algn="ctr"/>
            <a:br>
              <a:rPr lang="en-IE" b="1" dirty="0"/>
            </a:br>
            <a:br>
              <a:rPr lang="en-IE" b="1" dirty="0"/>
            </a:br>
            <a:r>
              <a:rPr lang="en-IE" b="1" dirty="0"/>
              <a:t>Thou Shalt Obey Your Prescribed Legislation</a:t>
            </a:r>
            <a:br>
              <a:rPr lang="en-IE" b="1" dirty="0"/>
            </a:br>
            <a:br>
              <a:rPr lang="en-IE" b="1" dirty="0"/>
            </a:br>
            <a:r>
              <a:rPr lang="en-IE" b="1" dirty="0"/>
              <a:t>Not Maybe or Might!!</a:t>
            </a:r>
            <a:endParaRPr lang="en-IE" dirty="0"/>
          </a:p>
        </p:txBody>
      </p:sp>
      <p:pic>
        <p:nvPicPr>
          <p:cNvPr id="6" name="Picture 9" descr="http://lh6.ggpht.com/_5XvBYfxU_dM/TAUVO9txArI/AAAAAAAAKgI/tgz4KNcpAyA/Heston%20as%20Moses-8x6.jpg?imgmax=800">
            <a:extLst>
              <a:ext uri="{FF2B5EF4-FFF2-40B4-BE49-F238E27FC236}">
                <a16:creationId xmlns:a16="http://schemas.microsoft.com/office/drawing/2014/main" id="{2B1D86A3-8B21-430C-821A-F88F340F0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424" y="297911"/>
            <a:ext cx="4910894" cy="613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13F3014-1723-A7DE-1D18-F92B8045EEEE}"/>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2402020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2127-864F-4734-8DC6-3DAD9C4162CF}"/>
              </a:ext>
            </a:extLst>
          </p:cNvPr>
          <p:cNvSpPr>
            <a:spLocks noGrp="1"/>
          </p:cNvSpPr>
          <p:nvPr>
            <p:ph type="title"/>
          </p:nvPr>
        </p:nvSpPr>
        <p:spPr>
          <a:xfrm>
            <a:off x="677333" y="609600"/>
            <a:ext cx="10351738" cy="1320800"/>
          </a:xfrm>
        </p:spPr>
        <p:txBody>
          <a:bodyPr>
            <a:normAutofit/>
          </a:bodyPr>
          <a:lstStyle/>
          <a:p>
            <a:r>
              <a:rPr lang="en-IE" sz="4000" b="1" dirty="0"/>
              <a:t>Risk Structure for Directors Meetings</a:t>
            </a:r>
            <a:br>
              <a:rPr lang="en-IE" b="1" dirty="0"/>
            </a:br>
            <a:endParaRPr lang="en-IE" b="1" dirty="0"/>
          </a:p>
        </p:txBody>
      </p:sp>
      <p:pic>
        <p:nvPicPr>
          <p:cNvPr id="6" name="Picture 2">
            <a:extLst>
              <a:ext uri="{FF2B5EF4-FFF2-40B4-BE49-F238E27FC236}">
                <a16:creationId xmlns:a16="http://schemas.microsoft.com/office/drawing/2014/main" id="{4AF12D4D-4951-4482-83D2-2B01670C9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455332"/>
            <a:ext cx="8719512" cy="464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Documents and Settings\Fiona\My Documents\My Pictures\WDA logo - hi Res.jpg">
            <a:extLst>
              <a:ext uri="{FF2B5EF4-FFF2-40B4-BE49-F238E27FC236}">
                <a16:creationId xmlns:a16="http://schemas.microsoft.com/office/drawing/2014/main" id="{7607EC49-538A-494A-A699-3E1760338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9528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1018066" y="206405"/>
            <a:ext cx="7540008" cy="787894"/>
          </a:xfrm>
        </p:spPr>
        <p:txBody>
          <a:bodyPr>
            <a:normAutofit fontScale="90000"/>
          </a:bodyPr>
          <a:lstStyle/>
          <a:p>
            <a:pPr algn="ctr"/>
            <a:r>
              <a:rPr lang="en-IE" b="1" dirty="0"/>
              <a:t>Preparation For Board Meetings</a:t>
            </a:r>
            <a:br>
              <a:rPr lang="en-IE" b="1" dirty="0"/>
            </a:br>
            <a:r>
              <a:rPr lang="en-IE" b="1" dirty="0"/>
              <a:t>Reduces Governance Risk </a:t>
            </a:r>
            <a:br>
              <a:rPr lang="en-IE" b="1" dirty="0"/>
            </a:br>
            <a:r>
              <a:rPr lang="en-IE" b="1" dirty="0"/>
              <a:t>Limit Meetings to Under 2 Hrs !!</a:t>
            </a:r>
          </a:p>
        </p:txBody>
      </p:sp>
      <p:pic>
        <p:nvPicPr>
          <p:cNvPr id="4098" name="Picture 2" descr="Give me six hours to chop down a tree and I will spend the first four  sharpening the axe.&quot; —Abraham Lin… | Inspirational words, Give it to me,  Inspirational quotes">
            <a:extLst>
              <a:ext uri="{FF2B5EF4-FFF2-40B4-BE49-F238E27FC236}">
                <a16:creationId xmlns:a16="http://schemas.microsoft.com/office/drawing/2014/main" id="{FE91CDAB-6F1A-462C-BDFC-7099E0E48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670" y="1910703"/>
            <a:ext cx="7153404" cy="47689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90EBE24-6F07-BFE6-C270-73D5653433EF}"/>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15139043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Operational Considerations</a:t>
            </a:r>
          </a:p>
        </p:txBody>
      </p:sp>
      <p:pic>
        <p:nvPicPr>
          <p:cNvPr id="7" name="Picture 12" descr="Best Date For Surgery Based On Astrology - Astronlogia">
            <a:extLst>
              <a:ext uri="{FF2B5EF4-FFF2-40B4-BE49-F238E27FC236}">
                <a16:creationId xmlns:a16="http://schemas.microsoft.com/office/drawing/2014/main" id="{1829D301-8592-4087-B02E-86871735C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55" y="1167548"/>
            <a:ext cx="9037735" cy="508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1507EDB-F0D2-892A-EF54-DCE1C8549B52}"/>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34872587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a:xfrm>
            <a:off x="579680" y="130098"/>
            <a:ext cx="8596668" cy="686540"/>
          </a:xfrm>
        </p:spPr>
        <p:txBody>
          <a:bodyPr>
            <a:normAutofit/>
          </a:bodyPr>
          <a:lstStyle/>
          <a:p>
            <a:pPr algn="ctr"/>
            <a:r>
              <a:rPr lang="en-IE" altLang="en-US" b="1" dirty="0">
                <a:solidFill>
                  <a:srgbClr val="C00000"/>
                </a:solidFill>
              </a:rPr>
              <a:t>Operational Considerations</a:t>
            </a: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677334" y="816638"/>
            <a:ext cx="9563946" cy="5797226"/>
          </a:xfrm>
        </p:spPr>
        <p:txBody>
          <a:bodyPr>
            <a:normAutofit fontScale="92500" lnSpcReduction="10000"/>
          </a:bodyPr>
          <a:lstStyle/>
          <a:p>
            <a:pPr marL="901700" lvl="1" indent="-342900"/>
            <a:r>
              <a:rPr lang="en-US" altLang="en-US" sz="2400" b="1" dirty="0"/>
              <a:t>Set Risk Appetite Within Risk Management System</a:t>
            </a:r>
          </a:p>
          <a:p>
            <a:pPr marL="901700" lvl="1" indent="-342900"/>
            <a:r>
              <a:rPr lang="en-US" altLang="en-US" sz="2400" b="1" dirty="0"/>
              <a:t>Develop Multiple Risk Registers</a:t>
            </a:r>
          </a:p>
          <a:p>
            <a:pPr marL="901700" lvl="1" indent="-342900"/>
            <a:r>
              <a:rPr lang="en-US" altLang="en-US" sz="2400" b="1" dirty="0"/>
              <a:t>Create Contingent Risk Registers</a:t>
            </a:r>
          </a:p>
          <a:p>
            <a:pPr marL="901700" lvl="1" indent="-342900"/>
            <a:r>
              <a:rPr lang="en-US" altLang="en-US" sz="2400" b="1" dirty="0"/>
              <a:t>Development an Annual Risk Plan</a:t>
            </a:r>
          </a:p>
          <a:p>
            <a:pPr marL="901700" lvl="1" indent="-342900"/>
            <a:r>
              <a:rPr lang="en-US" altLang="en-US" sz="2400" b="1" dirty="0"/>
              <a:t>Document Internal Controls Allocated To Risk</a:t>
            </a:r>
          </a:p>
          <a:p>
            <a:pPr marL="901700" lvl="1" indent="-342900"/>
            <a:r>
              <a:rPr lang="en-US" altLang="en-US" sz="2400" b="1" dirty="0"/>
              <a:t>Document Key Risk Indicators </a:t>
            </a:r>
          </a:p>
          <a:p>
            <a:pPr marL="901700" lvl="1" indent="-342900"/>
            <a:r>
              <a:rPr lang="en-US" altLang="en-US" sz="2400" b="1" dirty="0"/>
              <a:t>Record Performance Controls – Key and Other</a:t>
            </a:r>
          </a:p>
          <a:p>
            <a:pPr marL="901700" lvl="1" indent="-342900"/>
            <a:r>
              <a:rPr lang="en-US" altLang="en-US" sz="2400" b="1" dirty="0"/>
              <a:t>Oversight of Performance Controls</a:t>
            </a:r>
          </a:p>
          <a:p>
            <a:pPr marL="901700" lvl="1" indent="-342900"/>
            <a:r>
              <a:rPr lang="en-US" altLang="en-US" sz="2400" b="1" dirty="0"/>
              <a:t>Residual Risk Rating based upon control effectiveness</a:t>
            </a:r>
          </a:p>
          <a:p>
            <a:pPr marL="901700" lvl="1" indent="-342900"/>
            <a:r>
              <a:rPr lang="en-US" altLang="en-US" sz="2400" b="1" dirty="0"/>
              <a:t>Create Mitigants if controls are ineffective</a:t>
            </a:r>
          </a:p>
          <a:p>
            <a:pPr marL="901700" lvl="1" indent="-342900"/>
            <a:r>
              <a:rPr lang="en-US" altLang="en-US" sz="2400" b="1" dirty="0"/>
              <a:t>Create Risk Recommendations Register</a:t>
            </a:r>
          </a:p>
          <a:p>
            <a:pPr marL="901700" lvl="1" indent="-342900"/>
            <a:r>
              <a:rPr lang="en-US" altLang="en-US" sz="2400" b="1" dirty="0"/>
              <a:t>Allocate Owner, Review Period, Type, Tasks, Notifications</a:t>
            </a:r>
          </a:p>
          <a:p>
            <a:pPr marL="901700" lvl="1" indent="-342900"/>
            <a:r>
              <a:rPr lang="en-US" altLang="en-US" sz="2400" b="1" dirty="0"/>
              <a:t>BOD Discussion and Challenge – Controls and Appetite</a:t>
            </a:r>
          </a:p>
        </p:txBody>
      </p:sp>
      <p:pic>
        <p:nvPicPr>
          <p:cNvPr id="6" name="Picture 5" descr="C:\Documents and Settings\Fiona\My Documents\My Pictures\WDA logo - hi Res.jpg">
            <a:extLst>
              <a:ext uri="{FF2B5EF4-FFF2-40B4-BE49-F238E27FC236}">
                <a16:creationId xmlns:a16="http://schemas.microsoft.com/office/drawing/2014/main" id="{B5DF3F57-6B87-400B-B24D-3B90082AD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4412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Risk Management Officer (RMO)</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Risk management - Rainbow Spongbob | Make a Meme">
            <a:extLst>
              <a:ext uri="{FF2B5EF4-FFF2-40B4-BE49-F238E27FC236}">
                <a16:creationId xmlns:a16="http://schemas.microsoft.com/office/drawing/2014/main" id="{AF94F3E9-3A57-476E-B11C-738DA19B2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975" y="836612"/>
            <a:ext cx="6699827" cy="553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014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a:xfrm>
            <a:off x="317446" y="127884"/>
            <a:ext cx="10514541" cy="656492"/>
          </a:xfrm>
        </p:spPr>
        <p:txBody>
          <a:bodyPr>
            <a:normAutofit/>
          </a:bodyPr>
          <a:lstStyle/>
          <a:p>
            <a:r>
              <a:rPr lang="en-IE" altLang="en-US" sz="3200" b="1" dirty="0">
                <a:solidFill>
                  <a:srgbClr val="C00000"/>
                </a:solidFill>
              </a:rPr>
              <a:t>Role of the Risk Management Officer</a:t>
            </a:r>
            <a:endParaRPr lang="en-IE" sz="3200"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317445" y="784376"/>
            <a:ext cx="9226049" cy="5945740"/>
          </a:xfrm>
        </p:spPr>
        <p:txBody>
          <a:bodyPr>
            <a:normAutofit lnSpcReduction="10000"/>
          </a:bodyPr>
          <a:lstStyle/>
          <a:p>
            <a:r>
              <a:rPr lang="en-IE" dirty="0"/>
              <a:t>Ensuring each </a:t>
            </a:r>
            <a:r>
              <a:rPr lang="en-IE" b="1" u="sng" dirty="0">
                <a:solidFill>
                  <a:srgbClr val="FF0000"/>
                </a:solidFill>
              </a:rPr>
              <a:t>internal/external risk of the organisation is identified, assessed, reported and monitored</a:t>
            </a:r>
            <a:r>
              <a:rPr lang="en-IE" dirty="0"/>
              <a:t> and assisting the manager with managing and mitigating those risks</a:t>
            </a:r>
          </a:p>
          <a:p>
            <a:r>
              <a:rPr lang="en-IE" dirty="0"/>
              <a:t>Advising the board of directors on the risk management policy and process and any deviations from the risk management policy</a:t>
            </a:r>
          </a:p>
          <a:p>
            <a:r>
              <a:rPr lang="en-IE" b="1" u="sng" dirty="0">
                <a:solidFill>
                  <a:srgbClr val="FF0000"/>
                </a:solidFill>
              </a:rPr>
              <a:t>Reporting on any significant risk event </a:t>
            </a:r>
            <a:r>
              <a:rPr lang="en-IE" dirty="0"/>
              <a:t>to the board of directors in a timely manner</a:t>
            </a:r>
          </a:p>
          <a:p>
            <a:r>
              <a:rPr lang="en-IE" b="1" u="sng" dirty="0">
                <a:solidFill>
                  <a:srgbClr val="FF0000"/>
                </a:solidFill>
              </a:rPr>
              <a:t>Implementing the risk management system </a:t>
            </a:r>
            <a:r>
              <a:rPr lang="en-IE" dirty="0"/>
              <a:t>approved by the board of directors</a:t>
            </a:r>
          </a:p>
          <a:p>
            <a:r>
              <a:rPr lang="en-IE" b="1" u="sng" dirty="0">
                <a:solidFill>
                  <a:srgbClr val="FF0000"/>
                </a:solidFill>
              </a:rPr>
              <a:t>Maintaining the risk register</a:t>
            </a:r>
          </a:p>
          <a:p>
            <a:r>
              <a:rPr lang="en-IE" dirty="0"/>
              <a:t>Making </a:t>
            </a:r>
            <a:r>
              <a:rPr lang="en-IE" b="1" u="sng" dirty="0">
                <a:solidFill>
                  <a:srgbClr val="FF0000"/>
                </a:solidFill>
              </a:rPr>
              <a:t>monthly (quarterly) reports</a:t>
            </a:r>
            <a:r>
              <a:rPr lang="en-IE" dirty="0"/>
              <a:t> to the board of directors</a:t>
            </a:r>
          </a:p>
          <a:p>
            <a:r>
              <a:rPr lang="en-IE" dirty="0"/>
              <a:t>Communicating the risk management policy, process and roles and responsibilities relating to officers of the organisation</a:t>
            </a:r>
          </a:p>
          <a:p>
            <a:r>
              <a:rPr lang="en-IE" b="1" u="sng" dirty="0">
                <a:solidFill>
                  <a:srgbClr val="FF0000"/>
                </a:solidFill>
              </a:rPr>
              <a:t>Providing training and support </a:t>
            </a:r>
            <a:r>
              <a:rPr lang="en-IE" dirty="0"/>
              <a:t>in the area of risk management to officers of the organisation</a:t>
            </a:r>
          </a:p>
          <a:p>
            <a:r>
              <a:rPr lang="en-IE" dirty="0"/>
              <a:t>Making the necessary </a:t>
            </a:r>
            <a:r>
              <a:rPr lang="en-IE" b="1" u="sng" dirty="0">
                <a:solidFill>
                  <a:srgbClr val="FF0000"/>
                </a:solidFill>
              </a:rPr>
              <a:t>information available to the internal audit function </a:t>
            </a:r>
            <a:r>
              <a:rPr lang="en-IE" dirty="0"/>
              <a:t>to facilitate independent review of the risk management system</a:t>
            </a:r>
          </a:p>
          <a:p>
            <a:r>
              <a:rPr lang="en-IE" b="1" u="sng" dirty="0">
                <a:solidFill>
                  <a:srgbClr val="FF0000"/>
                </a:solidFill>
              </a:rPr>
              <a:t>Supporting the board of directors</a:t>
            </a:r>
            <a:r>
              <a:rPr lang="en-IE" dirty="0"/>
              <a:t> in promoting a culture of risk awareness, identification and management at every level within the organisation</a:t>
            </a:r>
            <a:endParaRPr lang="en-IE" sz="2000" dirty="0"/>
          </a:p>
          <a:p>
            <a:pPr>
              <a:lnSpc>
                <a:spcPct val="90000"/>
              </a:lnSpc>
              <a:buFont typeface="Arial" charset="0"/>
              <a:buChar char="•"/>
              <a:defRPr/>
            </a:pPr>
            <a:endParaRPr lang="en-IE" sz="2800" dirty="0">
              <a:solidFill>
                <a:schemeClr val="tx1"/>
              </a:solidFill>
            </a:endParaRPr>
          </a:p>
        </p:txBody>
      </p:sp>
      <p:pic>
        <p:nvPicPr>
          <p:cNvPr id="5" name="Picture 4">
            <a:extLst>
              <a:ext uri="{FF2B5EF4-FFF2-40B4-BE49-F238E27FC236}">
                <a16:creationId xmlns:a16="http://schemas.microsoft.com/office/drawing/2014/main" id="{CCD8C401-C046-3358-F0E3-61AC1E55EE23}"/>
              </a:ext>
            </a:extLst>
          </p:cNvPr>
          <p:cNvPicPr>
            <a:picLocks noChangeAspect="1"/>
          </p:cNvPicPr>
          <p:nvPr/>
        </p:nvPicPr>
        <p:blipFill>
          <a:blip r:embed="rId2"/>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2376074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8DF2-FB38-491D-9412-1B1EC052ADB7}"/>
              </a:ext>
            </a:extLst>
          </p:cNvPr>
          <p:cNvSpPr>
            <a:spLocks noGrp="1"/>
          </p:cNvSpPr>
          <p:nvPr>
            <p:ph type="title"/>
          </p:nvPr>
        </p:nvSpPr>
        <p:spPr>
          <a:xfrm>
            <a:off x="734484" y="169069"/>
            <a:ext cx="8596668" cy="700087"/>
          </a:xfrm>
        </p:spPr>
        <p:txBody>
          <a:bodyPr>
            <a:normAutofit fontScale="90000"/>
          </a:bodyPr>
          <a:lstStyle/>
          <a:p>
            <a:pPr algn="ctr"/>
            <a:r>
              <a:rPr lang="en-IE" b="1" u="sng" dirty="0"/>
              <a:t>Key Risk Indicators – KRI’s</a:t>
            </a:r>
            <a:br>
              <a:rPr lang="en-IE" dirty="0"/>
            </a:br>
            <a:endParaRPr lang="en-IE" dirty="0"/>
          </a:p>
        </p:txBody>
      </p:sp>
      <p:pic>
        <p:nvPicPr>
          <p:cNvPr id="5" name="Picture 4">
            <a:extLst>
              <a:ext uri="{FF2B5EF4-FFF2-40B4-BE49-F238E27FC236}">
                <a16:creationId xmlns:a16="http://schemas.microsoft.com/office/drawing/2014/main" id="{896C4ADE-6C57-C1B0-89E8-9D890454C7DD}"/>
              </a:ext>
            </a:extLst>
          </p:cNvPr>
          <p:cNvPicPr>
            <a:picLocks noChangeAspect="1"/>
          </p:cNvPicPr>
          <p:nvPr/>
        </p:nvPicPr>
        <p:blipFill>
          <a:blip r:embed="rId2"/>
          <a:stretch>
            <a:fillRect/>
          </a:stretch>
        </p:blipFill>
        <p:spPr>
          <a:xfrm>
            <a:off x="161925" y="2443163"/>
            <a:ext cx="5934075" cy="1885950"/>
          </a:xfrm>
          <a:prstGeom prst="rect">
            <a:avLst/>
          </a:prstGeom>
        </p:spPr>
      </p:pic>
      <p:pic>
        <p:nvPicPr>
          <p:cNvPr id="1028" name="Picture 4" descr="A List of the Top 35 Key Risk Indicators for Banks - OpsDog">
            <a:extLst>
              <a:ext uri="{FF2B5EF4-FFF2-40B4-BE49-F238E27FC236}">
                <a16:creationId xmlns:a16="http://schemas.microsoft.com/office/drawing/2014/main" id="{89B43039-AC8B-EDBB-E0FD-874A178C5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534" y="1309687"/>
            <a:ext cx="321945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List of the Top 35 Key Risk Indicators for Banks - OpsDog">
            <a:extLst>
              <a:ext uri="{FF2B5EF4-FFF2-40B4-BE49-F238E27FC236}">
                <a16:creationId xmlns:a16="http://schemas.microsoft.com/office/drawing/2014/main" id="{41A1EDE8-DAB3-A4E1-13CE-72394DB8D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8534" y="2909888"/>
            <a:ext cx="321945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List of the Top 35 Key Risk Indicators for Banks - OpsDog">
            <a:extLst>
              <a:ext uri="{FF2B5EF4-FFF2-40B4-BE49-F238E27FC236}">
                <a16:creationId xmlns:a16="http://schemas.microsoft.com/office/drawing/2014/main" id="{3F7FC054-B5BA-C165-AC2B-12F7C6078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534" y="4510089"/>
            <a:ext cx="321945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528D95C-4CDF-9462-B989-397046B703F6}"/>
              </a:ext>
            </a:extLst>
          </p:cNvPr>
          <p:cNvPicPr>
            <a:picLocks noChangeAspect="1"/>
          </p:cNvPicPr>
          <p:nvPr/>
        </p:nvPicPr>
        <p:blipFill>
          <a:blip r:embed="rId6"/>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32946671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8DF2-FB38-491D-9412-1B1EC052ADB7}"/>
              </a:ext>
            </a:extLst>
          </p:cNvPr>
          <p:cNvSpPr>
            <a:spLocks noGrp="1"/>
          </p:cNvSpPr>
          <p:nvPr>
            <p:ph type="title"/>
          </p:nvPr>
        </p:nvSpPr>
        <p:spPr>
          <a:xfrm>
            <a:off x="667809" y="76200"/>
            <a:ext cx="8596668" cy="676275"/>
          </a:xfrm>
        </p:spPr>
        <p:txBody>
          <a:bodyPr>
            <a:normAutofit fontScale="90000"/>
          </a:bodyPr>
          <a:lstStyle/>
          <a:p>
            <a:pPr algn="ctr"/>
            <a:r>
              <a:rPr lang="en-IE" b="1" u="sng" dirty="0"/>
              <a:t>Key Risk Indicators Register</a:t>
            </a:r>
            <a:br>
              <a:rPr lang="en-IE" dirty="0"/>
            </a:br>
            <a:endParaRPr lang="en-IE" dirty="0"/>
          </a:p>
        </p:txBody>
      </p:sp>
      <p:pic>
        <p:nvPicPr>
          <p:cNvPr id="4" name="Picture 3" descr="C:\Documents and Settings\Fiona\My Documents\My Pictures\WDA logo - hi Res.jpg">
            <a:extLst>
              <a:ext uri="{FF2B5EF4-FFF2-40B4-BE49-F238E27FC236}">
                <a16:creationId xmlns:a16="http://schemas.microsoft.com/office/drawing/2014/main" id="{845171D0-B05C-4901-A390-AA50DDE2B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2BC7933-E891-5D90-F86D-C172CE1FEE2C}"/>
              </a:ext>
            </a:extLst>
          </p:cNvPr>
          <p:cNvPicPr>
            <a:picLocks noChangeAspect="1"/>
          </p:cNvPicPr>
          <p:nvPr/>
        </p:nvPicPr>
        <p:blipFill>
          <a:blip r:embed="rId3"/>
          <a:stretch>
            <a:fillRect/>
          </a:stretch>
        </p:blipFill>
        <p:spPr>
          <a:xfrm>
            <a:off x="809262" y="692961"/>
            <a:ext cx="10573475" cy="6088839"/>
          </a:xfrm>
          <a:prstGeom prst="rect">
            <a:avLst/>
          </a:prstGeom>
        </p:spPr>
      </p:pic>
    </p:spTree>
    <p:extLst>
      <p:ext uri="{BB962C8B-B14F-4D97-AF65-F5344CB8AC3E}">
        <p14:creationId xmlns:p14="http://schemas.microsoft.com/office/powerpoint/2010/main" val="2730339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AC1-2386-403F-93BC-0048BA9C3EE5}"/>
              </a:ext>
            </a:extLst>
          </p:cNvPr>
          <p:cNvSpPr>
            <a:spLocks noGrp="1"/>
          </p:cNvSpPr>
          <p:nvPr>
            <p:ph type="title"/>
          </p:nvPr>
        </p:nvSpPr>
        <p:spPr>
          <a:xfrm>
            <a:off x="114300" y="392542"/>
            <a:ext cx="9734549" cy="693308"/>
          </a:xfrm>
        </p:spPr>
        <p:txBody>
          <a:bodyPr>
            <a:normAutofit fontScale="90000"/>
          </a:bodyPr>
          <a:lstStyle/>
          <a:p>
            <a:pPr algn="ctr"/>
            <a:r>
              <a:rPr lang="en-IE" b="1" dirty="0"/>
              <a:t>Develop Risk Management Plan and Checklist</a:t>
            </a:r>
          </a:p>
        </p:txBody>
      </p:sp>
      <p:pic>
        <p:nvPicPr>
          <p:cNvPr id="7" name="Picture 6">
            <a:extLst>
              <a:ext uri="{FF2B5EF4-FFF2-40B4-BE49-F238E27FC236}">
                <a16:creationId xmlns:a16="http://schemas.microsoft.com/office/drawing/2014/main" id="{DE416FDF-3F9C-44DC-423E-6993A2F2C1D9}"/>
              </a:ext>
            </a:extLst>
          </p:cNvPr>
          <p:cNvPicPr>
            <a:picLocks noChangeAspect="1"/>
          </p:cNvPicPr>
          <p:nvPr/>
        </p:nvPicPr>
        <p:blipFill>
          <a:blip r:embed="rId2"/>
          <a:stretch>
            <a:fillRect/>
          </a:stretch>
        </p:blipFill>
        <p:spPr>
          <a:xfrm>
            <a:off x="9467849" y="5916666"/>
            <a:ext cx="2581275" cy="720243"/>
          </a:xfrm>
          <a:prstGeom prst="rect">
            <a:avLst/>
          </a:prstGeom>
        </p:spPr>
      </p:pic>
      <p:pic>
        <p:nvPicPr>
          <p:cNvPr id="14338" name="Picture 2" descr="How to Create a Checklist in Microsoft Word">
            <a:extLst>
              <a:ext uri="{FF2B5EF4-FFF2-40B4-BE49-F238E27FC236}">
                <a16:creationId xmlns:a16="http://schemas.microsoft.com/office/drawing/2014/main" id="{9C0E6C35-523D-31F8-E7E9-E7A5CEF4E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1" y="1285875"/>
            <a:ext cx="10001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7561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8DF2-FB38-491D-9412-1B1EC052ADB7}"/>
              </a:ext>
            </a:extLst>
          </p:cNvPr>
          <p:cNvSpPr>
            <a:spLocks noGrp="1"/>
          </p:cNvSpPr>
          <p:nvPr>
            <p:ph type="title"/>
          </p:nvPr>
        </p:nvSpPr>
        <p:spPr>
          <a:xfrm>
            <a:off x="667809" y="76200"/>
            <a:ext cx="8596668" cy="676275"/>
          </a:xfrm>
        </p:spPr>
        <p:txBody>
          <a:bodyPr>
            <a:normAutofit fontScale="90000"/>
          </a:bodyPr>
          <a:lstStyle/>
          <a:p>
            <a:pPr algn="ctr"/>
            <a:r>
              <a:rPr lang="en-IE" b="1" u="sng" dirty="0"/>
              <a:t>Key Risk Indicator Design &amp; </a:t>
            </a:r>
            <a:r>
              <a:rPr lang="en-IE" b="1" u="sng" dirty="0" err="1"/>
              <a:t>Assessement</a:t>
            </a:r>
            <a:r>
              <a:rPr lang="en-IE" b="1" u="sng" dirty="0"/>
              <a:t> Register</a:t>
            </a:r>
            <a:br>
              <a:rPr lang="en-IE" dirty="0"/>
            </a:br>
            <a:endParaRPr lang="en-IE" dirty="0"/>
          </a:p>
        </p:txBody>
      </p:sp>
      <p:pic>
        <p:nvPicPr>
          <p:cNvPr id="6" name="Picture 5">
            <a:extLst>
              <a:ext uri="{FF2B5EF4-FFF2-40B4-BE49-F238E27FC236}">
                <a16:creationId xmlns:a16="http://schemas.microsoft.com/office/drawing/2014/main" id="{C2D29C04-A9BA-7EE4-EA92-9CEC2D524AB0}"/>
              </a:ext>
            </a:extLst>
          </p:cNvPr>
          <p:cNvPicPr>
            <a:picLocks noChangeAspect="1"/>
          </p:cNvPicPr>
          <p:nvPr/>
        </p:nvPicPr>
        <p:blipFill>
          <a:blip r:embed="rId2"/>
          <a:stretch>
            <a:fillRect/>
          </a:stretch>
        </p:blipFill>
        <p:spPr>
          <a:xfrm>
            <a:off x="223837" y="677963"/>
            <a:ext cx="11744325" cy="4608412"/>
          </a:xfrm>
          <a:prstGeom prst="rect">
            <a:avLst/>
          </a:prstGeom>
        </p:spPr>
      </p:pic>
      <p:pic>
        <p:nvPicPr>
          <p:cNvPr id="8" name="Picture 7">
            <a:extLst>
              <a:ext uri="{FF2B5EF4-FFF2-40B4-BE49-F238E27FC236}">
                <a16:creationId xmlns:a16="http://schemas.microsoft.com/office/drawing/2014/main" id="{8F93490C-EE2C-207B-258F-E06078D3B98B}"/>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25227905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8DF2-FB38-491D-9412-1B1EC052ADB7}"/>
              </a:ext>
            </a:extLst>
          </p:cNvPr>
          <p:cNvSpPr>
            <a:spLocks noGrp="1"/>
          </p:cNvSpPr>
          <p:nvPr>
            <p:ph type="title"/>
          </p:nvPr>
        </p:nvSpPr>
        <p:spPr/>
        <p:txBody>
          <a:bodyPr>
            <a:normAutofit/>
          </a:bodyPr>
          <a:lstStyle/>
          <a:p>
            <a:pPr algn="ctr"/>
            <a:r>
              <a:rPr lang="en-IE" b="1" u="sng" dirty="0"/>
              <a:t>Risk Management &amp; Technology</a:t>
            </a:r>
            <a:br>
              <a:rPr lang="en-IE" dirty="0"/>
            </a:br>
            <a:endParaRPr lang="en-IE" dirty="0"/>
          </a:p>
        </p:txBody>
      </p:sp>
      <p:pic>
        <p:nvPicPr>
          <p:cNvPr id="1026" name="Picture 2" descr="Related image">
            <a:extLst>
              <a:ext uri="{FF2B5EF4-FFF2-40B4-BE49-F238E27FC236}">
                <a16:creationId xmlns:a16="http://schemas.microsoft.com/office/drawing/2014/main" id="{35DE51ED-99D9-4BDA-808A-CFAE5C959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641" y="1499033"/>
            <a:ext cx="6726053" cy="49256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52B6BC-3D13-727E-B75F-C631FF7695E7}"/>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33466845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p:txBody>
          <a:bodyPr/>
          <a:lstStyle/>
          <a:p>
            <a:pPr algn="ctr"/>
            <a:r>
              <a:rPr lang="en-IE" altLang="en-US" b="1" dirty="0">
                <a:solidFill>
                  <a:srgbClr val="C00000"/>
                </a:solidFill>
              </a:rPr>
              <a:t>Considerations Risk Systems</a:t>
            </a: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677334" y="1484243"/>
            <a:ext cx="9563946" cy="4557119"/>
          </a:xfrm>
        </p:spPr>
        <p:txBody>
          <a:bodyPr>
            <a:normAutofit fontScale="85000" lnSpcReduction="20000"/>
          </a:bodyPr>
          <a:lstStyle/>
          <a:p>
            <a:pPr marL="901700" lvl="1" indent="-342900"/>
            <a:r>
              <a:rPr lang="en-US" altLang="en-US" sz="2400" b="1" dirty="0"/>
              <a:t>Excel Spreadsheets – Size, Version Control, Embedding </a:t>
            </a:r>
          </a:p>
          <a:p>
            <a:pPr marL="901700" lvl="1" indent="-342900"/>
            <a:r>
              <a:rPr lang="en-US" altLang="en-US" sz="2400" b="1" dirty="0"/>
              <a:t>Integrated API’s in Risk Systems</a:t>
            </a:r>
          </a:p>
          <a:p>
            <a:pPr marL="901700" lvl="1" indent="-342900"/>
            <a:r>
              <a:rPr lang="en-US" altLang="en-US" sz="2400" b="1" dirty="0"/>
              <a:t>Automatic Notifications</a:t>
            </a:r>
          </a:p>
          <a:p>
            <a:pPr marL="901700" lvl="1" indent="-342900"/>
            <a:r>
              <a:rPr lang="en-US" altLang="en-US" sz="2400" b="1" dirty="0"/>
              <a:t>Audit Trail</a:t>
            </a:r>
          </a:p>
          <a:p>
            <a:pPr marL="901700" lvl="1" indent="-342900"/>
            <a:r>
              <a:rPr lang="en-US" altLang="en-US" sz="2400" b="1" dirty="0"/>
              <a:t>Realtime Reporting – Filters, Historic Reporting</a:t>
            </a:r>
          </a:p>
          <a:p>
            <a:pPr marL="901700" lvl="1" indent="-342900"/>
            <a:r>
              <a:rPr lang="en-US" altLang="en-US" sz="2400" b="1" dirty="0"/>
              <a:t>Internal Control Framework</a:t>
            </a:r>
          </a:p>
          <a:p>
            <a:pPr marL="901700" lvl="1" indent="-342900"/>
            <a:r>
              <a:rPr lang="en-US" altLang="en-US" sz="2400" b="1" dirty="0"/>
              <a:t>Cloud vs Prem</a:t>
            </a:r>
          </a:p>
          <a:p>
            <a:pPr marL="901700" lvl="1" indent="-342900"/>
            <a:r>
              <a:rPr lang="en-US" altLang="en-US" sz="2400" b="1" dirty="0"/>
              <a:t>Loss events / incidents / leading indicators</a:t>
            </a:r>
          </a:p>
          <a:p>
            <a:pPr marL="901700" lvl="1" indent="-342900"/>
            <a:r>
              <a:rPr lang="en-US" altLang="en-US" sz="2400" b="1" dirty="0"/>
              <a:t>Bow Tie Risk Management – Cause &amp; Consequences</a:t>
            </a:r>
          </a:p>
          <a:p>
            <a:pPr marL="901700" lvl="1" indent="-342900"/>
            <a:r>
              <a:rPr lang="en-US" altLang="en-US" sz="2400" b="1" dirty="0"/>
              <a:t>Risk reporting and documentation</a:t>
            </a:r>
          </a:p>
          <a:p>
            <a:pPr marL="901700" lvl="1" indent="-342900"/>
            <a:r>
              <a:rPr lang="en-US" altLang="en-US" sz="2400" b="1" dirty="0"/>
              <a:t>Value Add – Makes Life Easier</a:t>
            </a:r>
          </a:p>
          <a:p>
            <a:pPr marL="901700" lvl="1" indent="-342900"/>
            <a:r>
              <a:rPr lang="en-US" altLang="en-US" sz="2400" b="1" dirty="0"/>
              <a:t>Shameless Plug – Consider Red Flare</a:t>
            </a:r>
            <a:endParaRPr lang="en-IE" altLang="en-US" sz="2400" dirty="0"/>
          </a:p>
          <a:p>
            <a:pPr>
              <a:lnSpc>
                <a:spcPct val="90000"/>
              </a:lnSpc>
              <a:buFont typeface="Arial" charset="0"/>
              <a:buChar char="•"/>
              <a:defRPr/>
            </a:pPr>
            <a:endParaRPr lang="en-IE" sz="2800" dirty="0">
              <a:solidFill>
                <a:schemeClr val="tx1"/>
              </a:solidFill>
            </a:endParaRPr>
          </a:p>
        </p:txBody>
      </p:sp>
      <p:pic>
        <p:nvPicPr>
          <p:cNvPr id="6" name="Picture 5" descr="C:\Documents and Settings\Fiona\My Documents\My Pictures\WDA logo - hi Res.jpg">
            <a:extLst>
              <a:ext uri="{FF2B5EF4-FFF2-40B4-BE49-F238E27FC236}">
                <a16:creationId xmlns:a16="http://schemas.microsoft.com/office/drawing/2014/main" id="{B5DF3F57-6B87-400B-B24D-3B90082AD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8631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Risk Training</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ow to Focus Better: Lessons From a Lion Tamer">
            <a:extLst>
              <a:ext uri="{FF2B5EF4-FFF2-40B4-BE49-F238E27FC236}">
                <a16:creationId xmlns:a16="http://schemas.microsoft.com/office/drawing/2014/main" id="{2A100BAC-1DAF-CD04-07BA-B84131AF1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48" y="899547"/>
            <a:ext cx="8715375" cy="581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8709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448640" y="108204"/>
            <a:ext cx="3294720" cy="691246"/>
          </a:xfrm>
        </p:spPr>
        <p:txBody>
          <a:bodyPr>
            <a:normAutofit/>
          </a:bodyPr>
          <a:lstStyle/>
          <a:p>
            <a:pPr algn="ctr"/>
            <a:r>
              <a:rPr lang="en-IE" b="1" dirty="0"/>
              <a:t>Risk Training</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Bleeding Risk Survey - Blood Clots">
            <a:extLst>
              <a:ext uri="{FF2B5EF4-FFF2-40B4-BE49-F238E27FC236}">
                <a16:creationId xmlns:a16="http://schemas.microsoft.com/office/drawing/2014/main" id="{87CA6323-8D61-CEC9-F5EF-37E7537A1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49" y="931506"/>
            <a:ext cx="2800351" cy="280035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rish Safe Cross Code Child Pedestrian Safety Badge With Judge The Dog Rtes  Wanderly Wagon 1970s For Sale in Mullingar, Westmeath from badges&amp;more">
            <a:extLst>
              <a:ext uri="{FF2B5EF4-FFF2-40B4-BE49-F238E27FC236}">
                <a16:creationId xmlns:a16="http://schemas.microsoft.com/office/drawing/2014/main" id="{E0BC64CE-5E0D-91CA-39EC-3E3B61A41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931506"/>
            <a:ext cx="3743325" cy="28003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isk Appetite Statements - most aren't worth reading - RESILIENCE OUTCOMES  Strategic Security since 2012">
            <a:extLst>
              <a:ext uri="{FF2B5EF4-FFF2-40B4-BE49-F238E27FC236}">
                <a16:creationId xmlns:a16="http://schemas.microsoft.com/office/drawing/2014/main" id="{DF8C78BE-D6E8-1883-D8DD-6B2D2E68C9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863" y="4441263"/>
            <a:ext cx="773430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TÉ News - Home | Facebook">
            <a:extLst>
              <a:ext uri="{FF2B5EF4-FFF2-40B4-BE49-F238E27FC236}">
                <a16:creationId xmlns:a16="http://schemas.microsoft.com/office/drawing/2014/main" id="{109E81AD-859F-903F-396A-BC0533AF37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4375" y="931506"/>
            <a:ext cx="2787904" cy="280035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Top 6 Features You Need in a Training Management System in 2021">
            <a:extLst>
              <a:ext uri="{FF2B5EF4-FFF2-40B4-BE49-F238E27FC236}">
                <a16:creationId xmlns:a16="http://schemas.microsoft.com/office/drawing/2014/main" id="{7DD3DD32-4F21-0760-4DE0-F437490C0D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5305" y="4155513"/>
            <a:ext cx="381000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3131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a:xfrm>
            <a:off x="677334" y="216416"/>
            <a:ext cx="8596668" cy="600222"/>
          </a:xfrm>
        </p:spPr>
        <p:txBody>
          <a:bodyPr>
            <a:normAutofit fontScale="90000"/>
          </a:bodyPr>
          <a:lstStyle/>
          <a:p>
            <a:r>
              <a:rPr lang="en-IE" altLang="en-US" b="1" dirty="0">
                <a:solidFill>
                  <a:srgbClr val="C00000"/>
                </a:solidFill>
              </a:rPr>
              <a:t>Risk Terminology</a:t>
            </a: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227167" y="816638"/>
            <a:ext cx="10443792" cy="5190267"/>
          </a:xfrm>
        </p:spPr>
        <p:txBody>
          <a:bodyPr numCol="2">
            <a:normAutofit lnSpcReduction="10000"/>
          </a:bodyPr>
          <a:lstStyle/>
          <a:p>
            <a:pPr marL="901700" lvl="1" indent="-342900"/>
            <a:r>
              <a:rPr lang="en-US" altLang="en-US" sz="2400" b="1" dirty="0"/>
              <a:t>Risk framework </a:t>
            </a:r>
          </a:p>
          <a:p>
            <a:pPr marL="901700" lvl="1" indent="-342900"/>
            <a:r>
              <a:rPr lang="en-US" altLang="en-US" sz="2400" b="1" dirty="0"/>
              <a:t>Risk appetite</a:t>
            </a:r>
          </a:p>
          <a:p>
            <a:pPr marL="901700" lvl="1" indent="-342900"/>
            <a:r>
              <a:rPr lang="en-US" altLang="en-US" sz="2400" b="1" dirty="0"/>
              <a:t>Risk tolerance</a:t>
            </a:r>
          </a:p>
          <a:p>
            <a:pPr marL="901700" lvl="1" indent="-342900"/>
            <a:r>
              <a:rPr lang="en-US" altLang="en-US" sz="2400" b="1" dirty="0"/>
              <a:t>Risk capacity</a:t>
            </a:r>
          </a:p>
          <a:p>
            <a:pPr marL="901700" lvl="1" indent="-342900"/>
            <a:r>
              <a:rPr lang="en-US" altLang="en-US" sz="2400" b="1" dirty="0"/>
              <a:t>Risk universe</a:t>
            </a:r>
          </a:p>
          <a:p>
            <a:pPr marL="901700" lvl="1" indent="-342900"/>
            <a:r>
              <a:rPr lang="en-US" altLang="en-US" sz="2400" b="1" dirty="0"/>
              <a:t>Risk indicators / Key Risk Indicator’s</a:t>
            </a:r>
          </a:p>
          <a:p>
            <a:pPr marL="901700" lvl="1" indent="-342900"/>
            <a:r>
              <a:rPr lang="en-US" altLang="en-US" sz="2400" b="1" dirty="0"/>
              <a:t>Loss events / incidents</a:t>
            </a:r>
          </a:p>
          <a:p>
            <a:pPr marL="901700" lvl="1" indent="-342900"/>
            <a:r>
              <a:rPr lang="en-US" altLang="en-US" sz="2400" b="1" dirty="0"/>
              <a:t>Risk reporting and documentation</a:t>
            </a:r>
          </a:p>
          <a:p>
            <a:pPr marL="901700" lvl="1" indent="-342900"/>
            <a:r>
              <a:rPr lang="en-US" altLang="en-US" sz="2400" b="1" dirty="0"/>
              <a:t>Quantitative and Qualitative risk analysis</a:t>
            </a:r>
          </a:p>
          <a:p>
            <a:pPr marL="901700" lvl="1" indent="-342900"/>
            <a:r>
              <a:rPr lang="en-US" altLang="en-US" sz="2400" b="1" dirty="0"/>
              <a:t>Risk causes </a:t>
            </a:r>
          </a:p>
          <a:p>
            <a:pPr marL="901700" lvl="1" indent="-342900"/>
            <a:r>
              <a:rPr lang="en-US" altLang="en-US" sz="2400" b="1" dirty="0"/>
              <a:t>Risk consequences</a:t>
            </a:r>
          </a:p>
          <a:p>
            <a:pPr marL="901700" lvl="1" indent="-342900"/>
            <a:r>
              <a:rPr lang="en-US" altLang="en-US" sz="2400" b="1" dirty="0"/>
              <a:t>Risk mitigation</a:t>
            </a:r>
          </a:p>
          <a:p>
            <a:pPr marL="901700" lvl="1" indent="-342900"/>
            <a:r>
              <a:rPr lang="en-US" altLang="en-US" sz="2400" b="1" dirty="0"/>
              <a:t>Risk controls</a:t>
            </a:r>
          </a:p>
          <a:p>
            <a:pPr marL="901700" lvl="1" indent="-342900"/>
            <a:r>
              <a:rPr lang="en-US" altLang="en-US" sz="2400" b="1" dirty="0"/>
              <a:t>Risk assessment</a:t>
            </a:r>
          </a:p>
          <a:p>
            <a:pPr marL="901700" lvl="1" indent="-342900"/>
            <a:r>
              <a:rPr lang="en-US" altLang="en-US" sz="2400" b="1" dirty="0"/>
              <a:t>Risk root cause analysis</a:t>
            </a:r>
          </a:p>
          <a:p>
            <a:pPr marL="901700" lvl="1" indent="-342900"/>
            <a:r>
              <a:rPr lang="en-US" altLang="en-US" sz="2400" b="1" dirty="0"/>
              <a:t>Inherent Risk &amp; Residual Risk</a:t>
            </a:r>
          </a:p>
          <a:p>
            <a:pPr marL="901700" lvl="1" indent="-342900"/>
            <a:r>
              <a:rPr lang="en-US" altLang="en-US" sz="2400" b="1" dirty="0"/>
              <a:t>Impact &amp; Probability - Matrix</a:t>
            </a:r>
          </a:p>
          <a:p>
            <a:pPr marL="901700" lvl="1" indent="-342900"/>
            <a:r>
              <a:rPr lang="en-US" altLang="en-US" sz="2400" b="1" dirty="0"/>
              <a:t>Emerging risks</a:t>
            </a:r>
            <a:endParaRPr lang="en-IE" altLang="en-US" sz="2400" dirty="0"/>
          </a:p>
          <a:p>
            <a:pPr marL="901700" lvl="1" indent="-342900"/>
            <a:endParaRPr lang="en-IE" altLang="en-US" sz="2400" dirty="0"/>
          </a:p>
          <a:p>
            <a:pPr>
              <a:lnSpc>
                <a:spcPct val="90000"/>
              </a:lnSpc>
              <a:buFont typeface="Arial" charset="0"/>
              <a:buChar char="•"/>
              <a:defRPr/>
            </a:pPr>
            <a:endParaRPr lang="en-IE" sz="2800" dirty="0">
              <a:solidFill>
                <a:schemeClr val="tx1"/>
              </a:solidFill>
            </a:endParaRPr>
          </a:p>
        </p:txBody>
      </p:sp>
      <p:pic>
        <p:nvPicPr>
          <p:cNvPr id="6" name="Picture 5" descr="C:\Documents and Settings\Fiona\My Documents\My Pictures\WDA logo - hi Res.jpg">
            <a:extLst>
              <a:ext uri="{FF2B5EF4-FFF2-40B4-BE49-F238E27FC236}">
                <a16:creationId xmlns:a16="http://schemas.microsoft.com/office/drawing/2014/main" id="{B5DF3F57-6B87-400B-B24D-3B90082AD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7791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153551" y="452690"/>
            <a:ext cx="8145194" cy="1320800"/>
          </a:xfrm>
        </p:spPr>
        <p:txBody>
          <a:bodyPr>
            <a:normAutofit fontScale="90000"/>
          </a:bodyPr>
          <a:lstStyle/>
          <a:p>
            <a:r>
              <a:rPr lang="en-IE" sz="4400" b="1" dirty="0"/>
              <a:t>What Does the Regulator Think?</a:t>
            </a:r>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dirty="0"/>
          </a:p>
          <a:p>
            <a:endParaRPr lang="en-IE" dirty="0"/>
          </a:p>
        </p:txBody>
      </p:sp>
      <p:pic>
        <p:nvPicPr>
          <p:cNvPr id="4" name="Picture 4" descr="Image result for central bank of ireland logo">
            <a:extLst>
              <a:ext uri="{FF2B5EF4-FFF2-40B4-BE49-F238E27FC236}">
                <a16:creationId xmlns:a16="http://schemas.microsoft.com/office/drawing/2014/main" id="{BF464F28-82BD-48A7-8AF6-73287C266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708" y="2780752"/>
            <a:ext cx="8060879" cy="1901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659EB50-50A8-1347-E7AE-497906D6E0B8}"/>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30776924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153551" y="452690"/>
            <a:ext cx="8145194" cy="1320800"/>
          </a:xfrm>
        </p:spPr>
        <p:txBody>
          <a:bodyPr>
            <a:normAutofit fontScale="90000"/>
          </a:bodyPr>
          <a:lstStyle/>
          <a:p>
            <a:r>
              <a:rPr lang="en-IE" sz="4400" b="1" dirty="0"/>
              <a:t>What Does the Regulator Think?</a:t>
            </a:r>
          </a:p>
        </p:txBody>
      </p:sp>
      <p:pic>
        <p:nvPicPr>
          <p:cNvPr id="6" name="Picture 5">
            <a:hlinkClick r:id="rId2"/>
            <a:extLst>
              <a:ext uri="{FF2B5EF4-FFF2-40B4-BE49-F238E27FC236}">
                <a16:creationId xmlns:a16="http://schemas.microsoft.com/office/drawing/2014/main" id="{FDA60329-F71D-4FFC-A726-102EBB0D27F7}"/>
              </a:ext>
            </a:extLst>
          </p:cNvPr>
          <p:cNvPicPr>
            <a:picLocks noChangeAspect="1"/>
          </p:cNvPicPr>
          <p:nvPr/>
        </p:nvPicPr>
        <p:blipFill>
          <a:blip r:embed="rId3"/>
          <a:stretch>
            <a:fillRect/>
          </a:stretch>
        </p:blipFill>
        <p:spPr>
          <a:xfrm>
            <a:off x="4909833" y="1113090"/>
            <a:ext cx="3999466" cy="5343236"/>
          </a:xfrm>
          <a:prstGeom prst="rect">
            <a:avLst/>
          </a:prstGeom>
        </p:spPr>
      </p:pic>
      <p:pic>
        <p:nvPicPr>
          <p:cNvPr id="5" name="Picture 4" descr="C:\Documents and Settings\Fiona\My Documents\My Pictures\WDA logo - hi Res.jpg">
            <a:extLst>
              <a:ext uri="{FF2B5EF4-FFF2-40B4-BE49-F238E27FC236}">
                <a16:creationId xmlns:a16="http://schemas.microsoft.com/office/drawing/2014/main" id="{213EF83A-AA73-4743-97D8-A92956AEF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rId5"/>
            <a:extLst>
              <a:ext uri="{FF2B5EF4-FFF2-40B4-BE49-F238E27FC236}">
                <a16:creationId xmlns:a16="http://schemas.microsoft.com/office/drawing/2014/main" id="{4B7409ED-48D7-4142-9365-49E7C3A4C5C2}"/>
              </a:ext>
            </a:extLst>
          </p:cNvPr>
          <p:cNvPicPr>
            <a:picLocks noChangeAspect="1"/>
          </p:cNvPicPr>
          <p:nvPr/>
        </p:nvPicPr>
        <p:blipFill>
          <a:blip r:embed="rId6"/>
          <a:stretch>
            <a:fillRect/>
          </a:stretch>
        </p:blipFill>
        <p:spPr>
          <a:xfrm>
            <a:off x="413509" y="1113090"/>
            <a:ext cx="3994923" cy="5434364"/>
          </a:xfrm>
          <a:prstGeom prst="rect">
            <a:avLst/>
          </a:prstGeom>
        </p:spPr>
      </p:pic>
    </p:spTree>
    <p:extLst>
      <p:ext uri="{BB962C8B-B14F-4D97-AF65-F5344CB8AC3E}">
        <p14:creationId xmlns:p14="http://schemas.microsoft.com/office/powerpoint/2010/main" val="1308023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658-2945-4A97-B2B3-472F7FACF4B5}"/>
              </a:ext>
            </a:extLst>
          </p:cNvPr>
          <p:cNvSpPr>
            <a:spLocks noGrp="1"/>
          </p:cNvSpPr>
          <p:nvPr>
            <p:ph type="title"/>
          </p:nvPr>
        </p:nvSpPr>
        <p:spPr>
          <a:xfrm>
            <a:off x="1529213" y="305217"/>
            <a:ext cx="8145194" cy="1320800"/>
          </a:xfrm>
        </p:spPr>
        <p:txBody>
          <a:bodyPr>
            <a:normAutofit/>
          </a:bodyPr>
          <a:lstStyle/>
          <a:p>
            <a:r>
              <a:rPr lang="en-IE" sz="4400" b="1"/>
              <a:t>Regulator Guidance on Risk</a:t>
            </a:r>
            <a:endParaRPr lang="en-IE" sz="4400" b="1" dirty="0"/>
          </a:p>
        </p:txBody>
      </p:sp>
      <p:sp>
        <p:nvSpPr>
          <p:cNvPr id="3" name="Content Placeholder 2">
            <a:extLst>
              <a:ext uri="{FF2B5EF4-FFF2-40B4-BE49-F238E27FC236}">
                <a16:creationId xmlns:a16="http://schemas.microsoft.com/office/drawing/2014/main" id="{07DFAAD1-FAA2-4EF4-864D-27330C1FEB05}"/>
              </a:ext>
            </a:extLst>
          </p:cNvPr>
          <p:cNvSpPr>
            <a:spLocks noGrp="1"/>
          </p:cNvSpPr>
          <p:nvPr>
            <p:ph idx="1"/>
          </p:nvPr>
        </p:nvSpPr>
        <p:spPr>
          <a:xfrm>
            <a:off x="677334" y="1626017"/>
            <a:ext cx="4924476" cy="3880773"/>
          </a:xfrm>
        </p:spPr>
        <p:txBody>
          <a:bodyPr/>
          <a:lstStyle/>
          <a:p>
            <a:pPr marL="457200" lvl="1" indent="0">
              <a:buNone/>
            </a:pPr>
            <a:endParaRPr lang="en-IE"/>
          </a:p>
          <a:p>
            <a:endParaRPr lang="en-IE" dirty="0"/>
          </a:p>
        </p:txBody>
      </p:sp>
      <p:pic>
        <p:nvPicPr>
          <p:cNvPr id="6" name="Picture 5" descr="C:\Documents and Settings\Fiona\My Documents\My Pictures\WDA logo - hi Res.jpg">
            <a:extLst>
              <a:ext uri="{FF2B5EF4-FFF2-40B4-BE49-F238E27FC236}">
                <a16:creationId xmlns:a16="http://schemas.microsoft.com/office/drawing/2014/main" id="{3A9B2F62-D23B-470B-A33A-02E6D2F6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7B23BCC-E1B9-4C0C-9661-51E1A8949792}"/>
              </a:ext>
            </a:extLst>
          </p:cNvPr>
          <p:cNvPicPr>
            <a:picLocks noChangeAspect="1"/>
          </p:cNvPicPr>
          <p:nvPr/>
        </p:nvPicPr>
        <p:blipFill>
          <a:blip r:embed="rId3"/>
          <a:stretch>
            <a:fillRect/>
          </a:stretch>
        </p:blipFill>
        <p:spPr>
          <a:xfrm>
            <a:off x="2517593" y="1111013"/>
            <a:ext cx="5731998" cy="5441770"/>
          </a:xfrm>
          <a:prstGeom prst="rect">
            <a:avLst/>
          </a:prstGeom>
        </p:spPr>
      </p:pic>
    </p:spTree>
    <p:extLst>
      <p:ext uri="{BB962C8B-B14F-4D97-AF65-F5344CB8AC3E}">
        <p14:creationId xmlns:p14="http://schemas.microsoft.com/office/powerpoint/2010/main" val="33598463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a:xfrm>
            <a:off x="677334" y="132010"/>
            <a:ext cx="8596668" cy="684628"/>
          </a:xfrm>
        </p:spPr>
        <p:txBody>
          <a:bodyPr>
            <a:normAutofit fontScale="90000"/>
          </a:bodyPr>
          <a:lstStyle/>
          <a:p>
            <a:pPr algn="ctr"/>
            <a:r>
              <a:rPr lang="en-IE" b="1" dirty="0"/>
              <a:t>Review of Guidance &amp; Sample Risk Register</a:t>
            </a:r>
            <a:br>
              <a:rPr lang="en-IE" b="1" dirty="0"/>
            </a:b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677334" y="1484243"/>
            <a:ext cx="8596668" cy="4557119"/>
          </a:xfrm>
        </p:spPr>
        <p:txBody>
          <a:bodyPr>
            <a:normAutofit fontScale="92500"/>
          </a:bodyPr>
          <a:lstStyle/>
          <a:p>
            <a:pPr marL="844550" lvl="1"/>
            <a:r>
              <a:rPr lang="en-US" altLang="en-US" sz="2400" b="1" dirty="0"/>
              <a:t>7 pages of which 2 are filler (cover pages)</a:t>
            </a:r>
          </a:p>
          <a:p>
            <a:pPr marL="844550" lvl="1"/>
            <a:r>
              <a:rPr lang="en-US" altLang="en-US" sz="2400" b="1" dirty="0"/>
              <a:t>No mention of Risk Appetite Statement</a:t>
            </a:r>
          </a:p>
          <a:p>
            <a:pPr marL="844550" lvl="1"/>
            <a:r>
              <a:rPr lang="en-US" altLang="en-US" sz="2400" b="1" dirty="0"/>
              <a:t>No mention of Risk Capacity, Tolerance or Limits</a:t>
            </a:r>
          </a:p>
          <a:p>
            <a:pPr marL="844550" lvl="1"/>
            <a:r>
              <a:rPr lang="en-US" altLang="en-US" sz="2400" b="1" dirty="0"/>
              <a:t>Limited guidance on reporting</a:t>
            </a:r>
          </a:p>
          <a:p>
            <a:pPr marL="844550" lvl="1"/>
            <a:r>
              <a:rPr lang="en-US" altLang="en-US" sz="2400" b="1" dirty="0"/>
              <a:t>No sample Risks or worked risk scoring example</a:t>
            </a:r>
          </a:p>
          <a:p>
            <a:pPr marL="844550" lvl="1"/>
            <a:r>
              <a:rPr lang="en-US" altLang="en-US" sz="2400" b="1" dirty="0"/>
              <a:t>Provides some guidance on 7 risk categories</a:t>
            </a:r>
          </a:p>
          <a:p>
            <a:pPr marL="844550" lvl="1"/>
            <a:r>
              <a:rPr lang="en-US" altLang="en-US" sz="2400" b="1" dirty="0"/>
              <a:t>No discussion of risk events, leading indicators, near misses, loss events, </a:t>
            </a:r>
            <a:r>
              <a:rPr lang="en-US" altLang="en-US" sz="2400" b="1" dirty="0" err="1"/>
              <a:t>etc</a:t>
            </a:r>
            <a:endParaRPr lang="en-US" altLang="en-US" sz="2400" b="1" dirty="0"/>
          </a:p>
          <a:p>
            <a:pPr marL="844550" lvl="1"/>
            <a:r>
              <a:rPr lang="en-US" altLang="en-US" sz="2400" b="1" dirty="0"/>
              <a:t>No mention Internal Controls and Effectiveness Review</a:t>
            </a:r>
          </a:p>
          <a:p>
            <a:pPr marL="844550" lvl="1"/>
            <a:r>
              <a:rPr lang="en-US" altLang="en-US" sz="2400" b="1" dirty="0"/>
              <a:t>No discussion of the alignment of Risk and Strategy</a:t>
            </a:r>
            <a:endParaRPr lang="en-IE" sz="2800" dirty="0">
              <a:solidFill>
                <a:schemeClr val="tx1"/>
              </a:solidFill>
            </a:endParaRPr>
          </a:p>
        </p:txBody>
      </p:sp>
      <p:pic>
        <p:nvPicPr>
          <p:cNvPr id="6" name="Picture 5" descr="C:\Documents and Settings\Fiona\My Documents\My Pictures\WDA logo - hi Res.jpg">
            <a:extLst>
              <a:ext uri="{FF2B5EF4-FFF2-40B4-BE49-F238E27FC236}">
                <a16:creationId xmlns:a16="http://schemas.microsoft.com/office/drawing/2014/main" id="{B5DF3F57-6B87-400B-B24D-3B90082AD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79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E823-A6B7-46AF-92B4-F9A446A091FA}"/>
              </a:ext>
            </a:extLst>
          </p:cNvPr>
          <p:cNvSpPr>
            <a:spLocks noGrp="1"/>
          </p:cNvSpPr>
          <p:nvPr>
            <p:ph type="title"/>
          </p:nvPr>
        </p:nvSpPr>
        <p:spPr>
          <a:xfrm>
            <a:off x="677334" y="216416"/>
            <a:ext cx="8596668" cy="600222"/>
          </a:xfrm>
        </p:spPr>
        <p:txBody>
          <a:bodyPr>
            <a:normAutofit fontScale="90000"/>
          </a:bodyPr>
          <a:lstStyle/>
          <a:p>
            <a:r>
              <a:rPr lang="en-IE" altLang="en-US" b="1" dirty="0">
                <a:solidFill>
                  <a:srgbClr val="C00000"/>
                </a:solidFill>
              </a:rPr>
              <a:t>Risk Management Plan – Suggested Sections</a:t>
            </a:r>
            <a:endParaRPr lang="en-IE" dirty="0"/>
          </a:p>
        </p:txBody>
      </p:sp>
      <p:sp>
        <p:nvSpPr>
          <p:cNvPr id="3" name="Content Placeholder 2">
            <a:extLst>
              <a:ext uri="{FF2B5EF4-FFF2-40B4-BE49-F238E27FC236}">
                <a16:creationId xmlns:a16="http://schemas.microsoft.com/office/drawing/2014/main" id="{0ED8D884-F505-4940-8A22-B6A786DDB2DC}"/>
              </a:ext>
            </a:extLst>
          </p:cNvPr>
          <p:cNvSpPr>
            <a:spLocks noGrp="1"/>
          </p:cNvSpPr>
          <p:nvPr>
            <p:ph idx="1"/>
          </p:nvPr>
        </p:nvSpPr>
        <p:spPr>
          <a:xfrm>
            <a:off x="67369" y="1507019"/>
            <a:ext cx="10443792" cy="5190267"/>
          </a:xfrm>
        </p:spPr>
        <p:txBody>
          <a:bodyPr numCol="2">
            <a:normAutofit/>
          </a:bodyPr>
          <a:lstStyle/>
          <a:p>
            <a:pPr marL="901700" lvl="1" indent="-342900"/>
            <a:r>
              <a:rPr lang="en-US" altLang="en-US" sz="2400" b="1" dirty="0"/>
              <a:t>Risk Identification </a:t>
            </a:r>
          </a:p>
          <a:p>
            <a:pPr marL="901700" lvl="1" indent="-342900"/>
            <a:r>
              <a:rPr lang="en-US" altLang="en-US" sz="2400" b="1" dirty="0"/>
              <a:t>Risk Assessment</a:t>
            </a:r>
          </a:p>
          <a:p>
            <a:pPr marL="901700" lvl="1" indent="-342900"/>
            <a:r>
              <a:rPr lang="en-US" altLang="en-US" sz="2400" b="1" dirty="0"/>
              <a:t>Risk Controls</a:t>
            </a:r>
          </a:p>
          <a:p>
            <a:pPr marL="901700" lvl="1" indent="-342900"/>
            <a:r>
              <a:rPr lang="en-US" altLang="en-US" sz="2400" b="1" dirty="0"/>
              <a:t>Risk Reporting</a:t>
            </a:r>
          </a:p>
          <a:p>
            <a:pPr marL="901700" lvl="1" indent="-342900"/>
            <a:r>
              <a:rPr lang="en-US" altLang="en-US" sz="2400" b="1" dirty="0"/>
              <a:t>Risk Recommendation</a:t>
            </a:r>
          </a:p>
          <a:p>
            <a:pPr marL="901700" lvl="1" indent="-342900"/>
            <a:r>
              <a:rPr lang="en-US" altLang="en-US" sz="2400" b="1" dirty="0"/>
              <a:t>Risk Management Policy</a:t>
            </a:r>
          </a:p>
          <a:p>
            <a:pPr marL="901700" lvl="1" indent="-342900"/>
            <a:r>
              <a:rPr lang="en-US" altLang="en-US" sz="2400" b="1" dirty="0"/>
              <a:t>Risk Appetite Statement</a:t>
            </a:r>
          </a:p>
          <a:p>
            <a:pPr marL="901700" lvl="1" indent="-342900"/>
            <a:r>
              <a:rPr lang="en-US" altLang="en-US" sz="2400" b="1" dirty="0"/>
              <a:t>Risk Maturity Assessment</a:t>
            </a:r>
          </a:p>
          <a:p>
            <a:pPr marL="901700" lvl="1" indent="-342900"/>
            <a:endParaRPr lang="en-US" altLang="en-US" sz="2400" b="1" dirty="0"/>
          </a:p>
          <a:p>
            <a:pPr marL="558800" lvl="1" indent="0">
              <a:buNone/>
            </a:pPr>
            <a:endParaRPr lang="en-US" altLang="en-US" sz="2400" b="1" dirty="0"/>
          </a:p>
          <a:p>
            <a:pPr marL="901700" lvl="1" indent="-342900"/>
            <a:r>
              <a:rPr lang="en-US" altLang="en-US" sz="2400" b="1" dirty="0"/>
              <a:t>Risk Management System</a:t>
            </a:r>
          </a:p>
          <a:p>
            <a:pPr marL="901700" lvl="1" indent="-342900"/>
            <a:r>
              <a:rPr lang="en-US" altLang="en-US" sz="2400" b="1" dirty="0"/>
              <a:t>Risk Reserve</a:t>
            </a:r>
          </a:p>
          <a:p>
            <a:pPr marL="901700" lvl="1" indent="-342900"/>
            <a:r>
              <a:rPr lang="en-US" altLang="en-US" sz="2400" b="1" dirty="0"/>
              <a:t>Risk Culture</a:t>
            </a:r>
          </a:p>
          <a:p>
            <a:pPr marL="901700" lvl="1" indent="-342900"/>
            <a:r>
              <a:rPr lang="en-US" altLang="en-US" sz="2400" b="1" dirty="0"/>
              <a:t>Risk Management Officer</a:t>
            </a:r>
          </a:p>
          <a:p>
            <a:pPr marL="901700" lvl="1" indent="-342900"/>
            <a:r>
              <a:rPr lang="en-US" altLang="en-US" sz="2400" b="1" dirty="0"/>
              <a:t>Risk Events / Loss Events</a:t>
            </a:r>
          </a:p>
          <a:p>
            <a:pPr marL="901700" lvl="1" indent="-342900"/>
            <a:r>
              <a:rPr lang="en-US" altLang="en-US" sz="2400" b="1" dirty="0"/>
              <a:t>Risk Governance</a:t>
            </a:r>
          </a:p>
          <a:p>
            <a:pPr marL="901700" lvl="1" indent="-342900"/>
            <a:r>
              <a:rPr lang="en-US" altLang="en-US" sz="2400" b="1" dirty="0"/>
              <a:t>Risk Training</a:t>
            </a:r>
            <a:endParaRPr lang="en-IE" altLang="en-US" sz="2400" dirty="0"/>
          </a:p>
          <a:p>
            <a:pPr marL="901700" lvl="1" indent="-342900"/>
            <a:endParaRPr lang="en-IE" altLang="en-US" sz="2400" dirty="0"/>
          </a:p>
          <a:p>
            <a:pPr>
              <a:lnSpc>
                <a:spcPct val="90000"/>
              </a:lnSpc>
              <a:buFont typeface="Arial" charset="0"/>
              <a:buChar char="•"/>
              <a:defRPr/>
            </a:pPr>
            <a:endParaRPr lang="en-IE" sz="2800" dirty="0">
              <a:solidFill>
                <a:schemeClr val="tx1"/>
              </a:solidFill>
            </a:endParaRPr>
          </a:p>
        </p:txBody>
      </p:sp>
      <p:pic>
        <p:nvPicPr>
          <p:cNvPr id="6" name="Picture 5" descr="C:\Documents and Settings\Fiona\My Documents\My Pictures\WDA logo - hi Res.jpg">
            <a:extLst>
              <a:ext uri="{FF2B5EF4-FFF2-40B4-BE49-F238E27FC236}">
                <a16:creationId xmlns:a16="http://schemas.microsoft.com/office/drawing/2014/main" id="{B5DF3F57-6B87-400B-B24D-3B90082AD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4806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Risk Maturity Model</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3"/>
            <a:extLst>
              <a:ext uri="{FF2B5EF4-FFF2-40B4-BE49-F238E27FC236}">
                <a16:creationId xmlns:a16="http://schemas.microsoft.com/office/drawing/2014/main" id="{BE116BEA-5912-4DFB-95B9-C61D3929FF63}"/>
              </a:ext>
            </a:extLst>
          </p:cNvPr>
          <p:cNvPicPr>
            <a:picLocks noChangeAspect="1"/>
          </p:cNvPicPr>
          <p:nvPr/>
        </p:nvPicPr>
        <p:blipFill>
          <a:blip r:embed="rId4"/>
          <a:stretch>
            <a:fillRect/>
          </a:stretch>
        </p:blipFill>
        <p:spPr>
          <a:xfrm>
            <a:off x="850997" y="833877"/>
            <a:ext cx="7753783" cy="5878757"/>
          </a:xfrm>
          <a:prstGeom prst="rect">
            <a:avLst/>
          </a:prstGeom>
        </p:spPr>
      </p:pic>
    </p:spTree>
    <p:extLst>
      <p:ext uri="{BB962C8B-B14F-4D97-AF65-F5344CB8AC3E}">
        <p14:creationId xmlns:p14="http://schemas.microsoft.com/office/powerpoint/2010/main" val="42169436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Summary of Speech Risk Element</a:t>
            </a:r>
          </a:p>
        </p:txBody>
      </p:sp>
      <p:sp>
        <p:nvSpPr>
          <p:cNvPr id="6" name="Text Box 2">
            <a:extLst>
              <a:ext uri="{FF2B5EF4-FFF2-40B4-BE49-F238E27FC236}">
                <a16:creationId xmlns:a16="http://schemas.microsoft.com/office/drawing/2014/main" id="{5F9ED937-7375-4FAD-B395-2132B30690E4}"/>
              </a:ext>
            </a:extLst>
          </p:cNvPr>
          <p:cNvSpPr txBox="1">
            <a:spLocks noChangeArrowheads="1"/>
          </p:cNvSpPr>
          <p:nvPr/>
        </p:nvSpPr>
        <p:spPr bwMode="auto">
          <a:xfrm>
            <a:off x="566729" y="778543"/>
            <a:ext cx="10699033" cy="478977"/>
          </a:xfrm>
          <a:custGeom>
            <a:avLst/>
            <a:gdLst>
              <a:gd name="connsiteX0" fmla="*/ 0 w 10699033"/>
              <a:gd name="connsiteY0" fmla="*/ 0 h 478977"/>
              <a:gd name="connsiteX1" fmla="*/ 487400 w 10699033"/>
              <a:gd name="connsiteY1" fmla="*/ 0 h 478977"/>
              <a:gd name="connsiteX2" fmla="*/ 1295772 w 10699033"/>
              <a:gd name="connsiteY2" fmla="*/ 0 h 478977"/>
              <a:gd name="connsiteX3" fmla="*/ 1569192 w 10699033"/>
              <a:gd name="connsiteY3" fmla="*/ 0 h 478977"/>
              <a:gd name="connsiteX4" fmla="*/ 2377563 w 10699033"/>
              <a:gd name="connsiteY4" fmla="*/ 0 h 478977"/>
              <a:gd name="connsiteX5" fmla="*/ 2971954 w 10699033"/>
              <a:gd name="connsiteY5" fmla="*/ 0 h 478977"/>
              <a:gd name="connsiteX6" fmla="*/ 3352364 w 10699033"/>
              <a:gd name="connsiteY6" fmla="*/ 0 h 478977"/>
              <a:gd name="connsiteX7" fmla="*/ 4160735 w 10699033"/>
              <a:gd name="connsiteY7" fmla="*/ 0 h 478977"/>
              <a:gd name="connsiteX8" fmla="*/ 4755126 w 10699033"/>
              <a:gd name="connsiteY8" fmla="*/ 0 h 478977"/>
              <a:gd name="connsiteX9" fmla="*/ 5028546 w 10699033"/>
              <a:gd name="connsiteY9" fmla="*/ 0 h 478977"/>
              <a:gd name="connsiteX10" fmla="*/ 5408956 w 10699033"/>
              <a:gd name="connsiteY10" fmla="*/ 0 h 478977"/>
              <a:gd name="connsiteX11" fmla="*/ 6110337 w 10699033"/>
              <a:gd name="connsiteY11" fmla="*/ 0 h 478977"/>
              <a:gd name="connsiteX12" fmla="*/ 6597737 w 10699033"/>
              <a:gd name="connsiteY12" fmla="*/ 0 h 478977"/>
              <a:gd name="connsiteX13" fmla="*/ 6871157 w 10699033"/>
              <a:gd name="connsiteY13" fmla="*/ 0 h 478977"/>
              <a:gd name="connsiteX14" fmla="*/ 7679528 w 10699033"/>
              <a:gd name="connsiteY14" fmla="*/ 0 h 478977"/>
              <a:gd name="connsiteX15" fmla="*/ 8059938 w 10699033"/>
              <a:gd name="connsiteY15" fmla="*/ 0 h 478977"/>
              <a:gd name="connsiteX16" fmla="*/ 8333358 w 10699033"/>
              <a:gd name="connsiteY16" fmla="*/ 0 h 478977"/>
              <a:gd name="connsiteX17" fmla="*/ 8606778 w 10699033"/>
              <a:gd name="connsiteY17" fmla="*/ 0 h 478977"/>
              <a:gd name="connsiteX18" fmla="*/ 9094178 w 10699033"/>
              <a:gd name="connsiteY18" fmla="*/ 0 h 478977"/>
              <a:gd name="connsiteX19" fmla="*/ 9688569 w 10699033"/>
              <a:gd name="connsiteY19" fmla="*/ 0 h 478977"/>
              <a:gd name="connsiteX20" fmla="*/ 10175969 w 10699033"/>
              <a:gd name="connsiteY20" fmla="*/ 0 h 478977"/>
              <a:gd name="connsiteX21" fmla="*/ 10699033 w 10699033"/>
              <a:gd name="connsiteY21" fmla="*/ 0 h 478977"/>
              <a:gd name="connsiteX22" fmla="*/ 10699033 w 10699033"/>
              <a:gd name="connsiteY22" fmla="*/ 478977 h 478977"/>
              <a:gd name="connsiteX23" fmla="*/ 10318623 w 10699033"/>
              <a:gd name="connsiteY23" fmla="*/ 478977 h 478977"/>
              <a:gd name="connsiteX24" fmla="*/ 10045203 w 10699033"/>
              <a:gd name="connsiteY24" fmla="*/ 478977 h 478977"/>
              <a:gd name="connsiteX25" fmla="*/ 9557803 w 10699033"/>
              <a:gd name="connsiteY25" fmla="*/ 478977 h 478977"/>
              <a:gd name="connsiteX26" fmla="*/ 8856422 w 10699033"/>
              <a:gd name="connsiteY26" fmla="*/ 478977 h 478977"/>
              <a:gd name="connsiteX27" fmla="*/ 8476012 w 10699033"/>
              <a:gd name="connsiteY27" fmla="*/ 478977 h 478977"/>
              <a:gd name="connsiteX28" fmla="*/ 7667640 w 10699033"/>
              <a:gd name="connsiteY28" fmla="*/ 478977 h 478977"/>
              <a:gd name="connsiteX29" fmla="*/ 7073250 w 10699033"/>
              <a:gd name="connsiteY29" fmla="*/ 478977 h 478977"/>
              <a:gd name="connsiteX30" fmla="*/ 6371869 w 10699033"/>
              <a:gd name="connsiteY30" fmla="*/ 478977 h 478977"/>
              <a:gd name="connsiteX31" fmla="*/ 6098449 w 10699033"/>
              <a:gd name="connsiteY31" fmla="*/ 478977 h 478977"/>
              <a:gd name="connsiteX32" fmla="*/ 5718039 w 10699033"/>
              <a:gd name="connsiteY32" fmla="*/ 478977 h 478977"/>
              <a:gd name="connsiteX33" fmla="*/ 4909667 w 10699033"/>
              <a:gd name="connsiteY33" fmla="*/ 478977 h 478977"/>
              <a:gd name="connsiteX34" fmla="*/ 4101296 w 10699033"/>
              <a:gd name="connsiteY34" fmla="*/ 478977 h 478977"/>
              <a:gd name="connsiteX35" fmla="*/ 3613896 w 10699033"/>
              <a:gd name="connsiteY35" fmla="*/ 478977 h 478977"/>
              <a:gd name="connsiteX36" fmla="*/ 2912515 w 10699033"/>
              <a:gd name="connsiteY36" fmla="*/ 478977 h 478977"/>
              <a:gd name="connsiteX37" fmla="*/ 2425114 w 10699033"/>
              <a:gd name="connsiteY37" fmla="*/ 478977 h 478977"/>
              <a:gd name="connsiteX38" fmla="*/ 1937714 w 10699033"/>
              <a:gd name="connsiteY38" fmla="*/ 478977 h 478977"/>
              <a:gd name="connsiteX39" fmla="*/ 1343323 w 10699033"/>
              <a:gd name="connsiteY39" fmla="*/ 478977 h 478977"/>
              <a:gd name="connsiteX40" fmla="*/ 855923 w 10699033"/>
              <a:gd name="connsiteY40" fmla="*/ 478977 h 478977"/>
              <a:gd name="connsiteX41" fmla="*/ 0 w 10699033"/>
              <a:gd name="connsiteY41" fmla="*/ 478977 h 478977"/>
              <a:gd name="connsiteX42" fmla="*/ 0 w 10699033"/>
              <a:gd name="connsiteY42" fmla="*/ 0 h 4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99033" h="478977" fill="none" extrusionOk="0">
                <a:moveTo>
                  <a:pt x="0" y="0"/>
                </a:moveTo>
                <a:cubicBezTo>
                  <a:pt x="116787" y="-10390"/>
                  <a:pt x="331615" y="40465"/>
                  <a:pt x="487400" y="0"/>
                </a:cubicBezTo>
                <a:cubicBezTo>
                  <a:pt x="643185" y="-40465"/>
                  <a:pt x="967529" y="4046"/>
                  <a:pt x="1295772" y="0"/>
                </a:cubicBezTo>
                <a:cubicBezTo>
                  <a:pt x="1624015" y="-4046"/>
                  <a:pt x="1486874" y="25423"/>
                  <a:pt x="1569192" y="0"/>
                </a:cubicBezTo>
                <a:cubicBezTo>
                  <a:pt x="1651510" y="-25423"/>
                  <a:pt x="2040991" y="65266"/>
                  <a:pt x="2377563" y="0"/>
                </a:cubicBezTo>
                <a:cubicBezTo>
                  <a:pt x="2714135" y="-65266"/>
                  <a:pt x="2693898" y="44496"/>
                  <a:pt x="2971954" y="0"/>
                </a:cubicBezTo>
                <a:cubicBezTo>
                  <a:pt x="3250010" y="-44496"/>
                  <a:pt x="3199953" y="32436"/>
                  <a:pt x="3352364" y="0"/>
                </a:cubicBezTo>
                <a:cubicBezTo>
                  <a:pt x="3504775" y="-32436"/>
                  <a:pt x="3815743" y="31868"/>
                  <a:pt x="4160735" y="0"/>
                </a:cubicBezTo>
                <a:cubicBezTo>
                  <a:pt x="4505727" y="-31868"/>
                  <a:pt x="4493139" y="60274"/>
                  <a:pt x="4755126" y="0"/>
                </a:cubicBezTo>
                <a:cubicBezTo>
                  <a:pt x="5017113" y="-60274"/>
                  <a:pt x="4941015" y="15012"/>
                  <a:pt x="5028546" y="0"/>
                </a:cubicBezTo>
                <a:cubicBezTo>
                  <a:pt x="5116077" y="-15012"/>
                  <a:pt x="5271743" y="36650"/>
                  <a:pt x="5408956" y="0"/>
                </a:cubicBezTo>
                <a:cubicBezTo>
                  <a:pt x="5546169" y="-36650"/>
                  <a:pt x="5954320" y="66064"/>
                  <a:pt x="6110337" y="0"/>
                </a:cubicBezTo>
                <a:cubicBezTo>
                  <a:pt x="6266354" y="-66064"/>
                  <a:pt x="6467903" y="31036"/>
                  <a:pt x="6597737" y="0"/>
                </a:cubicBezTo>
                <a:cubicBezTo>
                  <a:pt x="6727571" y="-31036"/>
                  <a:pt x="6807771" y="6259"/>
                  <a:pt x="6871157" y="0"/>
                </a:cubicBezTo>
                <a:cubicBezTo>
                  <a:pt x="6934543" y="-6259"/>
                  <a:pt x="7384452" y="52100"/>
                  <a:pt x="7679528" y="0"/>
                </a:cubicBezTo>
                <a:cubicBezTo>
                  <a:pt x="7974604" y="-52100"/>
                  <a:pt x="7913741" y="29927"/>
                  <a:pt x="8059938" y="0"/>
                </a:cubicBezTo>
                <a:cubicBezTo>
                  <a:pt x="8206135" y="-29927"/>
                  <a:pt x="8236682" y="7062"/>
                  <a:pt x="8333358" y="0"/>
                </a:cubicBezTo>
                <a:cubicBezTo>
                  <a:pt x="8430034" y="-7062"/>
                  <a:pt x="8532733" y="10487"/>
                  <a:pt x="8606778" y="0"/>
                </a:cubicBezTo>
                <a:cubicBezTo>
                  <a:pt x="8680823" y="-10487"/>
                  <a:pt x="8992102" y="29215"/>
                  <a:pt x="9094178" y="0"/>
                </a:cubicBezTo>
                <a:cubicBezTo>
                  <a:pt x="9196254" y="-29215"/>
                  <a:pt x="9559189" y="2919"/>
                  <a:pt x="9688569" y="0"/>
                </a:cubicBezTo>
                <a:cubicBezTo>
                  <a:pt x="9817949" y="-2919"/>
                  <a:pt x="10073443" y="4382"/>
                  <a:pt x="10175969" y="0"/>
                </a:cubicBezTo>
                <a:cubicBezTo>
                  <a:pt x="10278495" y="-4382"/>
                  <a:pt x="10586271" y="28436"/>
                  <a:pt x="10699033" y="0"/>
                </a:cubicBezTo>
                <a:cubicBezTo>
                  <a:pt x="10729561" y="171022"/>
                  <a:pt x="10691492" y="277995"/>
                  <a:pt x="10699033" y="478977"/>
                </a:cubicBezTo>
                <a:cubicBezTo>
                  <a:pt x="10607411" y="491192"/>
                  <a:pt x="10421816" y="447592"/>
                  <a:pt x="10318623" y="478977"/>
                </a:cubicBezTo>
                <a:cubicBezTo>
                  <a:pt x="10215430" y="510362"/>
                  <a:pt x="10179378" y="469778"/>
                  <a:pt x="10045203" y="478977"/>
                </a:cubicBezTo>
                <a:cubicBezTo>
                  <a:pt x="9911028" y="488176"/>
                  <a:pt x="9752311" y="446071"/>
                  <a:pt x="9557803" y="478977"/>
                </a:cubicBezTo>
                <a:cubicBezTo>
                  <a:pt x="9363295" y="511883"/>
                  <a:pt x="9187385" y="400222"/>
                  <a:pt x="8856422" y="478977"/>
                </a:cubicBezTo>
                <a:cubicBezTo>
                  <a:pt x="8525459" y="557732"/>
                  <a:pt x="8644756" y="438652"/>
                  <a:pt x="8476012" y="478977"/>
                </a:cubicBezTo>
                <a:cubicBezTo>
                  <a:pt x="8307268" y="519302"/>
                  <a:pt x="7963623" y="445346"/>
                  <a:pt x="7667640" y="478977"/>
                </a:cubicBezTo>
                <a:cubicBezTo>
                  <a:pt x="7371657" y="512608"/>
                  <a:pt x="7252440" y="413725"/>
                  <a:pt x="7073250" y="478977"/>
                </a:cubicBezTo>
                <a:cubicBezTo>
                  <a:pt x="6894060" y="544229"/>
                  <a:pt x="6670387" y="437614"/>
                  <a:pt x="6371869" y="478977"/>
                </a:cubicBezTo>
                <a:cubicBezTo>
                  <a:pt x="6073351" y="520340"/>
                  <a:pt x="6170007" y="448996"/>
                  <a:pt x="6098449" y="478977"/>
                </a:cubicBezTo>
                <a:cubicBezTo>
                  <a:pt x="6026891" y="508958"/>
                  <a:pt x="5818266" y="478551"/>
                  <a:pt x="5718039" y="478977"/>
                </a:cubicBezTo>
                <a:cubicBezTo>
                  <a:pt x="5617812" y="479403"/>
                  <a:pt x="5114104" y="466629"/>
                  <a:pt x="4909667" y="478977"/>
                </a:cubicBezTo>
                <a:cubicBezTo>
                  <a:pt x="4705230" y="491325"/>
                  <a:pt x="4376895" y="405758"/>
                  <a:pt x="4101296" y="478977"/>
                </a:cubicBezTo>
                <a:cubicBezTo>
                  <a:pt x="3825697" y="552196"/>
                  <a:pt x="3802123" y="433115"/>
                  <a:pt x="3613896" y="478977"/>
                </a:cubicBezTo>
                <a:cubicBezTo>
                  <a:pt x="3425669" y="524839"/>
                  <a:pt x="3208942" y="440663"/>
                  <a:pt x="2912515" y="478977"/>
                </a:cubicBezTo>
                <a:cubicBezTo>
                  <a:pt x="2616088" y="517291"/>
                  <a:pt x="2655153" y="445284"/>
                  <a:pt x="2425114" y="478977"/>
                </a:cubicBezTo>
                <a:cubicBezTo>
                  <a:pt x="2195075" y="512670"/>
                  <a:pt x="2042582" y="468298"/>
                  <a:pt x="1937714" y="478977"/>
                </a:cubicBezTo>
                <a:cubicBezTo>
                  <a:pt x="1832846" y="489656"/>
                  <a:pt x="1596764" y="411616"/>
                  <a:pt x="1343323" y="478977"/>
                </a:cubicBezTo>
                <a:cubicBezTo>
                  <a:pt x="1089882" y="546338"/>
                  <a:pt x="984136" y="433489"/>
                  <a:pt x="855923" y="478977"/>
                </a:cubicBezTo>
                <a:cubicBezTo>
                  <a:pt x="727710" y="524465"/>
                  <a:pt x="332500" y="454166"/>
                  <a:pt x="0" y="478977"/>
                </a:cubicBezTo>
                <a:cubicBezTo>
                  <a:pt x="-3840" y="286175"/>
                  <a:pt x="55861" y="174156"/>
                  <a:pt x="0" y="0"/>
                </a:cubicBezTo>
                <a:close/>
              </a:path>
              <a:path w="10699033" h="478977" stroke="0" extrusionOk="0">
                <a:moveTo>
                  <a:pt x="0" y="0"/>
                </a:moveTo>
                <a:cubicBezTo>
                  <a:pt x="108435" y="-232"/>
                  <a:pt x="315565" y="14628"/>
                  <a:pt x="487400" y="0"/>
                </a:cubicBezTo>
                <a:cubicBezTo>
                  <a:pt x="659235" y="-14628"/>
                  <a:pt x="911813" y="4500"/>
                  <a:pt x="1188781" y="0"/>
                </a:cubicBezTo>
                <a:cubicBezTo>
                  <a:pt x="1465749" y="-4500"/>
                  <a:pt x="1623724" y="61639"/>
                  <a:pt x="1890162" y="0"/>
                </a:cubicBezTo>
                <a:cubicBezTo>
                  <a:pt x="2156600" y="-61639"/>
                  <a:pt x="2118006" y="31346"/>
                  <a:pt x="2270573" y="0"/>
                </a:cubicBezTo>
                <a:cubicBezTo>
                  <a:pt x="2423140" y="-31346"/>
                  <a:pt x="2593708" y="24983"/>
                  <a:pt x="2864963" y="0"/>
                </a:cubicBezTo>
                <a:cubicBezTo>
                  <a:pt x="3136218" y="-24983"/>
                  <a:pt x="3066644" y="2924"/>
                  <a:pt x="3138383" y="0"/>
                </a:cubicBezTo>
                <a:cubicBezTo>
                  <a:pt x="3210122" y="-2924"/>
                  <a:pt x="3526487" y="48770"/>
                  <a:pt x="3732774" y="0"/>
                </a:cubicBezTo>
                <a:cubicBezTo>
                  <a:pt x="3939061" y="-48770"/>
                  <a:pt x="4262274" y="30971"/>
                  <a:pt x="4434155" y="0"/>
                </a:cubicBezTo>
                <a:cubicBezTo>
                  <a:pt x="4606036" y="-30971"/>
                  <a:pt x="4879324" y="27130"/>
                  <a:pt x="5028546" y="0"/>
                </a:cubicBezTo>
                <a:cubicBezTo>
                  <a:pt x="5177768" y="-27130"/>
                  <a:pt x="5650276" y="51804"/>
                  <a:pt x="5836917" y="0"/>
                </a:cubicBezTo>
                <a:cubicBezTo>
                  <a:pt x="6023558" y="-51804"/>
                  <a:pt x="6216131" y="31083"/>
                  <a:pt x="6538298" y="0"/>
                </a:cubicBezTo>
                <a:cubicBezTo>
                  <a:pt x="6860465" y="-31083"/>
                  <a:pt x="6815496" y="52857"/>
                  <a:pt x="7025698" y="0"/>
                </a:cubicBezTo>
                <a:cubicBezTo>
                  <a:pt x="7235900" y="-52857"/>
                  <a:pt x="7172692" y="546"/>
                  <a:pt x="7299118" y="0"/>
                </a:cubicBezTo>
                <a:cubicBezTo>
                  <a:pt x="7425544" y="-546"/>
                  <a:pt x="7598834" y="1471"/>
                  <a:pt x="7679528" y="0"/>
                </a:cubicBezTo>
                <a:cubicBezTo>
                  <a:pt x="7760222" y="-1471"/>
                  <a:pt x="8028973" y="36642"/>
                  <a:pt x="8273919" y="0"/>
                </a:cubicBezTo>
                <a:cubicBezTo>
                  <a:pt x="8518865" y="-36642"/>
                  <a:pt x="8560509" y="17834"/>
                  <a:pt x="8654329" y="0"/>
                </a:cubicBezTo>
                <a:cubicBezTo>
                  <a:pt x="8748149" y="-17834"/>
                  <a:pt x="8866581" y="13535"/>
                  <a:pt x="9034739" y="0"/>
                </a:cubicBezTo>
                <a:cubicBezTo>
                  <a:pt x="9202897" y="-13535"/>
                  <a:pt x="9197880" y="3251"/>
                  <a:pt x="9308159" y="0"/>
                </a:cubicBezTo>
                <a:cubicBezTo>
                  <a:pt x="9418438" y="-3251"/>
                  <a:pt x="9510609" y="6077"/>
                  <a:pt x="9581578" y="0"/>
                </a:cubicBezTo>
                <a:cubicBezTo>
                  <a:pt x="9652547" y="-6077"/>
                  <a:pt x="10454705" y="81746"/>
                  <a:pt x="10699033" y="0"/>
                </a:cubicBezTo>
                <a:cubicBezTo>
                  <a:pt x="10710723" y="220326"/>
                  <a:pt x="10685343" y="307950"/>
                  <a:pt x="10699033" y="478977"/>
                </a:cubicBezTo>
                <a:cubicBezTo>
                  <a:pt x="10545062" y="486005"/>
                  <a:pt x="10453862" y="468409"/>
                  <a:pt x="10318623" y="478977"/>
                </a:cubicBezTo>
                <a:cubicBezTo>
                  <a:pt x="10183384" y="489545"/>
                  <a:pt x="10098155" y="476245"/>
                  <a:pt x="9938213" y="478977"/>
                </a:cubicBezTo>
                <a:cubicBezTo>
                  <a:pt x="9778271" y="481709"/>
                  <a:pt x="9458254" y="432309"/>
                  <a:pt x="9236832" y="478977"/>
                </a:cubicBezTo>
                <a:cubicBezTo>
                  <a:pt x="9015410" y="525645"/>
                  <a:pt x="8801506" y="430370"/>
                  <a:pt x="8642441" y="478977"/>
                </a:cubicBezTo>
                <a:cubicBezTo>
                  <a:pt x="8483376" y="527584"/>
                  <a:pt x="8340021" y="438448"/>
                  <a:pt x="8048050" y="478977"/>
                </a:cubicBezTo>
                <a:cubicBezTo>
                  <a:pt x="7756079" y="519506"/>
                  <a:pt x="7607714" y="415285"/>
                  <a:pt x="7346669" y="478977"/>
                </a:cubicBezTo>
                <a:cubicBezTo>
                  <a:pt x="7085624" y="542669"/>
                  <a:pt x="7052295" y="445874"/>
                  <a:pt x="6859269" y="478977"/>
                </a:cubicBezTo>
                <a:cubicBezTo>
                  <a:pt x="6666243" y="512080"/>
                  <a:pt x="6603074" y="471990"/>
                  <a:pt x="6478859" y="478977"/>
                </a:cubicBezTo>
                <a:cubicBezTo>
                  <a:pt x="6354644" y="485964"/>
                  <a:pt x="6059135" y="404741"/>
                  <a:pt x="5670487" y="478977"/>
                </a:cubicBezTo>
                <a:cubicBezTo>
                  <a:pt x="5281839" y="553213"/>
                  <a:pt x="5471893" y="458077"/>
                  <a:pt x="5290077" y="478977"/>
                </a:cubicBezTo>
                <a:cubicBezTo>
                  <a:pt x="5108261" y="499877"/>
                  <a:pt x="4844526" y="435321"/>
                  <a:pt x="4481706" y="478977"/>
                </a:cubicBezTo>
                <a:cubicBezTo>
                  <a:pt x="4118886" y="522633"/>
                  <a:pt x="4052277" y="414608"/>
                  <a:pt x="3887315" y="478977"/>
                </a:cubicBezTo>
                <a:cubicBezTo>
                  <a:pt x="3722353" y="543346"/>
                  <a:pt x="3424057" y="453005"/>
                  <a:pt x="3185934" y="478977"/>
                </a:cubicBezTo>
                <a:cubicBezTo>
                  <a:pt x="2947811" y="504949"/>
                  <a:pt x="2728493" y="459039"/>
                  <a:pt x="2377563" y="478977"/>
                </a:cubicBezTo>
                <a:cubicBezTo>
                  <a:pt x="2026633" y="498915"/>
                  <a:pt x="2163465" y="459748"/>
                  <a:pt x="2104143" y="478977"/>
                </a:cubicBezTo>
                <a:cubicBezTo>
                  <a:pt x="2044821" y="498206"/>
                  <a:pt x="1695136" y="460722"/>
                  <a:pt x="1402762" y="478977"/>
                </a:cubicBezTo>
                <a:cubicBezTo>
                  <a:pt x="1110388" y="497232"/>
                  <a:pt x="908331" y="471293"/>
                  <a:pt x="701381" y="478977"/>
                </a:cubicBezTo>
                <a:cubicBezTo>
                  <a:pt x="494431" y="486661"/>
                  <a:pt x="227552" y="415798"/>
                  <a:pt x="0" y="478977"/>
                </a:cubicBezTo>
                <a:cubicBezTo>
                  <a:pt x="-28460" y="337286"/>
                  <a:pt x="54909" y="132487"/>
                  <a:pt x="0" y="0"/>
                </a:cubicBezTo>
                <a:close/>
              </a:path>
            </a:pathLst>
          </a:custGeom>
          <a:solidFill>
            <a:srgbClr val="FFFFFF"/>
          </a:solidFill>
          <a:ln w="19050">
            <a:solidFill>
              <a:srgbClr val="000000"/>
            </a:solidFill>
            <a:miter lim="800000"/>
            <a:headEnd/>
            <a:tailEnd/>
            <a:extLst>
              <a:ext uri="{C807C97D-BFC1-408E-A445-0C87EB9F89A2}">
                <ask:lineSketchStyleProps xmlns:ask="http://schemas.microsoft.com/office/drawing/2018/sketchyshapes" sd="537162137">
                  <a:prstGeom prst="rect">
                    <a:avLst/>
                  </a:prstGeom>
                  <ask:type>
                    <ask:lineSketchScribble/>
                  </ask:type>
                </ask:lineSketchStyleProps>
              </a:ext>
            </a:extLst>
          </a:ln>
          <a:effectLst>
            <a:outerShdw blurRad="50800" dist="38100" dir="8100000" algn="tr" rotWithShape="0">
              <a:prstClr val="black">
                <a:alpha val="40000"/>
              </a:prstClr>
            </a:outerShdw>
          </a:effectLst>
        </p:spPr>
        <p:txBody>
          <a:bodyPr rot="0" vert="horz" wrap="square" lIns="91440" tIns="45720" rIns="91440" bIns="45720" anchor="t" anchorCtr="0">
            <a:spAutoFit/>
          </a:bodyPr>
          <a:lstStyle/>
          <a:p>
            <a:pPr algn="just">
              <a:lnSpc>
                <a:spcPct val="107000"/>
              </a:lnSpc>
              <a:spcAft>
                <a:spcPts val="800"/>
              </a:spcAft>
            </a:pPr>
            <a:r>
              <a:rPr lang="en-GB" sz="1050" dirty="0">
                <a:solidFill>
                  <a:srgbClr val="363636"/>
                </a:solidFill>
                <a:effectLst/>
                <a:latin typeface="Arial" panose="020B0604020202020204" pitchFamily="34" charset="0"/>
                <a:ea typeface="Times New Roman" panose="02020603050405020304" pitchFamily="18" charset="0"/>
                <a:cs typeface="Times New Roman" panose="02020603050405020304" pitchFamily="18" charset="0"/>
              </a:rPr>
              <a:t>“In the face of the uncertainty and given the key commercial challenges affecting so many in the sector, credit unions will need to continue to strengthen their operational and financial resilience, supported by</a:t>
            </a:r>
            <a:r>
              <a:rPr lang="en-GB" sz="1050" b="1" dirty="0">
                <a:solidFill>
                  <a:srgbClr val="363636"/>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4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robust risk management</a:t>
            </a:r>
            <a:r>
              <a:rPr lang="en-GB" sz="1050" b="1" u="sng" dirty="0">
                <a:solidFill>
                  <a:srgbClr val="363636"/>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id="{F35CE3E8-C671-409A-AAC3-887FA52C0CD3}"/>
              </a:ext>
            </a:extLst>
          </p:cNvPr>
          <p:cNvSpPr txBox="1">
            <a:spLocks noChangeArrowheads="1"/>
          </p:cNvSpPr>
          <p:nvPr/>
        </p:nvSpPr>
        <p:spPr bwMode="auto">
          <a:xfrm>
            <a:off x="606679" y="1573946"/>
            <a:ext cx="10699032" cy="852221"/>
          </a:xfrm>
          <a:custGeom>
            <a:avLst/>
            <a:gdLst>
              <a:gd name="connsiteX0" fmla="*/ 0 w 10699032"/>
              <a:gd name="connsiteY0" fmla="*/ 0 h 852221"/>
              <a:gd name="connsiteX1" fmla="*/ 380410 w 10699032"/>
              <a:gd name="connsiteY1" fmla="*/ 0 h 852221"/>
              <a:gd name="connsiteX2" fmla="*/ 867810 w 10699032"/>
              <a:gd name="connsiteY2" fmla="*/ 0 h 852221"/>
              <a:gd name="connsiteX3" fmla="*/ 1676182 w 10699032"/>
              <a:gd name="connsiteY3" fmla="*/ 0 h 852221"/>
              <a:gd name="connsiteX4" fmla="*/ 2056592 w 10699032"/>
              <a:gd name="connsiteY4" fmla="*/ 0 h 852221"/>
              <a:gd name="connsiteX5" fmla="*/ 2543992 w 10699032"/>
              <a:gd name="connsiteY5" fmla="*/ 0 h 852221"/>
              <a:gd name="connsiteX6" fmla="*/ 2924402 w 10699032"/>
              <a:gd name="connsiteY6" fmla="*/ 0 h 852221"/>
              <a:gd name="connsiteX7" fmla="*/ 3732773 w 10699032"/>
              <a:gd name="connsiteY7" fmla="*/ 0 h 852221"/>
              <a:gd name="connsiteX8" fmla="*/ 4113183 w 10699032"/>
              <a:gd name="connsiteY8" fmla="*/ 0 h 852221"/>
              <a:gd name="connsiteX9" fmla="*/ 4707574 w 10699032"/>
              <a:gd name="connsiteY9" fmla="*/ 0 h 852221"/>
              <a:gd name="connsiteX10" fmla="*/ 5087984 w 10699032"/>
              <a:gd name="connsiteY10" fmla="*/ 0 h 852221"/>
              <a:gd name="connsiteX11" fmla="*/ 5896355 w 10699032"/>
              <a:gd name="connsiteY11" fmla="*/ 0 h 852221"/>
              <a:gd name="connsiteX12" fmla="*/ 6704727 w 10699032"/>
              <a:gd name="connsiteY12" fmla="*/ 0 h 852221"/>
              <a:gd name="connsiteX13" fmla="*/ 6978146 w 10699032"/>
              <a:gd name="connsiteY13" fmla="*/ 0 h 852221"/>
              <a:gd name="connsiteX14" fmla="*/ 7786518 w 10699032"/>
              <a:gd name="connsiteY14" fmla="*/ 0 h 852221"/>
              <a:gd name="connsiteX15" fmla="*/ 8166928 w 10699032"/>
              <a:gd name="connsiteY15" fmla="*/ 0 h 852221"/>
              <a:gd name="connsiteX16" fmla="*/ 8440347 w 10699032"/>
              <a:gd name="connsiteY16" fmla="*/ 0 h 852221"/>
              <a:gd name="connsiteX17" fmla="*/ 8820757 w 10699032"/>
              <a:gd name="connsiteY17" fmla="*/ 0 h 852221"/>
              <a:gd name="connsiteX18" fmla="*/ 9415148 w 10699032"/>
              <a:gd name="connsiteY18" fmla="*/ 0 h 852221"/>
              <a:gd name="connsiteX19" fmla="*/ 9795558 w 10699032"/>
              <a:gd name="connsiteY19" fmla="*/ 0 h 852221"/>
              <a:gd name="connsiteX20" fmla="*/ 10175968 w 10699032"/>
              <a:gd name="connsiteY20" fmla="*/ 0 h 852221"/>
              <a:gd name="connsiteX21" fmla="*/ 10699032 w 10699032"/>
              <a:gd name="connsiteY21" fmla="*/ 0 h 852221"/>
              <a:gd name="connsiteX22" fmla="*/ 10699032 w 10699032"/>
              <a:gd name="connsiteY22" fmla="*/ 434633 h 852221"/>
              <a:gd name="connsiteX23" fmla="*/ 10699032 w 10699032"/>
              <a:gd name="connsiteY23" fmla="*/ 852221 h 852221"/>
              <a:gd name="connsiteX24" fmla="*/ 10104641 w 10699032"/>
              <a:gd name="connsiteY24" fmla="*/ 852221 h 852221"/>
              <a:gd name="connsiteX25" fmla="*/ 9510251 w 10699032"/>
              <a:gd name="connsiteY25" fmla="*/ 852221 h 852221"/>
              <a:gd name="connsiteX26" fmla="*/ 9236831 w 10699032"/>
              <a:gd name="connsiteY26" fmla="*/ 852221 h 852221"/>
              <a:gd name="connsiteX27" fmla="*/ 8856421 w 10699032"/>
              <a:gd name="connsiteY27" fmla="*/ 852221 h 852221"/>
              <a:gd name="connsiteX28" fmla="*/ 8369021 w 10699032"/>
              <a:gd name="connsiteY28" fmla="*/ 852221 h 852221"/>
              <a:gd name="connsiteX29" fmla="*/ 7774630 w 10699032"/>
              <a:gd name="connsiteY29" fmla="*/ 852221 h 852221"/>
              <a:gd name="connsiteX30" fmla="*/ 7073249 w 10699032"/>
              <a:gd name="connsiteY30" fmla="*/ 852221 h 852221"/>
              <a:gd name="connsiteX31" fmla="*/ 6264878 w 10699032"/>
              <a:gd name="connsiteY31" fmla="*/ 852221 h 852221"/>
              <a:gd name="connsiteX32" fmla="*/ 5991458 w 10699032"/>
              <a:gd name="connsiteY32" fmla="*/ 852221 h 852221"/>
              <a:gd name="connsiteX33" fmla="*/ 5397067 w 10699032"/>
              <a:gd name="connsiteY33" fmla="*/ 852221 h 852221"/>
              <a:gd name="connsiteX34" fmla="*/ 4695686 w 10699032"/>
              <a:gd name="connsiteY34" fmla="*/ 852221 h 852221"/>
              <a:gd name="connsiteX35" fmla="*/ 4101296 w 10699032"/>
              <a:gd name="connsiteY35" fmla="*/ 852221 h 852221"/>
              <a:gd name="connsiteX36" fmla="*/ 3292924 w 10699032"/>
              <a:gd name="connsiteY36" fmla="*/ 852221 h 852221"/>
              <a:gd name="connsiteX37" fmla="*/ 3019505 w 10699032"/>
              <a:gd name="connsiteY37" fmla="*/ 852221 h 852221"/>
              <a:gd name="connsiteX38" fmla="*/ 2425114 w 10699032"/>
              <a:gd name="connsiteY38" fmla="*/ 852221 h 852221"/>
              <a:gd name="connsiteX39" fmla="*/ 2151694 w 10699032"/>
              <a:gd name="connsiteY39" fmla="*/ 852221 h 852221"/>
              <a:gd name="connsiteX40" fmla="*/ 1878275 w 10699032"/>
              <a:gd name="connsiteY40" fmla="*/ 852221 h 852221"/>
              <a:gd name="connsiteX41" fmla="*/ 1604855 w 10699032"/>
              <a:gd name="connsiteY41" fmla="*/ 852221 h 852221"/>
              <a:gd name="connsiteX42" fmla="*/ 1331435 w 10699032"/>
              <a:gd name="connsiteY42" fmla="*/ 852221 h 852221"/>
              <a:gd name="connsiteX43" fmla="*/ 523064 w 10699032"/>
              <a:gd name="connsiteY43" fmla="*/ 852221 h 852221"/>
              <a:gd name="connsiteX44" fmla="*/ 0 w 10699032"/>
              <a:gd name="connsiteY44" fmla="*/ 852221 h 852221"/>
              <a:gd name="connsiteX45" fmla="*/ 0 w 10699032"/>
              <a:gd name="connsiteY45" fmla="*/ 451677 h 852221"/>
              <a:gd name="connsiteX46" fmla="*/ 0 w 10699032"/>
              <a:gd name="connsiteY46" fmla="*/ 0 h 85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699032" h="852221" fill="none" extrusionOk="0">
                <a:moveTo>
                  <a:pt x="0" y="0"/>
                </a:moveTo>
                <a:cubicBezTo>
                  <a:pt x="154294" y="-41649"/>
                  <a:pt x="212149" y="15587"/>
                  <a:pt x="380410" y="0"/>
                </a:cubicBezTo>
                <a:cubicBezTo>
                  <a:pt x="548671" y="-15587"/>
                  <a:pt x="681409" y="41641"/>
                  <a:pt x="867810" y="0"/>
                </a:cubicBezTo>
                <a:cubicBezTo>
                  <a:pt x="1054211" y="-41641"/>
                  <a:pt x="1353145" y="8431"/>
                  <a:pt x="1676182" y="0"/>
                </a:cubicBezTo>
                <a:cubicBezTo>
                  <a:pt x="1999219" y="-8431"/>
                  <a:pt x="1977881" y="761"/>
                  <a:pt x="2056592" y="0"/>
                </a:cubicBezTo>
                <a:cubicBezTo>
                  <a:pt x="2135303" y="-761"/>
                  <a:pt x="2305944" y="30658"/>
                  <a:pt x="2543992" y="0"/>
                </a:cubicBezTo>
                <a:cubicBezTo>
                  <a:pt x="2782040" y="-30658"/>
                  <a:pt x="2748319" y="15245"/>
                  <a:pt x="2924402" y="0"/>
                </a:cubicBezTo>
                <a:cubicBezTo>
                  <a:pt x="3100485" y="-15245"/>
                  <a:pt x="3377956" y="77144"/>
                  <a:pt x="3732773" y="0"/>
                </a:cubicBezTo>
                <a:cubicBezTo>
                  <a:pt x="4087590" y="-77144"/>
                  <a:pt x="3982421" y="39764"/>
                  <a:pt x="4113183" y="0"/>
                </a:cubicBezTo>
                <a:cubicBezTo>
                  <a:pt x="4243945" y="-39764"/>
                  <a:pt x="4424251" y="40612"/>
                  <a:pt x="4707574" y="0"/>
                </a:cubicBezTo>
                <a:cubicBezTo>
                  <a:pt x="4990897" y="-40612"/>
                  <a:pt x="5005380" y="12329"/>
                  <a:pt x="5087984" y="0"/>
                </a:cubicBezTo>
                <a:cubicBezTo>
                  <a:pt x="5170588" y="-12329"/>
                  <a:pt x="5622828" y="4007"/>
                  <a:pt x="5896355" y="0"/>
                </a:cubicBezTo>
                <a:cubicBezTo>
                  <a:pt x="6169882" y="-4007"/>
                  <a:pt x="6486381" y="87740"/>
                  <a:pt x="6704727" y="0"/>
                </a:cubicBezTo>
                <a:cubicBezTo>
                  <a:pt x="6923073" y="-87740"/>
                  <a:pt x="6912445" y="28356"/>
                  <a:pt x="6978146" y="0"/>
                </a:cubicBezTo>
                <a:cubicBezTo>
                  <a:pt x="7043847" y="-28356"/>
                  <a:pt x="7562009" y="66403"/>
                  <a:pt x="7786518" y="0"/>
                </a:cubicBezTo>
                <a:cubicBezTo>
                  <a:pt x="8011027" y="-66403"/>
                  <a:pt x="8034062" y="10105"/>
                  <a:pt x="8166928" y="0"/>
                </a:cubicBezTo>
                <a:cubicBezTo>
                  <a:pt x="8299794" y="-10105"/>
                  <a:pt x="8355040" y="17985"/>
                  <a:pt x="8440347" y="0"/>
                </a:cubicBezTo>
                <a:cubicBezTo>
                  <a:pt x="8525654" y="-17985"/>
                  <a:pt x="8732643" y="19864"/>
                  <a:pt x="8820757" y="0"/>
                </a:cubicBezTo>
                <a:cubicBezTo>
                  <a:pt x="8908871" y="-19864"/>
                  <a:pt x="9258301" y="56444"/>
                  <a:pt x="9415148" y="0"/>
                </a:cubicBezTo>
                <a:cubicBezTo>
                  <a:pt x="9571995" y="-56444"/>
                  <a:pt x="9694855" y="22128"/>
                  <a:pt x="9795558" y="0"/>
                </a:cubicBezTo>
                <a:cubicBezTo>
                  <a:pt x="9896261" y="-22128"/>
                  <a:pt x="10001775" y="34096"/>
                  <a:pt x="10175968" y="0"/>
                </a:cubicBezTo>
                <a:cubicBezTo>
                  <a:pt x="10350161" y="-34096"/>
                  <a:pt x="10552775" y="25418"/>
                  <a:pt x="10699032" y="0"/>
                </a:cubicBezTo>
                <a:cubicBezTo>
                  <a:pt x="10715851" y="97521"/>
                  <a:pt x="10671762" y="218176"/>
                  <a:pt x="10699032" y="434633"/>
                </a:cubicBezTo>
                <a:cubicBezTo>
                  <a:pt x="10726302" y="651090"/>
                  <a:pt x="10671095" y="756059"/>
                  <a:pt x="10699032" y="852221"/>
                </a:cubicBezTo>
                <a:cubicBezTo>
                  <a:pt x="10478389" y="879450"/>
                  <a:pt x="10391864" y="830893"/>
                  <a:pt x="10104641" y="852221"/>
                </a:cubicBezTo>
                <a:cubicBezTo>
                  <a:pt x="9817418" y="873549"/>
                  <a:pt x="9714686" y="838162"/>
                  <a:pt x="9510251" y="852221"/>
                </a:cubicBezTo>
                <a:cubicBezTo>
                  <a:pt x="9305816" y="866280"/>
                  <a:pt x="9331355" y="822580"/>
                  <a:pt x="9236831" y="852221"/>
                </a:cubicBezTo>
                <a:cubicBezTo>
                  <a:pt x="9142307" y="881862"/>
                  <a:pt x="8992466" y="831513"/>
                  <a:pt x="8856421" y="852221"/>
                </a:cubicBezTo>
                <a:cubicBezTo>
                  <a:pt x="8720376" y="872929"/>
                  <a:pt x="8518467" y="796802"/>
                  <a:pt x="8369021" y="852221"/>
                </a:cubicBezTo>
                <a:cubicBezTo>
                  <a:pt x="8219575" y="907640"/>
                  <a:pt x="7903143" y="841654"/>
                  <a:pt x="7774630" y="852221"/>
                </a:cubicBezTo>
                <a:cubicBezTo>
                  <a:pt x="7646117" y="862788"/>
                  <a:pt x="7409807" y="849356"/>
                  <a:pt x="7073249" y="852221"/>
                </a:cubicBezTo>
                <a:cubicBezTo>
                  <a:pt x="6736691" y="855086"/>
                  <a:pt x="6432015" y="824398"/>
                  <a:pt x="6264878" y="852221"/>
                </a:cubicBezTo>
                <a:cubicBezTo>
                  <a:pt x="6097741" y="880044"/>
                  <a:pt x="6126080" y="843333"/>
                  <a:pt x="5991458" y="852221"/>
                </a:cubicBezTo>
                <a:cubicBezTo>
                  <a:pt x="5856836" y="861109"/>
                  <a:pt x="5520265" y="852199"/>
                  <a:pt x="5397067" y="852221"/>
                </a:cubicBezTo>
                <a:cubicBezTo>
                  <a:pt x="5273869" y="852243"/>
                  <a:pt x="4911194" y="813203"/>
                  <a:pt x="4695686" y="852221"/>
                </a:cubicBezTo>
                <a:cubicBezTo>
                  <a:pt x="4480178" y="891239"/>
                  <a:pt x="4339495" y="798582"/>
                  <a:pt x="4101296" y="852221"/>
                </a:cubicBezTo>
                <a:cubicBezTo>
                  <a:pt x="3863097" y="905860"/>
                  <a:pt x="3637691" y="793141"/>
                  <a:pt x="3292924" y="852221"/>
                </a:cubicBezTo>
                <a:cubicBezTo>
                  <a:pt x="2948157" y="911301"/>
                  <a:pt x="3111546" y="834933"/>
                  <a:pt x="3019505" y="852221"/>
                </a:cubicBezTo>
                <a:cubicBezTo>
                  <a:pt x="2927464" y="869509"/>
                  <a:pt x="2590657" y="837105"/>
                  <a:pt x="2425114" y="852221"/>
                </a:cubicBezTo>
                <a:cubicBezTo>
                  <a:pt x="2259571" y="867337"/>
                  <a:pt x="2212816" y="835844"/>
                  <a:pt x="2151694" y="852221"/>
                </a:cubicBezTo>
                <a:cubicBezTo>
                  <a:pt x="2090572" y="868598"/>
                  <a:pt x="1936839" y="828851"/>
                  <a:pt x="1878275" y="852221"/>
                </a:cubicBezTo>
                <a:cubicBezTo>
                  <a:pt x="1819711" y="875591"/>
                  <a:pt x="1711325" y="838525"/>
                  <a:pt x="1604855" y="852221"/>
                </a:cubicBezTo>
                <a:cubicBezTo>
                  <a:pt x="1498385" y="865917"/>
                  <a:pt x="1395999" y="839768"/>
                  <a:pt x="1331435" y="852221"/>
                </a:cubicBezTo>
                <a:cubicBezTo>
                  <a:pt x="1266871" y="864674"/>
                  <a:pt x="785694" y="794274"/>
                  <a:pt x="523064" y="852221"/>
                </a:cubicBezTo>
                <a:cubicBezTo>
                  <a:pt x="260434" y="910168"/>
                  <a:pt x="240494" y="823600"/>
                  <a:pt x="0" y="852221"/>
                </a:cubicBezTo>
                <a:cubicBezTo>
                  <a:pt x="-3036" y="728588"/>
                  <a:pt x="43231" y="596041"/>
                  <a:pt x="0" y="451677"/>
                </a:cubicBezTo>
                <a:cubicBezTo>
                  <a:pt x="-43231" y="307313"/>
                  <a:pt x="53464" y="112144"/>
                  <a:pt x="0" y="0"/>
                </a:cubicBezTo>
                <a:close/>
              </a:path>
              <a:path w="10699032" h="852221" stroke="0" extrusionOk="0">
                <a:moveTo>
                  <a:pt x="0" y="0"/>
                </a:moveTo>
                <a:cubicBezTo>
                  <a:pt x="163559" y="-16823"/>
                  <a:pt x="251979" y="19631"/>
                  <a:pt x="380410" y="0"/>
                </a:cubicBezTo>
                <a:cubicBezTo>
                  <a:pt x="508841" y="-19631"/>
                  <a:pt x="855552" y="53441"/>
                  <a:pt x="1081791" y="0"/>
                </a:cubicBezTo>
                <a:cubicBezTo>
                  <a:pt x="1308030" y="-53441"/>
                  <a:pt x="1366901" y="45750"/>
                  <a:pt x="1569191" y="0"/>
                </a:cubicBezTo>
                <a:cubicBezTo>
                  <a:pt x="1771481" y="-45750"/>
                  <a:pt x="1750636" y="22588"/>
                  <a:pt x="1842611" y="0"/>
                </a:cubicBezTo>
                <a:cubicBezTo>
                  <a:pt x="1934586" y="-22588"/>
                  <a:pt x="2234227" y="30186"/>
                  <a:pt x="2543992" y="0"/>
                </a:cubicBezTo>
                <a:cubicBezTo>
                  <a:pt x="2853757" y="-30186"/>
                  <a:pt x="2915399" y="27804"/>
                  <a:pt x="3138383" y="0"/>
                </a:cubicBezTo>
                <a:cubicBezTo>
                  <a:pt x="3361367" y="-27804"/>
                  <a:pt x="3433126" y="23046"/>
                  <a:pt x="3625783" y="0"/>
                </a:cubicBezTo>
                <a:cubicBezTo>
                  <a:pt x="3818440" y="-23046"/>
                  <a:pt x="4130023" y="61446"/>
                  <a:pt x="4434154" y="0"/>
                </a:cubicBezTo>
                <a:cubicBezTo>
                  <a:pt x="4738285" y="-61446"/>
                  <a:pt x="4786043" y="67614"/>
                  <a:pt x="5028545" y="0"/>
                </a:cubicBezTo>
                <a:cubicBezTo>
                  <a:pt x="5271047" y="-67614"/>
                  <a:pt x="5674740" y="57599"/>
                  <a:pt x="5836916" y="0"/>
                </a:cubicBezTo>
                <a:cubicBezTo>
                  <a:pt x="5999092" y="-57599"/>
                  <a:pt x="6235873" y="7863"/>
                  <a:pt x="6538297" y="0"/>
                </a:cubicBezTo>
                <a:cubicBezTo>
                  <a:pt x="6840721" y="-7863"/>
                  <a:pt x="6752034" y="10280"/>
                  <a:pt x="6811717" y="0"/>
                </a:cubicBezTo>
                <a:cubicBezTo>
                  <a:pt x="6871400" y="-10280"/>
                  <a:pt x="6971185" y="4629"/>
                  <a:pt x="7085137" y="0"/>
                </a:cubicBezTo>
                <a:cubicBezTo>
                  <a:pt x="7199089" y="-4629"/>
                  <a:pt x="7293581" y="25870"/>
                  <a:pt x="7465547" y="0"/>
                </a:cubicBezTo>
                <a:cubicBezTo>
                  <a:pt x="7637513" y="-25870"/>
                  <a:pt x="7695995" y="42377"/>
                  <a:pt x="7845957" y="0"/>
                </a:cubicBezTo>
                <a:cubicBezTo>
                  <a:pt x="7995919" y="-42377"/>
                  <a:pt x="8297596" y="9741"/>
                  <a:pt x="8654328" y="0"/>
                </a:cubicBezTo>
                <a:cubicBezTo>
                  <a:pt x="9011060" y="-9741"/>
                  <a:pt x="8940506" y="42685"/>
                  <a:pt x="9141728" y="0"/>
                </a:cubicBezTo>
                <a:cubicBezTo>
                  <a:pt x="9342950" y="-42685"/>
                  <a:pt x="9373376" y="11445"/>
                  <a:pt x="9522138" y="0"/>
                </a:cubicBezTo>
                <a:cubicBezTo>
                  <a:pt x="9670900" y="-11445"/>
                  <a:pt x="9671485" y="32182"/>
                  <a:pt x="9795558" y="0"/>
                </a:cubicBezTo>
                <a:cubicBezTo>
                  <a:pt x="9919631" y="-32182"/>
                  <a:pt x="10251384" y="98259"/>
                  <a:pt x="10699032" y="0"/>
                </a:cubicBezTo>
                <a:cubicBezTo>
                  <a:pt x="10723580" y="136241"/>
                  <a:pt x="10650478" y="310819"/>
                  <a:pt x="10699032" y="409066"/>
                </a:cubicBezTo>
                <a:cubicBezTo>
                  <a:pt x="10747586" y="507313"/>
                  <a:pt x="10695871" y="696608"/>
                  <a:pt x="10699032" y="852221"/>
                </a:cubicBezTo>
                <a:cubicBezTo>
                  <a:pt x="10563613" y="868652"/>
                  <a:pt x="10548530" y="835385"/>
                  <a:pt x="10425612" y="852221"/>
                </a:cubicBezTo>
                <a:cubicBezTo>
                  <a:pt x="10302694" y="869057"/>
                  <a:pt x="9885188" y="757752"/>
                  <a:pt x="9617241" y="852221"/>
                </a:cubicBezTo>
                <a:cubicBezTo>
                  <a:pt x="9349294" y="946690"/>
                  <a:pt x="9219476" y="842634"/>
                  <a:pt x="8915860" y="852221"/>
                </a:cubicBezTo>
                <a:cubicBezTo>
                  <a:pt x="8612244" y="861808"/>
                  <a:pt x="8339148" y="772237"/>
                  <a:pt x="8107489" y="852221"/>
                </a:cubicBezTo>
                <a:cubicBezTo>
                  <a:pt x="7875830" y="932205"/>
                  <a:pt x="7683846" y="783583"/>
                  <a:pt x="7299117" y="852221"/>
                </a:cubicBezTo>
                <a:cubicBezTo>
                  <a:pt x="6914388" y="920859"/>
                  <a:pt x="6787432" y="820284"/>
                  <a:pt x="6597736" y="852221"/>
                </a:cubicBezTo>
                <a:cubicBezTo>
                  <a:pt x="6408040" y="884158"/>
                  <a:pt x="6382995" y="829737"/>
                  <a:pt x="6324317" y="852221"/>
                </a:cubicBezTo>
                <a:cubicBezTo>
                  <a:pt x="6265639" y="874705"/>
                  <a:pt x="5855437" y="813140"/>
                  <a:pt x="5622936" y="852221"/>
                </a:cubicBezTo>
                <a:cubicBezTo>
                  <a:pt x="5390435" y="891302"/>
                  <a:pt x="5076132" y="791330"/>
                  <a:pt x="4814564" y="852221"/>
                </a:cubicBezTo>
                <a:cubicBezTo>
                  <a:pt x="4552996" y="913112"/>
                  <a:pt x="4261731" y="822918"/>
                  <a:pt x="4006193" y="852221"/>
                </a:cubicBezTo>
                <a:cubicBezTo>
                  <a:pt x="3750655" y="881524"/>
                  <a:pt x="3844364" y="834676"/>
                  <a:pt x="3732773" y="852221"/>
                </a:cubicBezTo>
                <a:cubicBezTo>
                  <a:pt x="3621182" y="869766"/>
                  <a:pt x="3421477" y="795075"/>
                  <a:pt x="3245373" y="852221"/>
                </a:cubicBezTo>
                <a:cubicBezTo>
                  <a:pt x="3069269" y="909367"/>
                  <a:pt x="2885175" y="789003"/>
                  <a:pt x="2543992" y="852221"/>
                </a:cubicBezTo>
                <a:cubicBezTo>
                  <a:pt x="2202809" y="915439"/>
                  <a:pt x="2328346" y="829118"/>
                  <a:pt x="2163582" y="852221"/>
                </a:cubicBezTo>
                <a:cubicBezTo>
                  <a:pt x="1998818" y="875324"/>
                  <a:pt x="1952528" y="850621"/>
                  <a:pt x="1783172" y="852221"/>
                </a:cubicBezTo>
                <a:cubicBezTo>
                  <a:pt x="1613816" y="853821"/>
                  <a:pt x="1611839" y="841014"/>
                  <a:pt x="1509752" y="852221"/>
                </a:cubicBezTo>
                <a:cubicBezTo>
                  <a:pt x="1407665" y="863428"/>
                  <a:pt x="884519" y="772804"/>
                  <a:pt x="701381" y="852221"/>
                </a:cubicBezTo>
                <a:cubicBezTo>
                  <a:pt x="518243" y="931638"/>
                  <a:pt x="144789" y="824632"/>
                  <a:pt x="0" y="852221"/>
                </a:cubicBezTo>
                <a:cubicBezTo>
                  <a:pt x="-51220" y="678740"/>
                  <a:pt x="32189" y="579716"/>
                  <a:pt x="0" y="417588"/>
                </a:cubicBezTo>
                <a:cubicBezTo>
                  <a:pt x="-32189" y="255460"/>
                  <a:pt x="4122" y="98261"/>
                  <a:pt x="0" y="0"/>
                </a:cubicBezTo>
                <a:close/>
              </a:path>
            </a:pathLst>
          </a:custGeom>
          <a:solidFill>
            <a:srgbClr val="FFFFFF"/>
          </a:solidFill>
          <a:ln w="19050">
            <a:solidFill>
              <a:srgbClr val="000000"/>
            </a:solidFill>
            <a:miter lim="800000"/>
            <a:headEnd/>
            <a:tailEnd/>
            <a:extLst>
              <a:ext uri="{C807C97D-BFC1-408E-A445-0C87EB9F89A2}">
                <ask:lineSketchStyleProps xmlns:ask="http://schemas.microsoft.com/office/drawing/2018/sketchyshapes" sd="564213988">
                  <a:prstGeom prst="rect">
                    <a:avLst/>
                  </a:prstGeom>
                  <ask:type>
                    <ask:lineSketchScribble/>
                  </ask:type>
                </ask:lineSketchStyleProps>
              </a:ext>
            </a:extLst>
          </a:ln>
          <a:effectLst>
            <a:outerShdw blurRad="50800" dist="38100" dir="8100000" algn="tr" rotWithShape="0">
              <a:prstClr val="black">
                <a:alpha val="40000"/>
              </a:prstClr>
            </a:outerShdw>
          </a:effectLst>
        </p:spPr>
        <p:txBody>
          <a:bodyPr rot="0" vert="horz" wrap="square" lIns="91440" tIns="45720" rIns="91440" bIns="45720" anchor="t" anchorCtr="0">
            <a:spAutoFit/>
          </a:bodyPr>
          <a:lstStyle/>
          <a:p>
            <a:pPr algn="just" fontAlgn="base">
              <a:lnSpc>
                <a:spcPct val="107000"/>
              </a:lnSpc>
              <a:spcAft>
                <a:spcPts val="1500"/>
              </a:spcAft>
            </a:pPr>
            <a:r>
              <a:rPr lang="en-GB" sz="14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“underpinned by effective governance, risk management and operational frameworks,</a:t>
            </a:r>
            <a:endParaRPr lang="en-GB" sz="11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Aft>
                <a:spcPts val="1500"/>
              </a:spcAft>
            </a:pPr>
            <a:r>
              <a:rPr lang="en-GB" sz="1050" dirty="0">
                <a:solidFill>
                  <a:srgbClr val="363636"/>
                </a:solidFill>
                <a:effectLst/>
                <a:latin typeface="Arial" panose="020B0604020202020204" pitchFamily="34" charset="0"/>
                <a:ea typeface="Times New Roman" panose="02020603050405020304" pitchFamily="18" charset="0"/>
                <a:cs typeface="Times New Roman" panose="02020603050405020304" pitchFamily="18" charset="0"/>
              </a:rPr>
              <a:t>when they are effectively governed, professionally managed and staffed by competent, capable people, who take ownership of and prudently manage current and emerging risks.”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3B01289F-7768-4728-9D04-39C34A76B5B3}"/>
              </a:ext>
            </a:extLst>
          </p:cNvPr>
          <p:cNvSpPr txBox="1">
            <a:spLocks noChangeArrowheads="1"/>
          </p:cNvSpPr>
          <p:nvPr/>
        </p:nvSpPr>
        <p:spPr bwMode="auto">
          <a:xfrm>
            <a:off x="606678" y="2783715"/>
            <a:ext cx="10699031" cy="311239"/>
          </a:xfrm>
          <a:custGeom>
            <a:avLst/>
            <a:gdLst>
              <a:gd name="connsiteX0" fmla="*/ 0 w 10699031"/>
              <a:gd name="connsiteY0" fmla="*/ 0 h 311239"/>
              <a:gd name="connsiteX1" fmla="*/ 487400 w 10699031"/>
              <a:gd name="connsiteY1" fmla="*/ 0 h 311239"/>
              <a:gd name="connsiteX2" fmla="*/ 1081791 w 10699031"/>
              <a:gd name="connsiteY2" fmla="*/ 0 h 311239"/>
              <a:gd name="connsiteX3" fmla="*/ 1783172 w 10699031"/>
              <a:gd name="connsiteY3" fmla="*/ 0 h 311239"/>
              <a:gd name="connsiteX4" fmla="*/ 2591543 w 10699031"/>
              <a:gd name="connsiteY4" fmla="*/ 0 h 311239"/>
              <a:gd name="connsiteX5" fmla="*/ 3185934 w 10699031"/>
              <a:gd name="connsiteY5" fmla="*/ 0 h 311239"/>
              <a:gd name="connsiteX6" fmla="*/ 3887315 w 10699031"/>
              <a:gd name="connsiteY6" fmla="*/ 0 h 311239"/>
              <a:gd name="connsiteX7" fmla="*/ 4588696 w 10699031"/>
              <a:gd name="connsiteY7" fmla="*/ 0 h 311239"/>
              <a:gd name="connsiteX8" fmla="*/ 4969106 w 10699031"/>
              <a:gd name="connsiteY8" fmla="*/ 0 h 311239"/>
              <a:gd name="connsiteX9" fmla="*/ 5563496 w 10699031"/>
              <a:gd name="connsiteY9" fmla="*/ 0 h 311239"/>
              <a:gd name="connsiteX10" fmla="*/ 6157887 w 10699031"/>
              <a:gd name="connsiteY10" fmla="*/ 0 h 311239"/>
              <a:gd name="connsiteX11" fmla="*/ 6752277 w 10699031"/>
              <a:gd name="connsiteY11" fmla="*/ 0 h 311239"/>
              <a:gd name="connsiteX12" fmla="*/ 7346668 w 10699031"/>
              <a:gd name="connsiteY12" fmla="*/ 0 h 311239"/>
              <a:gd name="connsiteX13" fmla="*/ 7941059 w 10699031"/>
              <a:gd name="connsiteY13" fmla="*/ 0 h 311239"/>
              <a:gd name="connsiteX14" fmla="*/ 8428459 w 10699031"/>
              <a:gd name="connsiteY14" fmla="*/ 0 h 311239"/>
              <a:gd name="connsiteX15" fmla="*/ 8808869 w 10699031"/>
              <a:gd name="connsiteY15" fmla="*/ 0 h 311239"/>
              <a:gd name="connsiteX16" fmla="*/ 9403259 w 10699031"/>
              <a:gd name="connsiteY16" fmla="*/ 0 h 311239"/>
              <a:gd name="connsiteX17" fmla="*/ 9997650 w 10699031"/>
              <a:gd name="connsiteY17" fmla="*/ 0 h 311239"/>
              <a:gd name="connsiteX18" fmla="*/ 10699031 w 10699031"/>
              <a:gd name="connsiteY18" fmla="*/ 0 h 311239"/>
              <a:gd name="connsiteX19" fmla="*/ 10699031 w 10699031"/>
              <a:gd name="connsiteY19" fmla="*/ 311239 h 311239"/>
              <a:gd name="connsiteX20" fmla="*/ 10104640 w 10699031"/>
              <a:gd name="connsiteY20" fmla="*/ 311239 h 311239"/>
              <a:gd name="connsiteX21" fmla="*/ 9617240 w 10699031"/>
              <a:gd name="connsiteY21" fmla="*/ 311239 h 311239"/>
              <a:gd name="connsiteX22" fmla="*/ 9129840 w 10699031"/>
              <a:gd name="connsiteY22" fmla="*/ 311239 h 311239"/>
              <a:gd name="connsiteX23" fmla="*/ 8749430 w 10699031"/>
              <a:gd name="connsiteY23" fmla="*/ 311239 h 311239"/>
              <a:gd name="connsiteX24" fmla="*/ 8262029 w 10699031"/>
              <a:gd name="connsiteY24" fmla="*/ 311239 h 311239"/>
              <a:gd name="connsiteX25" fmla="*/ 7453658 w 10699031"/>
              <a:gd name="connsiteY25" fmla="*/ 311239 h 311239"/>
              <a:gd name="connsiteX26" fmla="*/ 6859268 w 10699031"/>
              <a:gd name="connsiteY26" fmla="*/ 311239 h 311239"/>
              <a:gd name="connsiteX27" fmla="*/ 6050896 w 10699031"/>
              <a:gd name="connsiteY27" fmla="*/ 311239 h 311239"/>
              <a:gd name="connsiteX28" fmla="*/ 5670486 w 10699031"/>
              <a:gd name="connsiteY28" fmla="*/ 311239 h 311239"/>
              <a:gd name="connsiteX29" fmla="*/ 5397067 w 10699031"/>
              <a:gd name="connsiteY29" fmla="*/ 311239 h 311239"/>
              <a:gd name="connsiteX30" fmla="*/ 4588696 w 10699031"/>
              <a:gd name="connsiteY30" fmla="*/ 311239 h 311239"/>
              <a:gd name="connsiteX31" fmla="*/ 4315276 w 10699031"/>
              <a:gd name="connsiteY31" fmla="*/ 311239 h 311239"/>
              <a:gd name="connsiteX32" fmla="*/ 3827876 w 10699031"/>
              <a:gd name="connsiteY32" fmla="*/ 311239 h 311239"/>
              <a:gd name="connsiteX33" fmla="*/ 3554456 w 10699031"/>
              <a:gd name="connsiteY33" fmla="*/ 311239 h 311239"/>
              <a:gd name="connsiteX34" fmla="*/ 2960065 w 10699031"/>
              <a:gd name="connsiteY34" fmla="*/ 311239 h 311239"/>
              <a:gd name="connsiteX35" fmla="*/ 2579655 w 10699031"/>
              <a:gd name="connsiteY35" fmla="*/ 311239 h 311239"/>
              <a:gd name="connsiteX36" fmla="*/ 2092255 w 10699031"/>
              <a:gd name="connsiteY36" fmla="*/ 311239 h 311239"/>
              <a:gd name="connsiteX37" fmla="*/ 1604855 w 10699031"/>
              <a:gd name="connsiteY37" fmla="*/ 311239 h 311239"/>
              <a:gd name="connsiteX38" fmla="*/ 1224445 w 10699031"/>
              <a:gd name="connsiteY38" fmla="*/ 311239 h 311239"/>
              <a:gd name="connsiteX39" fmla="*/ 844035 w 10699031"/>
              <a:gd name="connsiteY39" fmla="*/ 311239 h 311239"/>
              <a:gd name="connsiteX40" fmla="*/ 0 w 10699031"/>
              <a:gd name="connsiteY40" fmla="*/ 311239 h 311239"/>
              <a:gd name="connsiteX41" fmla="*/ 0 w 10699031"/>
              <a:gd name="connsiteY41" fmla="*/ 0 h 31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99031" h="311239" fill="none" extrusionOk="0">
                <a:moveTo>
                  <a:pt x="0" y="0"/>
                </a:moveTo>
                <a:cubicBezTo>
                  <a:pt x="121279" y="-16789"/>
                  <a:pt x="279903" y="53066"/>
                  <a:pt x="487400" y="0"/>
                </a:cubicBezTo>
                <a:cubicBezTo>
                  <a:pt x="694897" y="-53066"/>
                  <a:pt x="818908" y="67637"/>
                  <a:pt x="1081791" y="0"/>
                </a:cubicBezTo>
                <a:cubicBezTo>
                  <a:pt x="1344674" y="-67637"/>
                  <a:pt x="1619458" y="77243"/>
                  <a:pt x="1783172" y="0"/>
                </a:cubicBezTo>
                <a:cubicBezTo>
                  <a:pt x="1946886" y="-77243"/>
                  <a:pt x="2405206" y="21950"/>
                  <a:pt x="2591543" y="0"/>
                </a:cubicBezTo>
                <a:cubicBezTo>
                  <a:pt x="2777880" y="-21950"/>
                  <a:pt x="2924454" y="63046"/>
                  <a:pt x="3185934" y="0"/>
                </a:cubicBezTo>
                <a:cubicBezTo>
                  <a:pt x="3447414" y="-63046"/>
                  <a:pt x="3571936" y="25925"/>
                  <a:pt x="3887315" y="0"/>
                </a:cubicBezTo>
                <a:cubicBezTo>
                  <a:pt x="4202694" y="-25925"/>
                  <a:pt x="4242505" y="604"/>
                  <a:pt x="4588696" y="0"/>
                </a:cubicBezTo>
                <a:cubicBezTo>
                  <a:pt x="4934887" y="-604"/>
                  <a:pt x="4819254" y="8781"/>
                  <a:pt x="4969106" y="0"/>
                </a:cubicBezTo>
                <a:cubicBezTo>
                  <a:pt x="5118958" y="-8781"/>
                  <a:pt x="5432496" y="36747"/>
                  <a:pt x="5563496" y="0"/>
                </a:cubicBezTo>
                <a:cubicBezTo>
                  <a:pt x="5694496" y="-36747"/>
                  <a:pt x="5985209" y="51341"/>
                  <a:pt x="6157887" y="0"/>
                </a:cubicBezTo>
                <a:cubicBezTo>
                  <a:pt x="6330565" y="-51341"/>
                  <a:pt x="6585499" y="19145"/>
                  <a:pt x="6752277" y="0"/>
                </a:cubicBezTo>
                <a:cubicBezTo>
                  <a:pt x="6919055" y="-19145"/>
                  <a:pt x="7209315" y="62488"/>
                  <a:pt x="7346668" y="0"/>
                </a:cubicBezTo>
                <a:cubicBezTo>
                  <a:pt x="7484021" y="-62488"/>
                  <a:pt x="7691362" y="52972"/>
                  <a:pt x="7941059" y="0"/>
                </a:cubicBezTo>
                <a:cubicBezTo>
                  <a:pt x="8190756" y="-52972"/>
                  <a:pt x="8187233" y="32161"/>
                  <a:pt x="8428459" y="0"/>
                </a:cubicBezTo>
                <a:cubicBezTo>
                  <a:pt x="8669685" y="-32161"/>
                  <a:pt x="8649423" y="3029"/>
                  <a:pt x="8808869" y="0"/>
                </a:cubicBezTo>
                <a:cubicBezTo>
                  <a:pt x="8968315" y="-3029"/>
                  <a:pt x="9127301" y="9062"/>
                  <a:pt x="9403259" y="0"/>
                </a:cubicBezTo>
                <a:cubicBezTo>
                  <a:pt x="9679217" y="-9062"/>
                  <a:pt x="9805938" y="13151"/>
                  <a:pt x="9997650" y="0"/>
                </a:cubicBezTo>
                <a:cubicBezTo>
                  <a:pt x="10189362" y="-13151"/>
                  <a:pt x="10453202" y="10118"/>
                  <a:pt x="10699031" y="0"/>
                </a:cubicBezTo>
                <a:cubicBezTo>
                  <a:pt x="10727997" y="82782"/>
                  <a:pt x="10678194" y="165815"/>
                  <a:pt x="10699031" y="311239"/>
                </a:cubicBezTo>
                <a:cubicBezTo>
                  <a:pt x="10552600" y="340375"/>
                  <a:pt x="10313167" y="241310"/>
                  <a:pt x="10104640" y="311239"/>
                </a:cubicBezTo>
                <a:cubicBezTo>
                  <a:pt x="9896113" y="381168"/>
                  <a:pt x="9854891" y="256370"/>
                  <a:pt x="9617240" y="311239"/>
                </a:cubicBezTo>
                <a:cubicBezTo>
                  <a:pt x="9379589" y="366108"/>
                  <a:pt x="9279834" y="280191"/>
                  <a:pt x="9129840" y="311239"/>
                </a:cubicBezTo>
                <a:cubicBezTo>
                  <a:pt x="8979846" y="342287"/>
                  <a:pt x="8825806" y="274445"/>
                  <a:pt x="8749430" y="311239"/>
                </a:cubicBezTo>
                <a:cubicBezTo>
                  <a:pt x="8673054" y="348033"/>
                  <a:pt x="8433726" y="285457"/>
                  <a:pt x="8262029" y="311239"/>
                </a:cubicBezTo>
                <a:cubicBezTo>
                  <a:pt x="8090332" y="337021"/>
                  <a:pt x="7753845" y="237067"/>
                  <a:pt x="7453658" y="311239"/>
                </a:cubicBezTo>
                <a:cubicBezTo>
                  <a:pt x="7153471" y="385411"/>
                  <a:pt x="7063066" y="294069"/>
                  <a:pt x="6859268" y="311239"/>
                </a:cubicBezTo>
                <a:cubicBezTo>
                  <a:pt x="6655470" y="328409"/>
                  <a:pt x="6274197" y="217119"/>
                  <a:pt x="6050896" y="311239"/>
                </a:cubicBezTo>
                <a:cubicBezTo>
                  <a:pt x="5827595" y="405359"/>
                  <a:pt x="5831964" y="265769"/>
                  <a:pt x="5670486" y="311239"/>
                </a:cubicBezTo>
                <a:cubicBezTo>
                  <a:pt x="5509008" y="356709"/>
                  <a:pt x="5521968" y="279967"/>
                  <a:pt x="5397067" y="311239"/>
                </a:cubicBezTo>
                <a:cubicBezTo>
                  <a:pt x="5272166" y="342511"/>
                  <a:pt x="4843215" y="231131"/>
                  <a:pt x="4588696" y="311239"/>
                </a:cubicBezTo>
                <a:cubicBezTo>
                  <a:pt x="4334177" y="391347"/>
                  <a:pt x="4391173" y="294179"/>
                  <a:pt x="4315276" y="311239"/>
                </a:cubicBezTo>
                <a:cubicBezTo>
                  <a:pt x="4239379" y="328299"/>
                  <a:pt x="3927387" y="306873"/>
                  <a:pt x="3827876" y="311239"/>
                </a:cubicBezTo>
                <a:cubicBezTo>
                  <a:pt x="3728365" y="315605"/>
                  <a:pt x="3633520" y="289648"/>
                  <a:pt x="3554456" y="311239"/>
                </a:cubicBezTo>
                <a:cubicBezTo>
                  <a:pt x="3475392" y="332830"/>
                  <a:pt x="3139253" y="248349"/>
                  <a:pt x="2960065" y="311239"/>
                </a:cubicBezTo>
                <a:cubicBezTo>
                  <a:pt x="2780877" y="374129"/>
                  <a:pt x="2745134" y="311021"/>
                  <a:pt x="2579655" y="311239"/>
                </a:cubicBezTo>
                <a:cubicBezTo>
                  <a:pt x="2414176" y="311457"/>
                  <a:pt x="2204114" y="285256"/>
                  <a:pt x="2092255" y="311239"/>
                </a:cubicBezTo>
                <a:cubicBezTo>
                  <a:pt x="1980396" y="337222"/>
                  <a:pt x="1775802" y="287692"/>
                  <a:pt x="1604855" y="311239"/>
                </a:cubicBezTo>
                <a:cubicBezTo>
                  <a:pt x="1433908" y="334786"/>
                  <a:pt x="1309475" y="269709"/>
                  <a:pt x="1224445" y="311239"/>
                </a:cubicBezTo>
                <a:cubicBezTo>
                  <a:pt x="1139415" y="352769"/>
                  <a:pt x="969168" y="289449"/>
                  <a:pt x="844035" y="311239"/>
                </a:cubicBezTo>
                <a:cubicBezTo>
                  <a:pt x="718902" y="333029"/>
                  <a:pt x="282417" y="229120"/>
                  <a:pt x="0" y="311239"/>
                </a:cubicBezTo>
                <a:cubicBezTo>
                  <a:pt x="-34889" y="217531"/>
                  <a:pt x="49" y="132714"/>
                  <a:pt x="0" y="0"/>
                </a:cubicBezTo>
                <a:close/>
              </a:path>
              <a:path w="10699031" h="311239" stroke="0" extrusionOk="0">
                <a:moveTo>
                  <a:pt x="0" y="0"/>
                </a:moveTo>
                <a:cubicBezTo>
                  <a:pt x="250401" y="-83549"/>
                  <a:pt x="386894" y="31079"/>
                  <a:pt x="701381" y="0"/>
                </a:cubicBezTo>
                <a:cubicBezTo>
                  <a:pt x="1015868" y="-31079"/>
                  <a:pt x="958074" y="19045"/>
                  <a:pt x="1081791" y="0"/>
                </a:cubicBezTo>
                <a:cubicBezTo>
                  <a:pt x="1205508" y="-19045"/>
                  <a:pt x="1269782" y="10644"/>
                  <a:pt x="1355211" y="0"/>
                </a:cubicBezTo>
                <a:cubicBezTo>
                  <a:pt x="1440640" y="-10644"/>
                  <a:pt x="1573136" y="14322"/>
                  <a:pt x="1628630" y="0"/>
                </a:cubicBezTo>
                <a:cubicBezTo>
                  <a:pt x="1684124" y="-14322"/>
                  <a:pt x="2016929" y="43270"/>
                  <a:pt x="2116031" y="0"/>
                </a:cubicBezTo>
                <a:cubicBezTo>
                  <a:pt x="2215133" y="-43270"/>
                  <a:pt x="2728338" y="92073"/>
                  <a:pt x="2924402" y="0"/>
                </a:cubicBezTo>
                <a:cubicBezTo>
                  <a:pt x="3120466" y="-92073"/>
                  <a:pt x="3163140" y="2319"/>
                  <a:pt x="3304812" y="0"/>
                </a:cubicBezTo>
                <a:cubicBezTo>
                  <a:pt x="3446484" y="-2319"/>
                  <a:pt x="3602977" y="14620"/>
                  <a:pt x="3792212" y="0"/>
                </a:cubicBezTo>
                <a:cubicBezTo>
                  <a:pt x="3981447" y="-14620"/>
                  <a:pt x="3972514" y="1407"/>
                  <a:pt x="4065632" y="0"/>
                </a:cubicBezTo>
                <a:cubicBezTo>
                  <a:pt x="4158750" y="-1407"/>
                  <a:pt x="4587056" y="89050"/>
                  <a:pt x="4874003" y="0"/>
                </a:cubicBezTo>
                <a:cubicBezTo>
                  <a:pt x="5160950" y="-89050"/>
                  <a:pt x="5323340" y="6229"/>
                  <a:pt x="5682374" y="0"/>
                </a:cubicBezTo>
                <a:cubicBezTo>
                  <a:pt x="6041408" y="-6229"/>
                  <a:pt x="6154633" y="51286"/>
                  <a:pt x="6276765" y="0"/>
                </a:cubicBezTo>
                <a:cubicBezTo>
                  <a:pt x="6398897" y="-51286"/>
                  <a:pt x="6868277" y="25848"/>
                  <a:pt x="7085136" y="0"/>
                </a:cubicBezTo>
                <a:cubicBezTo>
                  <a:pt x="7301995" y="-25848"/>
                  <a:pt x="7631275" y="10543"/>
                  <a:pt x="7893507" y="0"/>
                </a:cubicBezTo>
                <a:cubicBezTo>
                  <a:pt x="8155739" y="-10543"/>
                  <a:pt x="8194491" y="42182"/>
                  <a:pt x="8487898" y="0"/>
                </a:cubicBezTo>
                <a:cubicBezTo>
                  <a:pt x="8781305" y="-42182"/>
                  <a:pt x="8768275" y="31042"/>
                  <a:pt x="8868308" y="0"/>
                </a:cubicBezTo>
                <a:cubicBezTo>
                  <a:pt x="8968341" y="-31042"/>
                  <a:pt x="9146569" y="32120"/>
                  <a:pt x="9248718" y="0"/>
                </a:cubicBezTo>
                <a:cubicBezTo>
                  <a:pt x="9350867" y="-32120"/>
                  <a:pt x="9423129" y="24740"/>
                  <a:pt x="9522138" y="0"/>
                </a:cubicBezTo>
                <a:cubicBezTo>
                  <a:pt x="9621147" y="-24740"/>
                  <a:pt x="9809365" y="24821"/>
                  <a:pt x="10009538" y="0"/>
                </a:cubicBezTo>
                <a:cubicBezTo>
                  <a:pt x="10209711" y="-24821"/>
                  <a:pt x="10396461" y="33003"/>
                  <a:pt x="10699031" y="0"/>
                </a:cubicBezTo>
                <a:cubicBezTo>
                  <a:pt x="10707222" y="88100"/>
                  <a:pt x="10675303" y="211290"/>
                  <a:pt x="10699031" y="311239"/>
                </a:cubicBezTo>
                <a:cubicBezTo>
                  <a:pt x="10461126" y="347173"/>
                  <a:pt x="10397185" y="279816"/>
                  <a:pt x="10104640" y="311239"/>
                </a:cubicBezTo>
                <a:cubicBezTo>
                  <a:pt x="9812095" y="342662"/>
                  <a:pt x="9865406" y="287248"/>
                  <a:pt x="9724230" y="311239"/>
                </a:cubicBezTo>
                <a:cubicBezTo>
                  <a:pt x="9583054" y="335230"/>
                  <a:pt x="9282093" y="282539"/>
                  <a:pt x="9129840" y="311239"/>
                </a:cubicBezTo>
                <a:cubicBezTo>
                  <a:pt x="8977587" y="339939"/>
                  <a:pt x="8579092" y="267273"/>
                  <a:pt x="8321469" y="311239"/>
                </a:cubicBezTo>
                <a:cubicBezTo>
                  <a:pt x="8063846" y="355205"/>
                  <a:pt x="7926521" y="251240"/>
                  <a:pt x="7727078" y="311239"/>
                </a:cubicBezTo>
                <a:cubicBezTo>
                  <a:pt x="7527635" y="371238"/>
                  <a:pt x="7259180" y="242107"/>
                  <a:pt x="7132687" y="311239"/>
                </a:cubicBezTo>
                <a:cubicBezTo>
                  <a:pt x="7006194" y="380371"/>
                  <a:pt x="6663125" y="235433"/>
                  <a:pt x="6431306" y="311239"/>
                </a:cubicBezTo>
                <a:cubicBezTo>
                  <a:pt x="6199487" y="387045"/>
                  <a:pt x="6087548" y="278437"/>
                  <a:pt x="5943906" y="311239"/>
                </a:cubicBezTo>
                <a:cubicBezTo>
                  <a:pt x="5800264" y="344041"/>
                  <a:pt x="5494428" y="303647"/>
                  <a:pt x="5135535" y="311239"/>
                </a:cubicBezTo>
                <a:cubicBezTo>
                  <a:pt x="4776642" y="318831"/>
                  <a:pt x="4793315" y="272336"/>
                  <a:pt x="4541144" y="311239"/>
                </a:cubicBezTo>
                <a:cubicBezTo>
                  <a:pt x="4288973" y="350142"/>
                  <a:pt x="4150835" y="246556"/>
                  <a:pt x="3946754" y="311239"/>
                </a:cubicBezTo>
                <a:cubicBezTo>
                  <a:pt x="3742673" y="375922"/>
                  <a:pt x="3579069" y="291960"/>
                  <a:pt x="3352363" y="311239"/>
                </a:cubicBezTo>
                <a:cubicBezTo>
                  <a:pt x="3125657" y="330518"/>
                  <a:pt x="2882568" y="254068"/>
                  <a:pt x="2757972" y="311239"/>
                </a:cubicBezTo>
                <a:cubicBezTo>
                  <a:pt x="2633376" y="368410"/>
                  <a:pt x="2609341" y="288776"/>
                  <a:pt x="2484553" y="311239"/>
                </a:cubicBezTo>
                <a:cubicBezTo>
                  <a:pt x="2359765" y="333702"/>
                  <a:pt x="2328600" y="279770"/>
                  <a:pt x="2211133" y="311239"/>
                </a:cubicBezTo>
                <a:cubicBezTo>
                  <a:pt x="2093666" y="342708"/>
                  <a:pt x="1821270" y="308379"/>
                  <a:pt x="1723733" y="311239"/>
                </a:cubicBezTo>
                <a:cubicBezTo>
                  <a:pt x="1626196" y="314099"/>
                  <a:pt x="1478605" y="269519"/>
                  <a:pt x="1236332" y="311239"/>
                </a:cubicBezTo>
                <a:cubicBezTo>
                  <a:pt x="994059" y="352959"/>
                  <a:pt x="481158" y="233320"/>
                  <a:pt x="0" y="311239"/>
                </a:cubicBezTo>
                <a:cubicBezTo>
                  <a:pt x="-28616" y="221823"/>
                  <a:pt x="2893" y="133393"/>
                  <a:pt x="0" y="0"/>
                </a:cubicBezTo>
                <a:close/>
              </a:path>
            </a:pathLst>
          </a:custGeom>
          <a:solidFill>
            <a:srgbClr val="FFFFFF"/>
          </a:solidFill>
          <a:ln w="19050">
            <a:solidFill>
              <a:srgbClr val="000000"/>
            </a:solidFill>
            <a:miter lim="800000"/>
            <a:headEnd/>
            <a:tailEnd/>
            <a:extLst>
              <a:ext uri="{C807C97D-BFC1-408E-A445-0C87EB9F89A2}">
                <ask:lineSketchStyleProps xmlns:ask="http://schemas.microsoft.com/office/drawing/2018/sketchyshapes" sd="1738188342">
                  <a:prstGeom prst="rect">
                    <a:avLst/>
                  </a:prstGeom>
                  <ask:type>
                    <ask:lineSketchScribble/>
                  </ask:type>
                </ask:lineSketchStyleProps>
              </a:ext>
            </a:extLst>
          </a:ln>
          <a:effectLst>
            <a:outerShdw blurRad="50800" dist="38100" dir="8100000" algn="tr" rotWithShape="0">
              <a:prstClr val="black">
                <a:alpha val="40000"/>
              </a:prstClr>
            </a:outerShdw>
          </a:effectLst>
        </p:spPr>
        <p:txBody>
          <a:bodyPr rot="0" vert="horz" wrap="square" lIns="91440" tIns="45720" rIns="91440" bIns="45720" anchor="t" anchorCtr="0">
            <a:spAutoFit/>
          </a:bodyPr>
          <a:lstStyle/>
          <a:p>
            <a:pPr algn="just" fontAlgn="base">
              <a:lnSpc>
                <a:spcPct val="107000"/>
              </a:lnSpc>
              <a:spcAft>
                <a:spcPts val="1500"/>
              </a:spcAft>
            </a:pPr>
            <a:r>
              <a:rPr lang="en-GB" sz="14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“our focus in 2021 will be more on the effective implementation of recent regulatory framework enhancements”</a:t>
            </a:r>
            <a:endParaRPr lang="en-GB" sz="16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F4570C2F-7D6A-4BEA-9F48-6C3F29F5BB2F}"/>
              </a:ext>
            </a:extLst>
          </p:cNvPr>
          <p:cNvSpPr txBox="1">
            <a:spLocks noChangeArrowheads="1"/>
          </p:cNvSpPr>
          <p:nvPr/>
        </p:nvSpPr>
        <p:spPr bwMode="auto">
          <a:xfrm>
            <a:off x="606678" y="3442094"/>
            <a:ext cx="10699030" cy="1198149"/>
          </a:xfrm>
          <a:custGeom>
            <a:avLst/>
            <a:gdLst>
              <a:gd name="connsiteX0" fmla="*/ 0 w 10699030"/>
              <a:gd name="connsiteY0" fmla="*/ 0 h 1198149"/>
              <a:gd name="connsiteX1" fmla="*/ 808371 w 10699030"/>
              <a:gd name="connsiteY1" fmla="*/ 0 h 1198149"/>
              <a:gd name="connsiteX2" fmla="*/ 1616742 w 10699030"/>
              <a:gd name="connsiteY2" fmla="*/ 0 h 1198149"/>
              <a:gd name="connsiteX3" fmla="*/ 1997152 w 10699030"/>
              <a:gd name="connsiteY3" fmla="*/ 0 h 1198149"/>
              <a:gd name="connsiteX4" fmla="*/ 2270572 w 10699030"/>
              <a:gd name="connsiteY4" fmla="*/ 0 h 1198149"/>
              <a:gd name="connsiteX5" fmla="*/ 2757972 w 10699030"/>
              <a:gd name="connsiteY5" fmla="*/ 0 h 1198149"/>
              <a:gd name="connsiteX6" fmla="*/ 3566343 w 10699030"/>
              <a:gd name="connsiteY6" fmla="*/ 0 h 1198149"/>
              <a:gd name="connsiteX7" fmla="*/ 4160734 w 10699030"/>
              <a:gd name="connsiteY7" fmla="*/ 0 h 1198149"/>
              <a:gd name="connsiteX8" fmla="*/ 4755124 w 10699030"/>
              <a:gd name="connsiteY8" fmla="*/ 0 h 1198149"/>
              <a:gd name="connsiteX9" fmla="*/ 5563496 w 10699030"/>
              <a:gd name="connsiteY9" fmla="*/ 0 h 1198149"/>
              <a:gd name="connsiteX10" fmla="*/ 6050896 w 10699030"/>
              <a:gd name="connsiteY10" fmla="*/ 0 h 1198149"/>
              <a:gd name="connsiteX11" fmla="*/ 6752277 w 10699030"/>
              <a:gd name="connsiteY11" fmla="*/ 0 h 1198149"/>
              <a:gd name="connsiteX12" fmla="*/ 7132687 w 10699030"/>
              <a:gd name="connsiteY12" fmla="*/ 0 h 1198149"/>
              <a:gd name="connsiteX13" fmla="*/ 7834068 w 10699030"/>
              <a:gd name="connsiteY13" fmla="*/ 0 h 1198149"/>
              <a:gd name="connsiteX14" fmla="*/ 8214477 w 10699030"/>
              <a:gd name="connsiteY14" fmla="*/ 0 h 1198149"/>
              <a:gd name="connsiteX15" fmla="*/ 8594887 w 10699030"/>
              <a:gd name="connsiteY15" fmla="*/ 0 h 1198149"/>
              <a:gd name="connsiteX16" fmla="*/ 9296268 w 10699030"/>
              <a:gd name="connsiteY16" fmla="*/ 0 h 1198149"/>
              <a:gd name="connsiteX17" fmla="*/ 9890659 w 10699030"/>
              <a:gd name="connsiteY17" fmla="*/ 0 h 1198149"/>
              <a:gd name="connsiteX18" fmla="*/ 10699030 w 10699030"/>
              <a:gd name="connsiteY18" fmla="*/ 0 h 1198149"/>
              <a:gd name="connsiteX19" fmla="*/ 10699030 w 10699030"/>
              <a:gd name="connsiteY19" fmla="*/ 563130 h 1198149"/>
              <a:gd name="connsiteX20" fmla="*/ 10699030 w 10699030"/>
              <a:gd name="connsiteY20" fmla="*/ 1198149 h 1198149"/>
              <a:gd name="connsiteX21" fmla="*/ 10425610 w 10699030"/>
              <a:gd name="connsiteY21" fmla="*/ 1198149 h 1198149"/>
              <a:gd name="connsiteX22" fmla="*/ 9831220 w 10699030"/>
              <a:gd name="connsiteY22" fmla="*/ 1198149 h 1198149"/>
              <a:gd name="connsiteX23" fmla="*/ 9450810 w 10699030"/>
              <a:gd name="connsiteY23" fmla="*/ 1198149 h 1198149"/>
              <a:gd name="connsiteX24" fmla="*/ 9070400 w 10699030"/>
              <a:gd name="connsiteY24" fmla="*/ 1198149 h 1198149"/>
              <a:gd name="connsiteX25" fmla="*/ 8369019 w 10699030"/>
              <a:gd name="connsiteY25" fmla="*/ 1198149 h 1198149"/>
              <a:gd name="connsiteX26" fmla="*/ 7881619 w 10699030"/>
              <a:gd name="connsiteY26" fmla="*/ 1198149 h 1198149"/>
              <a:gd name="connsiteX27" fmla="*/ 7180238 w 10699030"/>
              <a:gd name="connsiteY27" fmla="*/ 1198149 h 1198149"/>
              <a:gd name="connsiteX28" fmla="*/ 6585847 w 10699030"/>
              <a:gd name="connsiteY28" fmla="*/ 1198149 h 1198149"/>
              <a:gd name="connsiteX29" fmla="*/ 5777476 w 10699030"/>
              <a:gd name="connsiteY29" fmla="*/ 1198149 h 1198149"/>
              <a:gd name="connsiteX30" fmla="*/ 5290076 w 10699030"/>
              <a:gd name="connsiteY30" fmla="*/ 1198149 h 1198149"/>
              <a:gd name="connsiteX31" fmla="*/ 5016656 w 10699030"/>
              <a:gd name="connsiteY31" fmla="*/ 1198149 h 1198149"/>
              <a:gd name="connsiteX32" fmla="*/ 4743237 w 10699030"/>
              <a:gd name="connsiteY32" fmla="*/ 1198149 h 1198149"/>
              <a:gd name="connsiteX33" fmla="*/ 3934865 w 10699030"/>
              <a:gd name="connsiteY33" fmla="*/ 1198149 h 1198149"/>
              <a:gd name="connsiteX34" fmla="*/ 3554456 w 10699030"/>
              <a:gd name="connsiteY34" fmla="*/ 1198149 h 1198149"/>
              <a:gd name="connsiteX35" fmla="*/ 2960065 w 10699030"/>
              <a:gd name="connsiteY35" fmla="*/ 1198149 h 1198149"/>
              <a:gd name="connsiteX36" fmla="*/ 2472665 w 10699030"/>
              <a:gd name="connsiteY36" fmla="*/ 1198149 h 1198149"/>
              <a:gd name="connsiteX37" fmla="*/ 1771284 w 10699030"/>
              <a:gd name="connsiteY37" fmla="*/ 1198149 h 1198149"/>
              <a:gd name="connsiteX38" fmla="*/ 1283884 w 10699030"/>
              <a:gd name="connsiteY38" fmla="*/ 1198149 h 1198149"/>
              <a:gd name="connsiteX39" fmla="*/ 796483 w 10699030"/>
              <a:gd name="connsiteY39" fmla="*/ 1198149 h 1198149"/>
              <a:gd name="connsiteX40" fmla="*/ 0 w 10699030"/>
              <a:gd name="connsiteY40" fmla="*/ 1198149 h 1198149"/>
              <a:gd name="connsiteX41" fmla="*/ 0 w 10699030"/>
              <a:gd name="connsiteY41" fmla="*/ 587093 h 1198149"/>
              <a:gd name="connsiteX42" fmla="*/ 0 w 10699030"/>
              <a:gd name="connsiteY42" fmla="*/ 0 h 119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99030" h="1198149" fill="none" extrusionOk="0">
                <a:moveTo>
                  <a:pt x="0" y="0"/>
                </a:moveTo>
                <a:cubicBezTo>
                  <a:pt x="185172" y="-90320"/>
                  <a:pt x="590235" y="66296"/>
                  <a:pt x="808371" y="0"/>
                </a:cubicBezTo>
                <a:cubicBezTo>
                  <a:pt x="1026507" y="-66296"/>
                  <a:pt x="1354684" y="42039"/>
                  <a:pt x="1616742" y="0"/>
                </a:cubicBezTo>
                <a:cubicBezTo>
                  <a:pt x="1878800" y="-42039"/>
                  <a:pt x="1846797" y="6291"/>
                  <a:pt x="1997152" y="0"/>
                </a:cubicBezTo>
                <a:cubicBezTo>
                  <a:pt x="2147507" y="-6291"/>
                  <a:pt x="2148294" y="28794"/>
                  <a:pt x="2270572" y="0"/>
                </a:cubicBezTo>
                <a:cubicBezTo>
                  <a:pt x="2392850" y="-28794"/>
                  <a:pt x="2626294" y="30970"/>
                  <a:pt x="2757972" y="0"/>
                </a:cubicBezTo>
                <a:cubicBezTo>
                  <a:pt x="2889650" y="-30970"/>
                  <a:pt x="3236678" y="62470"/>
                  <a:pt x="3566343" y="0"/>
                </a:cubicBezTo>
                <a:cubicBezTo>
                  <a:pt x="3896008" y="-62470"/>
                  <a:pt x="4001061" y="52914"/>
                  <a:pt x="4160734" y="0"/>
                </a:cubicBezTo>
                <a:cubicBezTo>
                  <a:pt x="4320407" y="-52914"/>
                  <a:pt x="4554669" y="21899"/>
                  <a:pt x="4755124" y="0"/>
                </a:cubicBezTo>
                <a:cubicBezTo>
                  <a:pt x="4955579" y="-21899"/>
                  <a:pt x="5262263" y="64788"/>
                  <a:pt x="5563496" y="0"/>
                </a:cubicBezTo>
                <a:cubicBezTo>
                  <a:pt x="5864729" y="-64788"/>
                  <a:pt x="5825491" y="31940"/>
                  <a:pt x="6050896" y="0"/>
                </a:cubicBezTo>
                <a:cubicBezTo>
                  <a:pt x="6276301" y="-31940"/>
                  <a:pt x="6510961" y="28629"/>
                  <a:pt x="6752277" y="0"/>
                </a:cubicBezTo>
                <a:cubicBezTo>
                  <a:pt x="6993593" y="-28629"/>
                  <a:pt x="6987837" y="2362"/>
                  <a:pt x="7132687" y="0"/>
                </a:cubicBezTo>
                <a:cubicBezTo>
                  <a:pt x="7277537" y="-2362"/>
                  <a:pt x="7637740" y="8163"/>
                  <a:pt x="7834068" y="0"/>
                </a:cubicBezTo>
                <a:cubicBezTo>
                  <a:pt x="8030396" y="-8163"/>
                  <a:pt x="8066892" y="36141"/>
                  <a:pt x="8214477" y="0"/>
                </a:cubicBezTo>
                <a:cubicBezTo>
                  <a:pt x="8362062" y="-36141"/>
                  <a:pt x="8437314" y="3682"/>
                  <a:pt x="8594887" y="0"/>
                </a:cubicBezTo>
                <a:cubicBezTo>
                  <a:pt x="8752460" y="-3682"/>
                  <a:pt x="9096869" y="28607"/>
                  <a:pt x="9296268" y="0"/>
                </a:cubicBezTo>
                <a:cubicBezTo>
                  <a:pt x="9495667" y="-28607"/>
                  <a:pt x="9758694" y="7740"/>
                  <a:pt x="9890659" y="0"/>
                </a:cubicBezTo>
                <a:cubicBezTo>
                  <a:pt x="10022624" y="-7740"/>
                  <a:pt x="10345139" y="69013"/>
                  <a:pt x="10699030" y="0"/>
                </a:cubicBezTo>
                <a:cubicBezTo>
                  <a:pt x="10723709" y="157142"/>
                  <a:pt x="10653544" y="423729"/>
                  <a:pt x="10699030" y="563130"/>
                </a:cubicBezTo>
                <a:cubicBezTo>
                  <a:pt x="10744516" y="702531"/>
                  <a:pt x="10685760" y="1031880"/>
                  <a:pt x="10699030" y="1198149"/>
                </a:cubicBezTo>
                <a:cubicBezTo>
                  <a:pt x="10598509" y="1220997"/>
                  <a:pt x="10526766" y="1165951"/>
                  <a:pt x="10425610" y="1198149"/>
                </a:cubicBezTo>
                <a:cubicBezTo>
                  <a:pt x="10324454" y="1230347"/>
                  <a:pt x="10054889" y="1147534"/>
                  <a:pt x="9831220" y="1198149"/>
                </a:cubicBezTo>
                <a:cubicBezTo>
                  <a:pt x="9607551" y="1248764"/>
                  <a:pt x="9533403" y="1192700"/>
                  <a:pt x="9450810" y="1198149"/>
                </a:cubicBezTo>
                <a:cubicBezTo>
                  <a:pt x="9368217" y="1203598"/>
                  <a:pt x="9150550" y="1194768"/>
                  <a:pt x="9070400" y="1198149"/>
                </a:cubicBezTo>
                <a:cubicBezTo>
                  <a:pt x="8990250" y="1201530"/>
                  <a:pt x="8641528" y="1117488"/>
                  <a:pt x="8369019" y="1198149"/>
                </a:cubicBezTo>
                <a:cubicBezTo>
                  <a:pt x="8096510" y="1278810"/>
                  <a:pt x="8031826" y="1178884"/>
                  <a:pt x="7881619" y="1198149"/>
                </a:cubicBezTo>
                <a:cubicBezTo>
                  <a:pt x="7731412" y="1217414"/>
                  <a:pt x="7439860" y="1140123"/>
                  <a:pt x="7180238" y="1198149"/>
                </a:cubicBezTo>
                <a:cubicBezTo>
                  <a:pt x="6920616" y="1256175"/>
                  <a:pt x="6738446" y="1129706"/>
                  <a:pt x="6585847" y="1198149"/>
                </a:cubicBezTo>
                <a:cubicBezTo>
                  <a:pt x="6433248" y="1266592"/>
                  <a:pt x="6167738" y="1119091"/>
                  <a:pt x="5777476" y="1198149"/>
                </a:cubicBezTo>
                <a:cubicBezTo>
                  <a:pt x="5387214" y="1277207"/>
                  <a:pt x="5451959" y="1169872"/>
                  <a:pt x="5290076" y="1198149"/>
                </a:cubicBezTo>
                <a:cubicBezTo>
                  <a:pt x="5128193" y="1226426"/>
                  <a:pt x="5132174" y="1196920"/>
                  <a:pt x="5016656" y="1198149"/>
                </a:cubicBezTo>
                <a:cubicBezTo>
                  <a:pt x="4901138" y="1199378"/>
                  <a:pt x="4872588" y="1167819"/>
                  <a:pt x="4743237" y="1198149"/>
                </a:cubicBezTo>
                <a:cubicBezTo>
                  <a:pt x="4613886" y="1228479"/>
                  <a:pt x="4139172" y="1171175"/>
                  <a:pt x="3934865" y="1198149"/>
                </a:cubicBezTo>
                <a:cubicBezTo>
                  <a:pt x="3730558" y="1225123"/>
                  <a:pt x="3697108" y="1167206"/>
                  <a:pt x="3554456" y="1198149"/>
                </a:cubicBezTo>
                <a:cubicBezTo>
                  <a:pt x="3411804" y="1229092"/>
                  <a:pt x="3214266" y="1157078"/>
                  <a:pt x="2960065" y="1198149"/>
                </a:cubicBezTo>
                <a:cubicBezTo>
                  <a:pt x="2705864" y="1239220"/>
                  <a:pt x="2643640" y="1182352"/>
                  <a:pt x="2472665" y="1198149"/>
                </a:cubicBezTo>
                <a:cubicBezTo>
                  <a:pt x="2301690" y="1213946"/>
                  <a:pt x="2114209" y="1115170"/>
                  <a:pt x="1771284" y="1198149"/>
                </a:cubicBezTo>
                <a:cubicBezTo>
                  <a:pt x="1428359" y="1281128"/>
                  <a:pt x="1508712" y="1143853"/>
                  <a:pt x="1283884" y="1198149"/>
                </a:cubicBezTo>
                <a:cubicBezTo>
                  <a:pt x="1059056" y="1252445"/>
                  <a:pt x="1022862" y="1155060"/>
                  <a:pt x="796483" y="1198149"/>
                </a:cubicBezTo>
                <a:cubicBezTo>
                  <a:pt x="570104" y="1241238"/>
                  <a:pt x="171849" y="1143009"/>
                  <a:pt x="0" y="1198149"/>
                </a:cubicBezTo>
                <a:cubicBezTo>
                  <a:pt x="-69682" y="956926"/>
                  <a:pt x="31283" y="758341"/>
                  <a:pt x="0" y="587093"/>
                </a:cubicBezTo>
                <a:cubicBezTo>
                  <a:pt x="-31283" y="415845"/>
                  <a:pt x="46553" y="143864"/>
                  <a:pt x="0" y="0"/>
                </a:cubicBezTo>
                <a:close/>
              </a:path>
              <a:path w="10699030" h="1198149" stroke="0" extrusionOk="0">
                <a:moveTo>
                  <a:pt x="0" y="0"/>
                </a:moveTo>
                <a:cubicBezTo>
                  <a:pt x="80701" y="-36203"/>
                  <a:pt x="274178" y="27042"/>
                  <a:pt x="380410" y="0"/>
                </a:cubicBezTo>
                <a:cubicBezTo>
                  <a:pt x="486642" y="-27042"/>
                  <a:pt x="702086" y="35246"/>
                  <a:pt x="867810" y="0"/>
                </a:cubicBezTo>
                <a:cubicBezTo>
                  <a:pt x="1033534" y="-35246"/>
                  <a:pt x="1275410" y="33267"/>
                  <a:pt x="1462201" y="0"/>
                </a:cubicBezTo>
                <a:cubicBezTo>
                  <a:pt x="1648992" y="-33267"/>
                  <a:pt x="1675954" y="6274"/>
                  <a:pt x="1842611" y="0"/>
                </a:cubicBezTo>
                <a:cubicBezTo>
                  <a:pt x="2009268" y="-6274"/>
                  <a:pt x="2059792" y="17776"/>
                  <a:pt x="2223021" y="0"/>
                </a:cubicBezTo>
                <a:cubicBezTo>
                  <a:pt x="2386250" y="-17776"/>
                  <a:pt x="2598386" y="68368"/>
                  <a:pt x="2817411" y="0"/>
                </a:cubicBezTo>
                <a:cubicBezTo>
                  <a:pt x="3036436" y="-68368"/>
                  <a:pt x="2975998" y="17483"/>
                  <a:pt x="3090831" y="0"/>
                </a:cubicBezTo>
                <a:cubicBezTo>
                  <a:pt x="3205664" y="-17483"/>
                  <a:pt x="3230985" y="6469"/>
                  <a:pt x="3364251" y="0"/>
                </a:cubicBezTo>
                <a:cubicBezTo>
                  <a:pt x="3497517" y="-6469"/>
                  <a:pt x="3614037" y="7233"/>
                  <a:pt x="3851651" y="0"/>
                </a:cubicBezTo>
                <a:cubicBezTo>
                  <a:pt x="4089265" y="-7233"/>
                  <a:pt x="4290130" y="50692"/>
                  <a:pt x="4446041" y="0"/>
                </a:cubicBezTo>
                <a:cubicBezTo>
                  <a:pt x="4601952" y="-50692"/>
                  <a:pt x="4674631" y="5107"/>
                  <a:pt x="4826451" y="0"/>
                </a:cubicBezTo>
                <a:cubicBezTo>
                  <a:pt x="4978271" y="-5107"/>
                  <a:pt x="4988058" y="7237"/>
                  <a:pt x="5099871" y="0"/>
                </a:cubicBezTo>
                <a:cubicBezTo>
                  <a:pt x="5211684" y="-7237"/>
                  <a:pt x="5286147" y="2856"/>
                  <a:pt x="5373291" y="0"/>
                </a:cubicBezTo>
                <a:cubicBezTo>
                  <a:pt x="5460435" y="-2856"/>
                  <a:pt x="5524215" y="2529"/>
                  <a:pt x="5646710" y="0"/>
                </a:cubicBezTo>
                <a:cubicBezTo>
                  <a:pt x="5769205" y="-2529"/>
                  <a:pt x="5942419" y="26130"/>
                  <a:pt x="6134111" y="0"/>
                </a:cubicBezTo>
                <a:cubicBezTo>
                  <a:pt x="6325803" y="-26130"/>
                  <a:pt x="6532937" y="52364"/>
                  <a:pt x="6728501" y="0"/>
                </a:cubicBezTo>
                <a:cubicBezTo>
                  <a:pt x="6924065" y="-52364"/>
                  <a:pt x="7350328" y="25902"/>
                  <a:pt x="7536872" y="0"/>
                </a:cubicBezTo>
                <a:cubicBezTo>
                  <a:pt x="7723416" y="-25902"/>
                  <a:pt x="7699725" y="16809"/>
                  <a:pt x="7810292" y="0"/>
                </a:cubicBezTo>
                <a:cubicBezTo>
                  <a:pt x="7920859" y="-16809"/>
                  <a:pt x="8112806" y="39938"/>
                  <a:pt x="8190702" y="0"/>
                </a:cubicBezTo>
                <a:cubicBezTo>
                  <a:pt x="8268598" y="-39938"/>
                  <a:pt x="8569452" y="28601"/>
                  <a:pt x="8678102" y="0"/>
                </a:cubicBezTo>
                <a:cubicBezTo>
                  <a:pt x="8786752" y="-28601"/>
                  <a:pt x="9041000" y="59759"/>
                  <a:pt x="9379483" y="0"/>
                </a:cubicBezTo>
                <a:cubicBezTo>
                  <a:pt x="9717966" y="-59759"/>
                  <a:pt x="9816732" y="29563"/>
                  <a:pt x="9973874" y="0"/>
                </a:cubicBezTo>
                <a:cubicBezTo>
                  <a:pt x="10131016" y="-29563"/>
                  <a:pt x="10520923" y="54441"/>
                  <a:pt x="10699030" y="0"/>
                </a:cubicBezTo>
                <a:cubicBezTo>
                  <a:pt x="10737688" y="126663"/>
                  <a:pt x="10688414" y="404960"/>
                  <a:pt x="10699030" y="587093"/>
                </a:cubicBezTo>
                <a:cubicBezTo>
                  <a:pt x="10709646" y="769226"/>
                  <a:pt x="10646820" y="975348"/>
                  <a:pt x="10699030" y="1198149"/>
                </a:cubicBezTo>
                <a:cubicBezTo>
                  <a:pt x="10360899" y="1233226"/>
                  <a:pt x="10153669" y="1195681"/>
                  <a:pt x="9997649" y="1198149"/>
                </a:cubicBezTo>
                <a:cubicBezTo>
                  <a:pt x="9841629" y="1200617"/>
                  <a:pt x="9361425" y="1104246"/>
                  <a:pt x="9189278" y="1198149"/>
                </a:cubicBezTo>
                <a:cubicBezTo>
                  <a:pt x="9017131" y="1292052"/>
                  <a:pt x="8846530" y="1176580"/>
                  <a:pt x="8701878" y="1198149"/>
                </a:cubicBezTo>
                <a:cubicBezTo>
                  <a:pt x="8557226" y="1219718"/>
                  <a:pt x="8403553" y="1167469"/>
                  <a:pt x="8321468" y="1198149"/>
                </a:cubicBezTo>
                <a:cubicBezTo>
                  <a:pt x="8239383" y="1228829"/>
                  <a:pt x="7880459" y="1145455"/>
                  <a:pt x="7727077" y="1198149"/>
                </a:cubicBezTo>
                <a:cubicBezTo>
                  <a:pt x="7573695" y="1250843"/>
                  <a:pt x="7521483" y="1179980"/>
                  <a:pt x="7453658" y="1198149"/>
                </a:cubicBezTo>
                <a:cubicBezTo>
                  <a:pt x="7385833" y="1216318"/>
                  <a:pt x="7113434" y="1142545"/>
                  <a:pt x="6859267" y="1198149"/>
                </a:cubicBezTo>
                <a:cubicBezTo>
                  <a:pt x="6605100" y="1253753"/>
                  <a:pt x="6531107" y="1149619"/>
                  <a:pt x="6371867" y="1198149"/>
                </a:cubicBezTo>
                <a:cubicBezTo>
                  <a:pt x="6212627" y="1246679"/>
                  <a:pt x="6137383" y="1167873"/>
                  <a:pt x="5991457" y="1198149"/>
                </a:cubicBezTo>
                <a:cubicBezTo>
                  <a:pt x="5845531" y="1228425"/>
                  <a:pt x="5677530" y="1194325"/>
                  <a:pt x="5504057" y="1198149"/>
                </a:cubicBezTo>
                <a:cubicBezTo>
                  <a:pt x="5330584" y="1201973"/>
                  <a:pt x="5096119" y="1156379"/>
                  <a:pt x="4695685" y="1198149"/>
                </a:cubicBezTo>
                <a:cubicBezTo>
                  <a:pt x="4295251" y="1239919"/>
                  <a:pt x="4260203" y="1131468"/>
                  <a:pt x="4101295" y="1198149"/>
                </a:cubicBezTo>
                <a:cubicBezTo>
                  <a:pt x="3942387" y="1264830"/>
                  <a:pt x="3842789" y="1171696"/>
                  <a:pt x="3613895" y="1198149"/>
                </a:cubicBezTo>
                <a:cubicBezTo>
                  <a:pt x="3385001" y="1224602"/>
                  <a:pt x="3458583" y="1177384"/>
                  <a:pt x="3340475" y="1198149"/>
                </a:cubicBezTo>
                <a:cubicBezTo>
                  <a:pt x="3222367" y="1218914"/>
                  <a:pt x="3138532" y="1179669"/>
                  <a:pt x="3067055" y="1198149"/>
                </a:cubicBezTo>
                <a:cubicBezTo>
                  <a:pt x="2995578" y="1216629"/>
                  <a:pt x="2807464" y="1187241"/>
                  <a:pt x="2579655" y="1198149"/>
                </a:cubicBezTo>
                <a:cubicBezTo>
                  <a:pt x="2351846" y="1209057"/>
                  <a:pt x="2246448" y="1165742"/>
                  <a:pt x="2092255" y="1198149"/>
                </a:cubicBezTo>
                <a:cubicBezTo>
                  <a:pt x="1938062" y="1230556"/>
                  <a:pt x="1604938" y="1164896"/>
                  <a:pt x="1283884" y="1198149"/>
                </a:cubicBezTo>
                <a:cubicBezTo>
                  <a:pt x="962830" y="1231402"/>
                  <a:pt x="1085071" y="1178777"/>
                  <a:pt x="1010464" y="1198149"/>
                </a:cubicBezTo>
                <a:cubicBezTo>
                  <a:pt x="935857" y="1217521"/>
                  <a:pt x="463497" y="1107236"/>
                  <a:pt x="0" y="1198149"/>
                </a:cubicBezTo>
                <a:cubicBezTo>
                  <a:pt x="-44948" y="1057038"/>
                  <a:pt x="12593" y="913154"/>
                  <a:pt x="0" y="635019"/>
                </a:cubicBezTo>
                <a:cubicBezTo>
                  <a:pt x="-12593" y="356884"/>
                  <a:pt x="33828" y="208706"/>
                  <a:pt x="0" y="0"/>
                </a:cubicBezTo>
                <a:close/>
              </a:path>
            </a:pathLst>
          </a:custGeom>
          <a:solidFill>
            <a:srgbClr val="FFFFFF"/>
          </a:solidFill>
          <a:ln w="19050">
            <a:solidFill>
              <a:srgbClr val="000000"/>
            </a:solidFill>
            <a:miter lim="800000"/>
            <a:headEnd/>
            <a:tailEnd/>
            <a:extLst>
              <a:ext uri="{C807C97D-BFC1-408E-A445-0C87EB9F89A2}">
                <ask:lineSketchStyleProps xmlns:ask="http://schemas.microsoft.com/office/drawing/2018/sketchyshapes" sd="2952017212">
                  <a:prstGeom prst="rect">
                    <a:avLst/>
                  </a:prstGeom>
                  <ask:type>
                    <ask:lineSketchScribble/>
                  </ask:type>
                </ask:lineSketchStyleProps>
              </a:ext>
            </a:extLst>
          </a:ln>
          <a:effectLst>
            <a:outerShdw blurRad="50800" dist="38100" dir="8100000" algn="tr" rotWithShape="0">
              <a:prstClr val="black">
                <a:alpha val="40000"/>
              </a:prstClr>
            </a:outerShdw>
          </a:effectLst>
        </p:spPr>
        <p:txBody>
          <a:bodyPr rot="0" vert="horz" wrap="square" lIns="91440" tIns="45720" rIns="91440" bIns="45720" anchor="t" anchorCtr="0">
            <a:spAutoFit/>
          </a:bodyPr>
          <a:lstStyle/>
          <a:p>
            <a:pPr algn="just">
              <a:lnSpc>
                <a:spcPct val="107000"/>
              </a:lnSpc>
              <a:spcAft>
                <a:spcPts val="800"/>
              </a:spcAft>
            </a:pPr>
            <a:r>
              <a:rPr lang="en-GB" sz="1100" dirty="0">
                <a:solidFill>
                  <a:srgbClr val="363636"/>
                </a:solidFill>
                <a:effectLst/>
                <a:latin typeface="Arial" panose="020B0604020202020204" pitchFamily="34" charset="0"/>
                <a:ea typeface="Times New Roman" panose="02020603050405020304" pitchFamily="18" charset="0"/>
                <a:cs typeface="Times New Roman" panose="02020603050405020304" pitchFamily="18" charset="0"/>
              </a:rPr>
              <a:t>“</a:t>
            </a:r>
            <a:r>
              <a:rPr lang="en-GB" sz="1050" dirty="0">
                <a:solidFill>
                  <a:srgbClr val="363636"/>
                </a:solidFill>
                <a:effectLst/>
                <a:latin typeface="Arial" panose="020B0604020202020204" pitchFamily="34" charset="0"/>
                <a:ea typeface="Times New Roman" panose="02020603050405020304" pitchFamily="18" charset="0"/>
                <a:cs typeface="Times New Roman" panose="02020603050405020304" pitchFamily="18" charset="0"/>
              </a:rPr>
              <a:t>we expect credit unions to have core prudential foundations including </a:t>
            </a:r>
            <a:r>
              <a:rPr lang="en-GB" sz="14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strong governance and robust risk management </a:t>
            </a:r>
            <a:endParaRPr lang="en-GB" sz="11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4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Greater ownership by boards of risk management </a:t>
            </a:r>
            <a:r>
              <a:rPr lang="en-GB" sz="1050" dirty="0">
                <a:solidFill>
                  <a:srgbClr val="363636"/>
                </a:solidFill>
                <a:effectLst/>
                <a:latin typeface="Arial" panose="020B0604020202020204" pitchFamily="34" charset="0"/>
                <a:ea typeface="Times New Roman" panose="02020603050405020304" pitchFamily="18" charset="0"/>
                <a:cs typeface="Times New Roman" panose="02020603050405020304" pitchFamily="18" charset="0"/>
              </a:rPr>
              <a:t>is critical to overcome the recurring risk issues identified in our 2020 PRISM Supervisory Commentary.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050" dirty="0">
                <a:solidFill>
                  <a:srgbClr val="363636"/>
                </a:solidFill>
                <a:effectLst/>
                <a:latin typeface="Arial" panose="020B0604020202020204" pitchFamily="34" charset="0"/>
                <a:ea typeface="Times New Roman" panose="02020603050405020304" pitchFamily="18" charset="0"/>
                <a:cs typeface="Times New Roman" panose="02020603050405020304" pitchFamily="18" charset="0"/>
              </a:rPr>
              <a:t>Enhanced data and reporting capabilities are essential to facilitate continual assessment of the range of credit union risk considerations.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050" dirty="0">
                <a:solidFill>
                  <a:srgbClr val="363636"/>
                </a:solidFill>
                <a:effectLst/>
                <a:latin typeface="Arial" panose="020B0604020202020204" pitchFamily="34" charset="0"/>
                <a:ea typeface="Times New Roman" panose="02020603050405020304" pitchFamily="18" charset="0"/>
                <a:cs typeface="Times New Roman" panose="02020603050405020304" pitchFamily="18" charset="0"/>
              </a:rPr>
              <a:t>using key performance and risk indicators”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3BCE1583-26AF-4E0D-B9F3-11C109D41B15}"/>
              </a:ext>
            </a:extLst>
          </p:cNvPr>
          <p:cNvSpPr txBox="1">
            <a:spLocks noChangeArrowheads="1"/>
          </p:cNvSpPr>
          <p:nvPr/>
        </p:nvSpPr>
        <p:spPr bwMode="auto">
          <a:xfrm>
            <a:off x="566729" y="4987383"/>
            <a:ext cx="10738979" cy="484107"/>
          </a:xfrm>
          <a:custGeom>
            <a:avLst/>
            <a:gdLst>
              <a:gd name="connsiteX0" fmla="*/ 0 w 10738979"/>
              <a:gd name="connsiteY0" fmla="*/ 0 h 484107"/>
              <a:gd name="connsiteX1" fmla="*/ 489220 w 10738979"/>
              <a:gd name="connsiteY1" fmla="*/ 0 h 484107"/>
              <a:gd name="connsiteX2" fmla="*/ 1193220 w 10738979"/>
              <a:gd name="connsiteY2" fmla="*/ 0 h 484107"/>
              <a:gd name="connsiteX3" fmla="*/ 2004609 w 10738979"/>
              <a:gd name="connsiteY3" fmla="*/ 0 h 484107"/>
              <a:gd name="connsiteX4" fmla="*/ 2386440 w 10738979"/>
              <a:gd name="connsiteY4" fmla="*/ 0 h 484107"/>
              <a:gd name="connsiteX5" fmla="*/ 3090440 w 10738979"/>
              <a:gd name="connsiteY5" fmla="*/ 0 h 484107"/>
              <a:gd name="connsiteX6" fmla="*/ 3901829 w 10738979"/>
              <a:gd name="connsiteY6" fmla="*/ 0 h 484107"/>
              <a:gd name="connsiteX7" fmla="*/ 4605829 w 10738979"/>
              <a:gd name="connsiteY7" fmla="*/ 0 h 484107"/>
              <a:gd name="connsiteX8" fmla="*/ 5095049 w 10738979"/>
              <a:gd name="connsiteY8" fmla="*/ 0 h 484107"/>
              <a:gd name="connsiteX9" fmla="*/ 5799049 w 10738979"/>
              <a:gd name="connsiteY9" fmla="*/ 0 h 484107"/>
              <a:gd name="connsiteX10" fmla="*/ 6073489 w 10738979"/>
              <a:gd name="connsiteY10" fmla="*/ 0 h 484107"/>
              <a:gd name="connsiteX11" fmla="*/ 6562709 w 10738979"/>
              <a:gd name="connsiteY11" fmla="*/ 0 h 484107"/>
              <a:gd name="connsiteX12" fmla="*/ 7266709 w 10738979"/>
              <a:gd name="connsiteY12" fmla="*/ 0 h 484107"/>
              <a:gd name="connsiteX13" fmla="*/ 7863319 w 10738979"/>
              <a:gd name="connsiteY13" fmla="*/ 0 h 484107"/>
              <a:gd name="connsiteX14" fmla="*/ 8352539 w 10738979"/>
              <a:gd name="connsiteY14" fmla="*/ 0 h 484107"/>
              <a:gd name="connsiteX15" fmla="*/ 9056539 w 10738979"/>
              <a:gd name="connsiteY15" fmla="*/ 0 h 484107"/>
              <a:gd name="connsiteX16" fmla="*/ 9545759 w 10738979"/>
              <a:gd name="connsiteY16" fmla="*/ 0 h 484107"/>
              <a:gd name="connsiteX17" fmla="*/ 10738979 w 10738979"/>
              <a:gd name="connsiteY17" fmla="*/ 0 h 484107"/>
              <a:gd name="connsiteX18" fmla="*/ 10738979 w 10738979"/>
              <a:gd name="connsiteY18" fmla="*/ 484107 h 484107"/>
              <a:gd name="connsiteX19" fmla="*/ 9927589 w 10738979"/>
              <a:gd name="connsiteY19" fmla="*/ 484107 h 484107"/>
              <a:gd name="connsiteX20" fmla="*/ 9223590 w 10738979"/>
              <a:gd name="connsiteY20" fmla="*/ 484107 h 484107"/>
              <a:gd name="connsiteX21" fmla="*/ 8734370 w 10738979"/>
              <a:gd name="connsiteY21" fmla="*/ 484107 h 484107"/>
              <a:gd name="connsiteX22" fmla="*/ 8137760 w 10738979"/>
              <a:gd name="connsiteY22" fmla="*/ 484107 h 484107"/>
              <a:gd name="connsiteX23" fmla="*/ 7433760 w 10738979"/>
              <a:gd name="connsiteY23" fmla="*/ 484107 h 484107"/>
              <a:gd name="connsiteX24" fmla="*/ 6622370 w 10738979"/>
              <a:gd name="connsiteY24" fmla="*/ 484107 h 484107"/>
              <a:gd name="connsiteX25" fmla="*/ 6133150 w 10738979"/>
              <a:gd name="connsiteY25" fmla="*/ 484107 h 484107"/>
              <a:gd name="connsiteX26" fmla="*/ 5858710 w 10738979"/>
              <a:gd name="connsiteY26" fmla="*/ 484107 h 484107"/>
              <a:gd name="connsiteX27" fmla="*/ 5154710 w 10738979"/>
              <a:gd name="connsiteY27" fmla="*/ 484107 h 484107"/>
              <a:gd name="connsiteX28" fmla="*/ 4772880 w 10738979"/>
              <a:gd name="connsiteY28" fmla="*/ 484107 h 484107"/>
              <a:gd name="connsiteX29" fmla="*/ 3961490 w 10738979"/>
              <a:gd name="connsiteY29" fmla="*/ 484107 h 484107"/>
              <a:gd name="connsiteX30" fmla="*/ 3150101 w 10738979"/>
              <a:gd name="connsiteY30" fmla="*/ 484107 h 484107"/>
              <a:gd name="connsiteX31" fmla="*/ 2553491 w 10738979"/>
              <a:gd name="connsiteY31" fmla="*/ 484107 h 484107"/>
              <a:gd name="connsiteX32" fmla="*/ 2279050 w 10738979"/>
              <a:gd name="connsiteY32" fmla="*/ 484107 h 484107"/>
              <a:gd name="connsiteX33" fmla="*/ 2004609 w 10738979"/>
              <a:gd name="connsiteY33" fmla="*/ 484107 h 484107"/>
              <a:gd name="connsiteX34" fmla="*/ 1622779 w 10738979"/>
              <a:gd name="connsiteY34" fmla="*/ 484107 h 484107"/>
              <a:gd name="connsiteX35" fmla="*/ 918779 w 10738979"/>
              <a:gd name="connsiteY35" fmla="*/ 484107 h 484107"/>
              <a:gd name="connsiteX36" fmla="*/ 0 w 10738979"/>
              <a:gd name="connsiteY36" fmla="*/ 484107 h 484107"/>
              <a:gd name="connsiteX37" fmla="*/ 0 w 10738979"/>
              <a:gd name="connsiteY37" fmla="*/ 0 h 48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738979" h="484107" fill="none" extrusionOk="0">
                <a:moveTo>
                  <a:pt x="0" y="0"/>
                </a:moveTo>
                <a:cubicBezTo>
                  <a:pt x="201639" y="-58305"/>
                  <a:pt x="263928" y="58626"/>
                  <a:pt x="489220" y="0"/>
                </a:cubicBezTo>
                <a:cubicBezTo>
                  <a:pt x="714512" y="-58626"/>
                  <a:pt x="1010835" y="32408"/>
                  <a:pt x="1193220" y="0"/>
                </a:cubicBezTo>
                <a:cubicBezTo>
                  <a:pt x="1375605" y="-32408"/>
                  <a:pt x="1704113" y="89618"/>
                  <a:pt x="2004609" y="0"/>
                </a:cubicBezTo>
                <a:cubicBezTo>
                  <a:pt x="2305105" y="-89618"/>
                  <a:pt x="2239629" y="38858"/>
                  <a:pt x="2386440" y="0"/>
                </a:cubicBezTo>
                <a:cubicBezTo>
                  <a:pt x="2533251" y="-38858"/>
                  <a:pt x="2828006" y="80395"/>
                  <a:pt x="3090440" y="0"/>
                </a:cubicBezTo>
                <a:cubicBezTo>
                  <a:pt x="3352874" y="-80395"/>
                  <a:pt x="3613783" y="48292"/>
                  <a:pt x="3901829" y="0"/>
                </a:cubicBezTo>
                <a:cubicBezTo>
                  <a:pt x="4189875" y="-48292"/>
                  <a:pt x="4306662" y="42716"/>
                  <a:pt x="4605829" y="0"/>
                </a:cubicBezTo>
                <a:cubicBezTo>
                  <a:pt x="4904996" y="-42716"/>
                  <a:pt x="4947542" y="56766"/>
                  <a:pt x="5095049" y="0"/>
                </a:cubicBezTo>
                <a:cubicBezTo>
                  <a:pt x="5242556" y="-56766"/>
                  <a:pt x="5596216" y="19778"/>
                  <a:pt x="5799049" y="0"/>
                </a:cubicBezTo>
                <a:cubicBezTo>
                  <a:pt x="6001882" y="-19778"/>
                  <a:pt x="5948568" y="25497"/>
                  <a:pt x="6073489" y="0"/>
                </a:cubicBezTo>
                <a:cubicBezTo>
                  <a:pt x="6198410" y="-25497"/>
                  <a:pt x="6422716" y="6530"/>
                  <a:pt x="6562709" y="0"/>
                </a:cubicBezTo>
                <a:cubicBezTo>
                  <a:pt x="6702702" y="-6530"/>
                  <a:pt x="6960075" y="78220"/>
                  <a:pt x="7266709" y="0"/>
                </a:cubicBezTo>
                <a:cubicBezTo>
                  <a:pt x="7573343" y="-78220"/>
                  <a:pt x="7740934" y="9367"/>
                  <a:pt x="7863319" y="0"/>
                </a:cubicBezTo>
                <a:cubicBezTo>
                  <a:pt x="7985704" y="-9367"/>
                  <a:pt x="8197232" y="24879"/>
                  <a:pt x="8352539" y="0"/>
                </a:cubicBezTo>
                <a:cubicBezTo>
                  <a:pt x="8507846" y="-24879"/>
                  <a:pt x="8852952" y="1765"/>
                  <a:pt x="9056539" y="0"/>
                </a:cubicBezTo>
                <a:cubicBezTo>
                  <a:pt x="9260126" y="-1765"/>
                  <a:pt x="9338994" y="6170"/>
                  <a:pt x="9545759" y="0"/>
                </a:cubicBezTo>
                <a:cubicBezTo>
                  <a:pt x="9752524" y="-6170"/>
                  <a:pt x="10184071" y="102055"/>
                  <a:pt x="10738979" y="0"/>
                </a:cubicBezTo>
                <a:cubicBezTo>
                  <a:pt x="10794372" y="106043"/>
                  <a:pt x="10700560" y="383386"/>
                  <a:pt x="10738979" y="484107"/>
                </a:cubicBezTo>
                <a:cubicBezTo>
                  <a:pt x="10568436" y="572743"/>
                  <a:pt x="10172711" y="422598"/>
                  <a:pt x="9927589" y="484107"/>
                </a:cubicBezTo>
                <a:cubicBezTo>
                  <a:pt x="9682467" y="545616"/>
                  <a:pt x="9514522" y="446155"/>
                  <a:pt x="9223590" y="484107"/>
                </a:cubicBezTo>
                <a:cubicBezTo>
                  <a:pt x="8932658" y="522059"/>
                  <a:pt x="8921327" y="445920"/>
                  <a:pt x="8734370" y="484107"/>
                </a:cubicBezTo>
                <a:cubicBezTo>
                  <a:pt x="8547413" y="522294"/>
                  <a:pt x="8388278" y="482890"/>
                  <a:pt x="8137760" y="484107"/>
                </a:cubicBezTo>
                <a:cubicBezTo>
                  <a:pt x="7887242" y="485324"/>
                  <a:pt x="7770570" y="446333"/>
                  <a:pt x="7433760" y="484107"/>
                </a:cubicBezTo>
                <a:cubicBezTo>
                  <a:pt x="7096950" y="521881"/>
                  <a:pt x="6903145" y="418099"/>
                  <a:pt x="6622370" y="484107"/>
                </a:cubicBezTo>
                <a:cubicBezTo>
                  <a:pt x="6341595" y="550115"/>
                  <a:pt x="6320101" y="433765"/>
                  <a:pt x="6133150" y="484107"/>
                </a:cubicBezTo>
                <a:cubicBezTo>
                  <a:pt x="5946199" y="534449"/>
                  <a:pt x="5979416" y="480234"/>
                  <a:pt x="5858710" y="484107"/>
                </a:cubicBezTo>
                <a:cubicBezTo>
                  <a:pt x="5738004" y="487980"/>
                  <a:pt x="5456817" y="481229"/>
                  <a:pt x="5154710" y="484107"/>
                </a:cubicBezTo>
                <a:cubicBezTo>
                  <a:pt x="4852603" y="486985"/>
                  <a:pt x="4895892" y="473146"/>
                  <a:pt x="4772880" y="484107"/>
                </a:cubicBezTo>
                <a:cubicBezTo>
                  <a:pt x="4649868" y="495068"/>
                  <a:pt x="4315521" y="404616"/>
                  <a:pt x="3961490" y="484107"/>
                </a:cubicBezTo>
                <a:cubicBezTo>
                  <a:pt x="3607459" y="563598"/>
                  <a:pt x="3350320" y="412338"/>
                  <a:pt x="3150101" y="484107"/>
                </a:cubicBezTo>
                <a:cubicBezTo>
                  <a:pt x="2949882" y="555876"/>
                  <a:pt x="2733089" y="478654"/>
                  <a:pt x="2553491" y="484107"/>
                </a:cubicBezTo>
                <a:cubicBezTo>
                  <a:pt x="2373893" y="489560"/>
                  <a:pt x="2384861" y="475727"/>
                  <a:pt x="2279050" y="484107"/>
                </a:cubicBezTo>
                <a:cubicBezTo>
                  <a:pt x="2173239" y="492487"/>
                  <a:pt x="2088866" y="470354"/>
                  <a:pt x="2004609" y="484107"/>
                </a:cubicBezTo>
                <a:cubicBezTo>
                  <a:pt x="1920352" y="497860"/>
                  <a:pt x="1811037" y="468874"/>
                  <a:pt x="1622779" y="484107"/>
                </a:cubicBezTo>
                <a:cubicBezTo>
                  <a:pt x="1434521" y="499340"/>
                  <a:pt x="1258270" y="477284"/>
                  <a:pt x="918779" y="484107"/>
                </a:cubicBezTo>
                <a:cubicBezTo>
                  <a:pt x="579288" y="490930"/>
                  <a:pt x="311797" y="480219"/>
                  <a:pt x="0" y="484107"/>
                </a:cubicBezTo>
                <a:cubicBezTo>
                  <a:pt x="-53946" y="251996"/>
                  <a:pt x="31351" y="134616"/>
                  <a:pt x="0" y="0"/>
                </a:cubicBezTo>
                <a:close/>
              </a:path>
              <a:path w="10738979" h="484107" stroke="0" extrusionOk="0">
                <a:moveTo>
                  <a:pt x="0" y="0"/>
                </a:moveTo>
                <a:cubicBezTo>
                  <a:pt x="275782" y="-8994"/>
                  <a:pt x="608294" y="58973"/>
                  <a:pt x="811390" y="0"/>
                </a:cubicBezTo>
                <a:cubicBezTo>
                  <a:pt x="1014486" y="-58973"/>
                  <a:pt x="975570" y="6837"/>
                  <a:pt x="1085830" y="0"/>
                </a:cubicBezTo>
                <a:cubicBezTo>
                  <a:pt x="1196090" y="-6837"/>
                  <a:pt x="1540086" y="71495"/>
                  <a:pt x="1789830" y="0"/>
                </a:cubicBezTo>
                <a:cubicBezTo>
                  <a:pt x="2039574" y="-71495"/>
                  <a:pt x="2256002" y="19663"/>
                  <a:pt x="2601219" y="0"/>
                </a:cubicBezTo>
                <a:cubicBezTo>
                  <a:pt x="2946436" y="-19663"/>
                  <a:pt x="2787545" y="21771"/>
                  <a:pt x="2875660" y="0"/>
                </a:cubicBezTo>
                <a:cubicBezTo>
                  <a:pt x="2963775" y="-21771"/>
                  <a:pt x="3050606" y="23686"/>
                  <a:pt x="3150101" y="0"/>
                </a:cubicBezTo>
                <a:cubicBezTo>
                  <a:pt x="3249596" y="-23686"/>
                  <a:pt x="3312834" y="3856"/>
                  <a:pt x="3424541" y="0"/>
                </a:cubicBezTo>
                <a:cubicBezTo>
                  <a:pt x="3536248" y="-3856"/>
                  <a:pt x="3574222" y="1631"/>
                  <a:pt x="3698982" y="0"/>
                </a:cubicBezTo>
                <a:cubicBezTo>
                  <a:pt x="3823742" y="-1631"/>
                  <a:pt x="3999071" y="53171"/>
                  <a:pt x="4188202" y="0"/>
                </a:cubicBezTo>
                <a:cubicBezTo>
                  <a:pt x="4377333" y="-53171"/>
                  <a:pt x="4662133" y="35563"/>
                  <a:pt x="4784812" y="0"/>
                </a:cubicBezTo>
                <a:cubicBezTo>
                  <a:pt x="4907491" y="-35563"/>
                  <a:pt x="5085625" y="59252"/>
                  <a:pt x="5381422" y="0"/>
                </a:cubicBezTo>
                <a:cubicBezTo>
                  <a:pt x="5677219" y="-59252"/>
                  <a:pt x="5542218" y="9831"/>
                  <a:pt x="5655862" y="0"/>
                </a:cubicBezTo>
                <a:cubicBezTo>
                  <a:pt x="5769506" y="-9831"/>
                  <a:pt x="6029314" y="49592"/>
                  <a:pt x="6359862" y="0"/>
                </a:cubicBezTo>
                <a:cubicBezTo>
                  <a:pt x="6690410" y="-49592"/>
                  <a:pt x="6915964" y="61651"/>
                  <a:pt x="7171252" y="0"/>
                </a:cubicBezTo>
                <a:cubicBezTo>
                  <a:pt x="7426540" y="-61651"/>
                  <a:pt x="7640277" y="24892"/>
                  <a:pt x="7767861" y="0"/>
                </a:cubicBezTo>
                <a:cubicBezTo>
                  <a:pt x="7895445" y="-24892"/>
                  <a:pt x="8359468" y="457"/>
                  <a:pt x="8579251" y="0"/>
                </a:cubicBezTo>
                <a:cubicBezTo>
                  <a:pt x="8799034" y="-457"/>
                  <a:pt x="8727738" y="15730"/>
                  <a:pt x="8853692" y="0"/>
                </a:cubicBezTo>
                <a:cubicBezTo>
                  <a:pt x="8979646" y="-15730"/>
                  <a:pt x="9082433" y="20149"/>
                  <a:pt x="9235522" y="0"/>
                </a:cubicBezTo>
                <a:cubicBezTo>
                  <a:pt x="9388611" y="-20149"/>
                  <a:pt x="9524458" y="26433"/>
                  <a:pt x="9724742" y="0"/>
                </a:cubicBezTo>
                <a:cubicBezTo>
                  <a:pt x="9925026" y="-26433"/>
                  <a:pt x="10447022" y="98608"/>
                  <a:pt x="10738979" y="0"/>
                </a:cubicBezTo>
                <a:cubicBezTo>
                  <a:pt x="10751248" y="176440"/>
                  <a:pt x="10692706" y="302306"/>
                  <a:pt x="10738979" y="484107"/>
                </a:cubicBezTo>
                <a:cubicBezTo>
                  <a:pt x="10635223" y="538847"/>
                  <a:pt x="10366223" y="446793"/>
                  <a:pt x="10249759" y="484107"/>
                </a:cubicBezTo>
                <a:cubicBezTo>
                  <a:pt x="10133295" y="521421"/>
                  <a:pt x="10020634" y="474022"/>
                  <a:pt x="9867928" y="484107"/>
                </a:cubicBezTo>
                <a:cubicBezTo>
                  <a:pt x="9715222" y="494192"/>
                  <a:pt x="9518112" y="464152"/>
                  <a:pt x="9271319" y="484107"/>
                </a:cubicBezTo>
                <a:cubicBezTo>
                  <a:pt x="9024526" y="504062"/>
                  <a:pt x="8974551" y="480897"/>
                  <a:pt x="8782098" y="484107"/>
                </a:cubicBezTo>
                <a:cubicBezTo>
                  <a:pt x="8589645" y="487317"/>
                  <a:pt x="8439309" y="452784"/>
                  <a:pt x="8292878" y="484107"/>
                </a:cubicBezTo>
                <a:cubicBezTo>
                  <a:pt x="8146447" y="515430"/>
                  <a:pt x="7966191" y="469514"/>
                  <a:pt x="7803658" y="484107"/>
                </a:cubicBezTo>
                <a:cubicBezTo>
                  <a:pt x="7641125" y="498700"/>
                  <a:pt x="7586628" y="465294"/>
                  <a:pt x="7421828" y="484107"/>
                </a:cubicBezTo>
                <a:cubicBezTo>
                  <a:pt x="7257028" y="502920"/>
                  <a:pt x="6786123" y="402509"/>
                  <a:pt x="6610438" y="484107"/>
                </a:cubicBezTo>
                <a:cubicBezTo>
                  <a:pt x="6434753" y="565705"/>
                  <a:pt x="6236950" y="424828"/>
                  <a:pt x="5906438" y="484107"/>
                </a:cubicBezTo>
                <a:cubicBezTo>
                  <a:pt x="5575926" y="543386"/>
                  <a:pt x="5677488" y="466257"/>
                  <a:pt x="5524608" y="484107"/>
                </a:cubicBezTo>
                <a:cubicBezTo>
                  <a:pt x="5371728" y="501957"/>
                  <a:pt x="5364644" y="482548"/>
                  <a:pt x="5250168" y="484107"/>
                </a:cubicBezTo>
                <a:cubicBezTo>
                  <a:pt x="5135692" y="485666"/>
                  <a:pt x="4964763" y="451366"/>
                  <a:pt x="4868337" y="484107"/>
                </a:cubicBezTo>
                <a:cubicBezTo>
                  <a:pt x="4771911" y="516848"/>
                  <a:pt x="4523619" y="446093"/>
                  <a:pt x="4271727" y="484107"/>
                </a:cubicBezTo>
                <a:cubicBezTo>
                  <a:pt x="4019835" y="522121"/>
                  <a:pt x="4047248" y="456598"/>
                  <a:pt x="3889897" y="484107"/>
                </a:cubicBezTo>
                <a:cubicBezTo>
                  <a:pt x="3732546" y="511616"/>
                  <a:pt x="3526568" y="436694"/>
                  <a:pt x="3293287" y="484107"/>
                </a:cubicBezTo>
                <a:cubicBezTo>
                  <a:pt x="3060006" y="531520"/>
                  <a:pt x="3090071" y="441763"/>
                  <a:pt x="2911457" y="484107"/>
                </a:cubicBezTo>
                <a:cubicBezTo>
                  <a:pt x="2732843" y="526451"/>
                  <a:pt x="2480654" y="451248"/>
                  <a:pt x="2314847" y="484107"/>
                </a:cubicBezTo>
                <a:cubicBezTo>
                  <a:pt x="2149040" y="516966"/>
                  <a:pt x="1991732" y="434613"/>
                  <a:pt x="1718237" y="484107"/>
                </a:cubicBezTo>
                <a:cubicBezTo>
                  <a:pt x="1444742" y="533601"/>
                  <a:pt x="1572834" y="457474"/>
                  <a:pt x="1443796" y="484107"/>
                </a:cubicBezTo>
                <a:cubicBezTo>
                  <a:pt x="1314758" y="510740"/>
                  <a:pt x="1113521" y="433068"/>
                  <a:pt x="954576" y="484107"/>
                </a:cubicBezTo>
                <a:cubicBezTo>
                  <a:pt x="795631" y="535146"/>
                  <a:pt x="337781" y="462383"/>
                  <a:pt x="0" y="484107"/>
                </a:cubicBezTo>
                <a:cubicBezTo>
                  <a:pt x="-12932" y="366701"/>
                  <a:pt x="5522" y="151419"/>
                  <a:pt x="0" y="0"/>
                </a:cubicBezTo>
                <a:close/>
              </a:path>
            </a:pathLst>
          </a:custGeom>
          <a:solidFill>
            <a:srgbClr val="FFFFFF"/>
          </a:solidFill>
          <a:ln w="19050">
            <a:solidFill>
              <a:srgbClr val="000000"/>
            </a:solidFill>
            <a:miter lim="800000"/>
            <a:headEnd/>
            <a:tailEnd/>
            <a:extLst>
              <a:ext uri="{C807C97D-BFC1-408E-A445-0C87EB9F89A2}">
                <ask:lineSketchStyleProps xmlns:ask="http://schemas.microsoft.com/office/drawing/2018/sketchyshapes" sd="2698149574">
                  <a:prstGeom prst="rect">
                    <a:avLst/>
                  </a:prstGeom>
                  <ask:type>
                    <ask:lineSketchScribble/>
                  </ask:type>
                </ask:lineSketchStyleProps>
              </a:ext>
            </a:extLst>
          </a:ln>
          <a:effectLst>
            <a:outerShdw blurRad="50800" dist="38100" dir="8100000" algn="tr" rotWithShape="0">
              <a:prstClr val="black">
                <a:alpha val="40000"/>
              </a:prstClr>
            </a:outerShdw>
          </a:effectLst>
        </p:spPr>
        <p:txBody>
          <a:bodyPr rot="0" vert="horz" wrap="square" lIns="91440" tIns="45720" rIns="91440" bIns="45720" anchor="t" anchorCtr="0">
            <a:spAutoFit/>
          </a:bodyPr>
          <a:lstStyle/>
          <a:p>
            <a:pPr algn="just" fontAlgn="base">
              <a:lnSpc>
                <a:spcPct val="107000"/>
              </a:lnSpc>
              <a:spcAft>
                <a:spcPts val="1500"/>
              </a:spcAft>
            </a:pPr>
            <a:r>
              <a:rPr lang="en-GB" sz="1050" dirty="0">
                <a:solidFill>
                  <a:srgbClr val="363636"/>
                </a:solidFill>
                <a:effectLst/>
                <a:latin typeface="Arial" panose="020B0604020202020204" pitchFamily="34" charset="0"/>
                <a:ea typeface="Times New Roman" panose="02020603050405020304" pitchFamily="18" charset="0"/>
                <a:cs typeface="Times New Roman" panose="02020603050405020304" pitchFamily="18" charset="0"/>
              </a:rPr>
              <a:t>“The overall picture however in this area is not so positive. We continued to identify examples of fundamental governance and risk management weaknesses in many credit unions. Recurring risk issues here are a prudential concern. </a:t>
            </a:r>
            <a:r>
              <a:rPr lang="en-GB" sz="14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They evidence a lack of maturity in the credit union risk management process.”</a:t>
            </a:r>
            <a:endPar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A2A53A13-4608-4720-B35A-5CC2DC30B851}"/>
              </a:ext>
            </a:extLst>
          </p:cNvPr>
          <p:cNvSpPr txBox="1">
            <a:spLocks noChangeArrowheads="1"/>
          </p:cNvSpPr>
          <p:nvPr/>
        </p:nvSpPr>
        <p:spPr bwMode="auto">
          <a:xfrm>
            <a:off x="606678" y="5882593"/>
            <a:ext cx="10801126" cy="479485"/>
          </a:xfrm>
          <a:custGeom>
            <a:avLst/>
            <a:gdLst>
              <a:gd name="connsiteX0" fmla="*/ 0 w 10801126"/>
              <a:gd name="connsiteY0" fmla="*/ 0 h 479485"/>
              <a:gd name="connsiteX1" fmla="*/ 676492 w 10801126"/>
              <a:gd name="connsiteY1" fmla="*/ 0 h 479485"/>
              <a:gd name="connsiteX2" fmla="*/ 920938 w 10801126"/>
              <a:gd name="connsiteY2" fmla="*/ 0 h 479485"/>
              <a:gd name="connsiteX3" fmla="*/ 1489418 w 10801126"/>
              <a:gd name="connsiteY3" fmla="*/ 0 h 479485"/>
              <a:gd name="connsiteX4" fmla="*/ 2057899 w 10801126"/>
              <a:gd name="connsiteY4" fmla="*/ 0 h 479485"/>
              <a:gd name="connsiteX5" fmla="*/ 2410357 w 10801126"/>
              <a:gd name="connsiteY5" fmla="*/ 0 h 479485"/>
              <a:gd name="connsiteX6" fmla="*/ 3194859 w 10801126"/>
              <a:gd name="connsiteY6" fmla="*/ 0 h 479485"/>
              <a:gd name="connsiteX7" fmla="*/ 3763340 w 10801126"/>
              <a:gd name="connsiteY7" fmla="*/ 0 h 479485"/>
              <a:gd name="connsiteX8" fmla="*/ 4115797 w 10801126"/>
              <a:gd name="connsiteY8" fmla="*/ 0 h 479485"/>
              <a:gd name="connsiteX9" fmla="*/ 4900300 w 10801126"/>
              <a:gd name="connsiteY9" fmla="*/ 0 h 479485"/>
              <a:gd name="connsiteX10" fmla="*/ 5576792 w 10801126"/>
              <a:gd name="connsiteY10" fmla="*/ 0 h 479485"/>
              <a:gd name="connsiteX11" fmla="*/ 5821238 w 10801126"/>
              <a:gd name="connsiteY11" fmla="*/ 0 h 479485"/>
              <a:gd name="connsiteX12" fmla="*/ 6065685 w 10801126"/>
              <a:gd name="connsiteY12" fmla="*/ 0 h 479485"/>
              <a:gd name="connsiteX13" fmla="*/ 6850188 w 10801126"/>
              <a:gd name="connsiteY13" fmla="*/ 0 h 479485"/>
              <a:gd name="connsiteX14" fmla="*/ 7310657 w 10801126"/>
              <a:gd name="connsiteY14" fmla="*/ 0 h 479485"/>
              <a:gd name="connsiteX15" fmla="*/ 7555103 w 10801126"/>
              <a:gd name="connsiteY15" fmla="*/ 0 h 479485"/>
              <a:gd name="connsiteX16" fmla="*/ 8231595 w 10801126"/>
              <a:gd name="connsiteY16" fmla="*/ 0 h 479485"/>
              <a:gd name="connsiteX17" fmla="*/ 8692064 w 10801126"/>
              <a:gd name="connsiteY17" fmla="*/ 0 h 479485"/>
              <a:gd name="connsiteX18" fmla="*/ 9152533 w 10801126"/>
              <a:gd name="connsiteY18" fmla="*/ 0 h 479485"/>
              <a:gd name="connsiteX19" fmla="*/ 9613002 w 10801126"/>
              <a:gd name="connsiteY19" fmla="*/ 0 h 479485"/>
              <a:gd name="connsiteX20" fmla="*/ 10181482 w 10801126"/>
              <a:gd name="connsiteY20" fmla="*/ 0 h 479485"/>
              <a:gd name="connsiteX21" fmla="*/ 10801126 w 10801126"/>
              <a:gd name="connsiteY21" fmla="*/ 0 h 479485"/>
              <a:gd name="connsiteX22" fmla="*/ 10801126 w 10801126"/>
              <a:gd name="connsiteY22" fmla="*/ 479485 h 479485"/>
              <a:gd name="connsiteX23" fmla="*/ 10556679 w 10801126"/>
              <a:gd name="connsiteY23" fmla="*/ 479485 h 479485"/>
              <a:gd name="connsiteX24" fmla="*/ 10312233 w 10801126"/>
              <a:gd name="connsiteY24" fmla="*/ 479485 h 479485"/>
              <a:gd name="connsiteX25" fmla="*/ 9959775 w 10801126"/>
              <a:gd name="connsiteY25" fmla="*/ 479485 h 479485"/>
              <a:gd name="connsiteX26" fmla="*/ 9607317 w 10801126"/>
              <a:gd name="connsiteY26" fmla="*/ 479485 h 479485"/>
              <a:gd name="connsiteX27" fmla="*/ 9146848 w 10801126"/>
              <a:gd name="connsiteY27" fmla="*/ 479485 h 479485"/>
              <a:gd name="connsiteX28" fmla="*/ 8470357 w 10801126"/>
              <a:gd name="connsiteY28" fmla="*/ 479485 h 479485"/>
              <a:gd name="connsiteX29" fmla="*/ 8009888 w 10801126"/>
              <a:gd name="connsiteY29" fmla="*/ 479485 h 479485"/>
              <a:gd name="connsiteX30" fmla="*/ 7765441 w 10801126"/>
              <a:gd name="connsiteY30" fmla="*/ 479485 h 479485"/>
              <a:gd name="connsiteX31" fmla="*/ 7088950 w 10801126"/>
              <a:gd name="connsiteY31" fmla="*/ 479485 h 479485"/>
              <a:gd name="connsiteX32" fmla="*/ 6628480 w 10801126"/>
              <a:gd name="connsiteY32" fmla="*/ 479485 h 479485"/>
              <a:gd name="connsiteX33" fmla="*/ 6060000 w 10801126"/>
              <a:gd name="connsiteY33" fmla="*/ 479485 h 479485"/>
              <a:gd name="connsiteX34" fmla="*/ 5383509 w 10801126"/>
              <a:gd name="connsiteY34" fmla="*/ 479485 h 479485"/>
              <a:gd name="connsiteX35" fmla="*/ 4599006 w 10801126"/>
              <a:gd name="connsiteY35" fmla="*/ 479485 h 479485"/>
              <a:gd name="connsiteX36" fmla="*/ 4138537 w 10801126"/>
              <a:gd name="connsiteY36" fmla="*/ 479485 h 479485"/>
              <a:gd name="connsiteX37" fmla="*/ 3462045 w 10801126"/>
              <a:gd name="connsiteY37" fmla="*/ 479485 h 479485"/>
              <a:gd name="connsiteX38" fmla="*/ 3217599 w 10801126"/>
              <a:gd name="connsiteY38" fmla="*/ 479485 h 479485"/>
              <a:gd name="connsiteX39" fmla="*/ 2433096 w 10801126"/>
              <a:gd name="connsiteY39" fmla="*/ 479485 h 479485"/>
              <a:gd name="connsiteX40" fmla="*/ 1648593 w 10801126"/>
              <a:gd name="connsiteY40" fmla="*/ 479485 h 479485"/>
              <a:gd name="connsiteX41" fmla="*/ 1188124 w 10801126"/>
              <a:gd name="connsiteY41" fmla="*/ 479485 h 479485"/>
              <a:gd name="connsiteX42" fmla="*/ 511632 w 10801126"/>
              <a:gd name="connsiteY42" fmla="*/ 479485 h 479485"/>
              <a:gd name="connsiteX43" fmla="*/ 0 w 10801126"/>
              <a:gd name="connsiteY43" fmla="*/ 479485 h 479485"/>
              <a:gd name="connsiteX44" fmla="*/ 0 w 10801126"/>
              <a:gd name="connsiteY44" fmla="*/ 0 h 47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1126" h="479485" fill="none" extrusionOk="0">
                <a:moveTo>
                  <a:pt x="0" y="0"/>
                </a:moveTo>
                <a:cubicBezTo>
                  <a:pt x="250580" y="-50325"/>
                  <a:pt x="338729" y="48902"/>
                  <a:pt x="676492" y="0"/>
                </a:cubicBezTo>
                <a:cubicBezTo>
                  <a:pt x="1014255" y="-48902"/>
                  <a:pt x="848139" y="7290"/>
                  <a:pt x="920938" y="0"/>
                </a:cubicBezTo>
                <a:cubicBezTo>
                  <a:pt x="993737" y="-7290"/>
                  <a:pt x="1339630" y="55353"/>
                  <a:pt x="1489418" y="0"/>
                </a:cubicBezTo>
                <a:cubicBezTo>
                  <a:pt x="1639206" y="-55353"/>
                  <a:pt x="1910249" y="18011"/>
                  <a:pt x="2057899" y="0"/>
                </a:cubicBezTo>
                <a:cubicBezTo>
                  <a:pt x="2205549" y="-18011"/>
                  <a:pt x="2309175" y="19721"/>
                  <a:pt x="2410357" y="0"/>
                </a:cubicBezTo>
                <a:cubicBezTo>
                  <a:pt x="2511539" y="-19721"/>
                  <a:pt x="3016095" y="37153"/>
                  <a:pt x="3194859" y="0"/>
                </a:cubicBezTo>
                <a:cubicBezTo>
                  <a:pt x="3373623" y="-37153"/>
                  <a:pt x="3495899" y="8447"/>
                  <a:pt x="3763340" y="0"/>
                </a:cubicBezTo>
                <a:cubicBezTo>
                  <a:pt x="4030781" y="-8447"/>
                  <a:pt x="4022395" y="20432"/>
                  <a:pt x="4115797" y="0"/>
                </a:cubicBezTo>
                <a:cubicBezTo>
                  <a:pt x="4209199" y="-20432"/>
                  <a:pt x="4578022" y="11311"/>
                  <a:pt x="4900300" y="0"/>
                </a:cubicBezTo>
                <a:cubicBezTo>
                  <a:pt x="5222578" y="-11311"/>
                  <a:pt x="5309230" y="38363"/>
                  <a:pt x="5576792" y="0"/>
                </a:cubicBezTo>
                <a:cubicBezTo>
                  <a:pt x="5844354" y="-38363"/>
                  <a:pt x="5724287" y="9359"/>
                  <a:pt x="5821238" y="0"/>
                </a:cubicBezTo>
                <a:cubicBezTo>
                  <a:pt x="5918189" y="-9359"/>
                  <a:pt x="5978265" y="13435"/>
                  <a:pt x="6065685" y="0"/>
                </a:cubicBezTo>
                <a:cubicBezTo>
                  <a:pt x="6153105" y="-13435"/>
                  <a:pt x="6600096" y="49435"/>
                  <a:pt x="6850188" y="0"/>
                </a:cubicBezTo>
                <a:cubicBezTo>
                  <a:pt x="7100280" y="-49435"/>
                  <a:pt x="7209457" y="49717"/>
                  <a:pt x="7310657" y="0"/>
                </a:cubicBezTo>
                <a:cubicBezTo>
                  <a:pt x="7411857" y="-49717"/>
                  <a:pt x="7500545" y="15754"/>
                  <a:pt x="7555103" y="0"/>
                </a:cubicBezTo>
                <a:cubicBezTo>
                  <a:pt x="7609661" y="-15754"/>
                  <a:pt x="7977432" y="4917"/>
                  <a:pt x="8231595" y="0"/>
                </a:cubicBezTo>
                <a:cubicBezTo>
                  <a:pt x="8485758" y="-4917"/>
                  <a:pt x="8479390" y="23104"/>
                  <a:pt x="8692064" y="0"/>
                </a:cubicBezTo>
                <a:cubicBezTo>
                  <a:pt x="8904738" y="-23104"/>
                  <a:pt x="9025633" y="35614"/>
                  <a:pt x="9152533" y="0"/>
                </a:cubicBezTo>
                <a:cubicBezTo>
                  <a:pt x="9279433" y="-35614"/>
                  <a:pt x="9500767" y="23802"/>
                  <a:pt x="9613002" y="0"/>
                </a:cubicBezTo>
                <a:cubicBezTo>
                  <a:pt x="9725237" y="-23802"/>
                  <a:pt x="10025558" y="32131"/>
                  <a:pt x="10181482" y="0"/>
                </a:cubicBezTo>
                <a:cubicBezTo>
                  <a:pt x="10337406" y="-32131"/>
                  <a:pt x="10585652" y="16247"/>
                  <a:pt x="10801126" y="0"/>
                </a:cubicBezTo>
                <a:cubicBezTo>
                  <a:pt x="10840196" y="176820"/>
                  <a:pt x="10744202" y="321509"/>
                  <a:pt x="10801126" y="479485"/>
                </a:cubicBezTo>
                <a:cubicBezTo>
                  <a:pt x="10698554" y="494697"/>
                  <a:pt x="10625502" y="459380"/>
                  <a:pt x="10556679" y="479485"/>
                </a:cubicBezTo>
                <a:cubicBezTo>
                  <a:pt x="10487856" y="499590"/>
                  <a:pt x="10371779" y="476756"/>
                  <a:pt x="10312233" y="479485"/>
                </a:cubicBezTo>
                <a:cubicBezTo>
                  <a:pt x="10252687" y="482214"/>
                  <a:pt x="10128711" y="463662"/>
                  <a:pt x="9959775" y="479485"/>
                </a:cubicBezTo>
                <a:cubicBezTo>
                  <a:pt x="9790839" y="495308"/>
                  <a:pt x="9782620" y="451360"/>
                  <a:pt x="9607317" y="479485"/>
                </a:cubicBezTo>
                <a:cubicBezTo>
                  <a:pt x="9432014" y="507610"/>
                  <a:pt x="9344322" y="470889"/>
                  <a:pt x="9146848" y="479485"/>
                </a:cubicBezTo>
                <a:cubicBezTo>
                  <a:pt x="8949374" y="488081"/>
                  <a:pt x="8747995" y="454623"/>
                  <a:pt x="8470357" y="479485"/>
                </a:cubicBezTo>
                <a:cubicBezTo>
                  <a:pt x="8192719" y="504347"/>
                  <a:pt x="8215993" y="433859"/>
                  <a:pt x="8009888" y="479485"/>
                </a:cubicBezTo>
                <a:cubicBezTo>
                  <a:pt x="7803783" y="525111"/>
                  <a:pt x="7845881" y="466604"/>
                  <a:pt x="7765441" y="479485"/>
                </a:cubicBezTo>
                <a:cubicBezTo>
                  <a:pt x="7685001" y="492366"/>
                  <a:pt x="7417856" y="440029"/>
                  <a:pt x="7088950" y="479485"/>
                </a:cubicBezTo>
                <a:cubicBezTo>
                  <a:pt x="6760044" y="518941"/>
                  <a:pt x="6788125" y="451783"/>
                  <a:pt x="6628480" y="479485"/>
                </a:cubicBezTo>
                <a:cubicBezTo>
                  <a:pt x="6468835" y="507187"/>
                  <a:pt x="6260314" y="422815"/>
                  <a:pt x="6060000" y="479485"/>
                </a:cubicBezTo>
                <a:cubicBezTo>
                  <a:pt x="5859686" y="536155"/>
                  <a:pt x="5671351" y="467911"/>
                  <a:pt x="5383509" y="479485"/>
                </a:cubicBezTo>
                <a:cubicBezTo>
                  <a:pt x="5095667" y="491059"/>
                  <a:pt x="4843367" y="436334"/>
                  <a:pt x="4599006" y="479485"/>
                </a:cubicBezTo>
                <a:cubicBezTo>
                  <a:pt x="4354645" y="522636"/>
                  <a:pt x="4272529" y="435581"/>
                  <a:pt x="4138537" y="479485"/>
                </a:cubicBezTo>
                <a:cubicBezTo>
                  <a:pt x="4004545" y="523389"/>
                  <a:pt x="3648061" y="400860"/>
                  <a:pt x="3462045" y="479485"/>
                </a:cubicBezTo>
                <a:cubicBezTo>
                  <a:pt x="3276029" y="558110"/>
                  <a:pt x="3306020" y="466226"/>
                  <a:pt x="3217599" y="479485"/>
                </a:cubicBezTo>
                <a:cubicBezTo>
                  <a:pt x="3129178" y="492744"/>
                  <a:pt x="2748875" y="440686"/>
                  <a:pt x="2433096" y="479485"/>
                </a:cubicBezTo>
                <a:cubicBezTo>
                  <a:pt x="2117317" y="518284"/>
                  <a:pt x="1953951" y="405843"/>
                  <a:pt x="1648593" y="479485"/>
                </a:cubicBezTo>
                <a:cubicBezTo>
                  <a:pt x="1343235" y="553127"/>
                  <a:pt x="1384963" y="463191"/>
                  <a:pt x="1188124" y="479485"/>
                </a:cubicBezTo>
                <a:cubicBezTo>
                  <a:pt x="991285" y="495779"/>
                  <a:pt x="713296" y="434473"/>
                  <a:pt x="511632" y="479485"/>
                </a:cubicBezTo>
                <a:cubicBezTo>
                  <a:pt x="309968" y="524497"/>
                  <a:pt x="242740" y="449376"/>
                  <a:pt x="0" y="479485"/>
                </a:cubicBezTo>
                <a:cubicBezTo>
                  <a:pt x="-24508" y="281937"/>
                  <a:pt x="35906" y="239633"/>
                  <a:pt x="0" y="0"/>
                </a:cubicBezTo>
                <a:close/>
              </a:path>
              <a:path w="10801126" h="479485" stroke="0" extrusionOk="0">
                <a:moveTo>
                  <a:pt x="0" y="0"/>
                </a:moveTo>
                <a:cubicBezTo>
                  <a:pt x="118433" y="-605"/>
                  <a:pt x="314883" y="18858"/>
                  <a:pt x="460469" y="0"/>
                </a:cubicBezTo>
                <a:cubicBezTo>
                  <a:pt x="606055" y="-18858"/>
                  <a:pt x="810313" y="4289"/>
                  <a:pt x="920938" y="0"/>
                </a:cubicBezTo>
                <a:cubicBezTo>
                  <a:pt x="1031563" y="-4289"/>
                  <a:pt x="1512780" y="53704"/>
                  <a:pt x="1705441" y="0"/>
                </a:cubicBezTo>
                <a:cubicBezTo>
                  <a:pt x="1898102" y="-53704"/>
                  <a:pt x="2022342" y="8160"/>
                  <a:pt x="2165910" y="0"/>
                </a:cubicBezTo>
                <a:cubicBezTo>
                  <a:pt x="2309478" y="-8160"/>
                  <a:pt x="2622817" y="33615"/>
                  <a:pt x="2842402" y="0"/>
                </a:cubicBezTo>
                <a:cubicBezTo>
                  <a:pt x="3061987" y="-33615"/>
                  <a:pt x="3047228" y="3703"/>
                  <a:pt x="3194859" y="0"/>
                </a:cubicBezTo>
                <a:cubicBezTo>
                  <a:pt x="3342490" y="-3703"/>
                  <a:pt x="3336727" y="18135"/>
                  <a:pt x="3439306" y="0"/>
                </a:cubicBezTo>
                <a:cubicBezTo>
                  <a:pt x="3541885" y="-18135"/>
                  <a:pt x="3673459" y="22126"/>
                  <a:pt x="3791764" y="0"/>
                </a:cubicBezTo>
                <a:cubicBezTo>
                  <a:pt x="3910069" y="-22126"/>
                  <a:pt x="4346958" y="26736"/>
                  <a:pt x="4576267" y="0"/>
                </a:cubicBezTo>
                <a:cubicBezTo>
                  <a:pt x="4805576" y="-26736"/>
                  <a:pt x="4917886" y="76631"/>
                  <a:pt x="5252758" y="0"/>
                </a:cubicBezTo>
                <a:cubicBezTo>
                  <a:pt x="5587630" y="-76631"/>
                  <a:pt x="5733443" y="38155"/>
                  <a:pt x="6037261" y="0"/>
                </a:cubicBezTo>
                <a:cubicBezTo>
                  <a:pt x="6341079" y="-38155"/>
                  <a:pt x="6414218" y="70321"/>
                  <a:pt x="6713753" y="0"/>
                </a:cubicBezTo>
                <a:cubicBezTo>
                  <a:pt x="7013288" y="-70321"/>
                  <a:pt x="7048626" y="26972"/>
                  <a:pt x="7282233" y="0"/>
                </a:cubicBezTo>
                <a:cubicBezTo>
                  <a:pt x="7515840" y="-26972"/>
                  <a:pt x="7571083" y="7118"/>
                  <a:pt x="7742702" y="0"/>
                </a:cubicBezTo>
                <a:cubicBezTo>
                  <a:pt x="7914321" y="-7118"/>
                  <a:pt x="8196558" y="54724"/>
                  <a:pt x="8419193" y="0"/>
                </a:cubicBezTo>
                <a:cubicBezTo>
                  <a:pt x="8641828" y="-54724"/>
                  <a:pt x="8717859" y="53710"/>
                  <a:pt x="8879663" y="0"/>
                </a:cubicBezTo>
                <a:cubicBezTo>
                  <a:pt x="9041467" y="-53710"/>
                  <a:pt x="9019375" y="24917"/>
                  <a:pt x="9124109" y="0"/>
                </a:cubicBezTo>
                <a:cubicBezTo>
                  <a:pt x="9228843" y="-24917"/>
                  <a:pt x="9596417" y="50539"/>
                  <a:pt x="9800601" y="0"/>
                </a:cubicBezTo>
                <a:cubicBezTo>
                  <a:pt x="10004785" y="-50539"/>
                  <a:pt x="9926642" y="20020"/>
                  <a:pt x="10045047" y="0"/>
                </a:cubicBezTo>
                <a:cubicBezTo>
                  <a:pt x="10163452" y="-20020"/>
                  <a:pt x="10444497" y="48302"/>
                  <a:pt x="10801126" y="0"/>
                </a:cubicBezTo>
                <a:cubicBezTo>
                  <a:pt x="10801854" y="146415"/>
                  <a:pt x="10743991" y="329112"/>
                  <a:pt x="10801126" y="479485"/>
                </a:cubicBezTo>
                <a:cubicBezTo>
                  <a:pt x="10592971" y="526622"/>
                  <a:pt x="10407490" y="468048"/>
                  <a:pt x="10232646" y="479485"/>
                </a:cubicBezTo>
                <a:cubicBezTo>
                  <a:pt x="10057802" y="490922"/>
                  <a:pt x="9961959" y="442561"/>
                  <a:pt x="9772177" y="479485"/>
                </a:cubicBezTo>
                <a:cubicBezTo>
                  <a:pt x="9582395" y="516409"/>
                  <a:pt x="9197625" y="407164"/>
                  <a:pt x="8987674" y="479485"/>
                </a:cubicBezTo>
                <a:cubicBezTo>
                  <a:pt x="8777723" y="551806"/>
                  <a:pt x="8718462" y="452857"/>
                  <a:pt x="8635216" y="479485"/>
                </a:cubicBezTo>
                <a:cubicBezTo>
                  <a:pt x="8551970" y="506113"/>
                  <a:pt x="8373965" y="453753"/>
                  <a:pt x="8174747" y="479485"/>
                </a:cubicBezTo>
                <a:cubicBezTo>
                  <a:pt x="7975529" y="505217"/>
                  <a:pt x="7986891" y="469924"/>
                  <a:pt x="7930300" y="479485"/>
                </a:cubicBezTo>
                <a:cubicBezTo>
                  <a:pt x="7873709" y="489046"/>
                  <a:pt x="7494792" y="417597"/>
                  <a:pt x="7361820" y="479485"/>
                </a:cubicBezTo>
                <a:cubicBezTo>
                  <a:pt x="7228848" y="541373"/>
                  <a:pt x="7042790" y="438569"/>
                  <a:pt x="6901351" y="479485"/>
                </a:cubicBezTo>
                <a:cubicBezTo>
                  <a:pt x="6759912" y="520401"/>
                  <a:pt x="6305316" y="398127"/>
                  <a:pt x="6116848" y="479485"/>
                </a:cubicBezTo>
                <a:cubicBezTo>
                  <a:pt x="5928380" y="560843"/>
                  <a:pt x="5994329" y="464123"/>
                  <a:pt x="5872402" y="479485"/>
                </a:cubicBezTo>
                <a:cubicBezTo>
                  <a:pt x="5750475" y="494847"/>
                  <a:pt x="5732669" y="456874"/>
                  <a:pt x="5627955" y="479485"/>
                </a:cubicBezTo>
                <a:cubicBezTo>
                  <a:pt x="5523241" y="502096"/>
                  <a:pt x="5132519" y="436492"/>
                  <a:pt x="4843452" y="479485"/>
                </a:cubicBezTo>
                <a:cubicBezTo>
                  <a:pt x="4554385" y="522478"/>
                  <a:pt x="4588878" y="433101"/>
                  <a:pt x="4382983" y="479485"/>
                </a:cubicBezTo>
                <a:cubicBezTo>
                  <a:pt x="4177088" y="525869"/>
                  <a:pt x="3890474" y="467851"/>
                  <a:pt x="3706492" y="479485"/>
                </a:cubicBezTo>
                <a:cubicBezTo>
                  <a:pt x="3522510" y="491119"/>
                  <a:pt x="3336268" y="473879"/>
                  <a:pt x="3138011" y="479485"/>
                </a:cubicBezTo>
                <a:cubicBezTo>
                  <a:pt x="2939754" y="485091"/>
                  <a:pt x="2971349" y="454339"/>
                  <a:pt x="2893565" y="479485"/>
                </a:cubicBezTo>
                <a:cubicBezTo>
                  <a:pt x="2815781" y="504631"/>
                  <a:pt x="2711901" y="473271"/>
                  <a:pt x="2649118" y="479485"/>
                </a:cubicBezTo>
                <a:cubicBezTo>
                  <a:pt x="2586335" y="485699"/>
                  <a:pt x="2340013" y="426591"/>
                  <a:pt x="2188649" y="479485"/>
                </a:cubicBezTo>
                <a:cubicBezTo>
                  <a:pt x="2037285" y="532379"/>
                  <a:pt x="1825617" y="464743"/>
                  <a:pt x="1728180" y="479485"/>
                </a:cubicBezTo>
                <a:cubicBezTo>
                  <a:pt x="1630743" y="494227"/>
                  <a:pt x="1496449" y="469462"/>
                  <a:pt x="1375722" y="479485"/>
                </a:cubicBezTo>
                <a:cubicBezTo>
                  <a:pt x="1254995" y="489508"/>
                  <a:pt x="956704" y="438433"/>
                  <a:pt x="807242" y="479485"/>
                </a:cubicBezTo>
                <a:cubicBezTo>
                  <a:pt x="657780" y="520537"/>
                  <a:pt x="233974" y="469492"/>
                  <a:pt x="0" y="479485"/>
                </a:cubicBezTo>
                <a:cubicBezTo>
                  <a:pt x="-18271" y="344759"/>
                  <a:pt x="15726" y="231913"/>
                  <a:pt x="0" y="0"/>
                </a:cubicBezTo>
                <a:close/>
              </a:path>
            </a:pathLst>
          </a:custGeom>
          <a:solidFill>
            <a:srgbClr val="FFFFFF"/>
          </a:solidFill>
          <a:ln w="19050">
            <a:solidFill>
              <a:srgbClr val="000000"/>
            </a:solidFill>
            <a:miter lim="800000"/>
            <a:headEnd/>
            <a:tailEnd/>
            <a:extLst>
              <a:ext uri="{C807C97D-BFC1-408E-A445-0C87EB9F89A2}">
                <ask:lineSketchStyleProps xmlns:ask="http://schemas.microsoft.com/office/drawing/2018/sketchyshapes" sd="2660836210">
                  <a:prstGeom prst="rect">
                    <a:avLst/>
                  </a:prstGeom>
                  <ask:type>
                    <ask:lineSketchScribble/>
                  </ask:type>
                </ask:lineSketchStyleProps>
              </a:ext>
            </a:extLst>
          </a:ln>
          <a:effectLst>
            <a:outerShdw blurRad="50800" dist="38100" dir="8100000" algn="tr" rotWithShape="0">
              <a:prstClr val="black">
                <a:alpha val="40000"/>
              </a:prstClr>
            </a:outerShdw>
          </a:effectLst>
        </p:spPr>
        <p:txBody>
          <a:bodyPr rot="0" vert="horz" wrap="square" lIns="91440" tIns="45720" rIns="91440" bIns="45720" anchor="t" anchorCtr="0">
            <a:noAutofit/>
          </a:bodyPr>
          <a:lstStyle/>
          <a:p>
            <a:pPr algn="just" fontAlgn="base">
              <a:lnSpc>
                <a:spcPct val="107000"/>
              </a:lnSpc>
              <a:spcAft>
                <a:spcPts val="1500"/>
              </a:spcAft>
            </a:pPr>
            <a:r>
              <a:rPr lang="en-GB" sz="1050" dirty="0">
                <a:solidFill>
                  <a:srgbClr val="363636"/>
                </a:solidFill>
                <a:effectLst/>
                <a:latin typeface="Arial" panose="020B0604020202020204" pitchFamily="34" charset="0"/>
                <a:ea typeface="Times New Roman" panose="02020603050405020304" pitchFamily="18" charset="0"/>
                <a:cs typeface="Times New Roman" panose="02020603050405020304" pitchFamily="18" charset="0"/>
              </a:rPr>
              <a:t>“</a:t>
            </a:r>
            <a:r>
              <a:rPr lang="en-GB" sz="14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what we want is credit union boards to translate our findings into actions. Accordingly, enhanced risk management by credit unions is a key feature of our 2021 supervisory strategy.”</a:t>
            </a:r>
            <a:endParaRPr lang="en-GB" sz="11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35271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1000311" y="623656"/>
            <a:ext cx="7540008" cy="1320800"/>
          </a:xfrm>
        </p:spPr>
        <p:txBody>
          <a:bodyPr>
            <a:normAutofit/>
          </a:bodyPr>
          <a:lstStyle/>
          <a:p>
            <a:pPr algn="ctr"/>
            <a:r>
              <a:rPr lang="en-IE" b="1" dirty="0"/>
              <a:t>% of risk issues identified by risk category 2019</a:t>
            </a:r>
          </a:p>
        </p:txBody>
      </p:sp>
      <p:pic>
        <p:nvPicPr>
          <p:cNvPr id="3" name="Picture 2">
            <a:extLst>
              <a:ext uri="{FF2B5EF4-FFF2-40B4-BE49-F238E27FC236}">
                <a16:creationId xmlns:a16="http://schemas.microsoft.com/office/drawing/2014/main" id="{9DD30D37-B2FE-4B29-9AD5-4353784239B3}"/>
              </a:ext>
            </a:extLst>
          </p:cNvPr>
          <p:cNvPicPr>
            <a:picLocks noChangeAspect="1"/>
          </p:cNvPicPr>
          <p:nvPr/>
        </p:nvPicPr>
        <p:blipFill>
          <a:blip r:embed="rId2"/>
          <a:stretch>
            <a:fillRect/>
          </a:stretch>
        </p:blipFill>
        <p:spPr>
          <a:xfrm>
            <a:off x="219075" y="1817842"/>
            <a:ext cx="9226831" cy="4416502"/>
          </a:xfrm>
          <a:prstGeom prst="rect">
            <a:avLst/>
          </a:prstGeom>
        </p:spPr>
      </p:pic>
      <p:pic>
        <p:nvPicPr>
          <p:cNvPr id="5" name="Picture 4">
            <a:extLst>
              <a:ext uri="{FF2B5EF4-FFF2-40B4-BE49-F238E27FC236}">
                <a16:creationId xmlns:a16="http://schemas.microsoft.com/office/drawing/2014/main" id="{246B199E-D968-C7E7-8592-810B201FDC00}"/>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16438199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1000311" y="623656"/>
            <a:ext cx="7540008" cy="1320800"/>
          </a:xfrm>
        </p:spPr>
        <p:txBody>
          <a:bodyPr>
            <a:normAutofit/>
          </a:bodyPr>
          <a:lstStyle/>
          <a:p>
            <a:pPr algn="ctr"/>
            <a:r>
              <a:rPr lang="en-IE" b="1" dirty="0"/>
              <a:t>% of risk issues identified by risk category 2020</a:t>
            </a:r>
          </a:p>
        </p:txBody>
      </p:sp>
      <p:pic>
        <p:nvPicPr>
          <p:cNvPr id="7" name="Picture 6" descr="C:\Documents and Settings\Fiona\My Documents\My Pictures\WDA logo - hi Res.jpg">
            <a:extLst>
              <a:ext uri="{FF2B5EF4-FFF2-40B4-BE49-F238E27FC236}">
                <a16:creationId xmlns:a16="http://schemas.microsoft.com/office/drawing/2014/main" id="{3E3DA20F-5EB8-4730-AB82-AF59E5690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0E7904F-8472-49AE-A120-BAB4609A49DE}"/>
              </a:ext>
            </a:extLst>
          </p:cNvPr>
          <p:cNvPicPr>
            <a:picLocks noChangeAspect="1"/>
          </p:cNvPicPr>
          <p:nvPr/>
        </p:nvPicPr>
        <p:blipFill>
          <a:blip r:embed="rId3"/>
          <a:stretch>
            <a:fillRect/>
          </a:stretch>
        </p:blipFill>
        <p:spPr>
          <a:xfrm>
            <a:off x="487866" y="1782543"/>
            <a:ext cx="8332861" cy="4660599"/>
          </a:xfrm>
          <a:prstGeom prst="rect">
            <a:avLst/>
          </a:prstGeom>
        </p:spPr>
      </p:pic>
    </p:spTree>
    <p:extLst>
      <p:ext uri="{BB962C8B-B14F-4D97-AF65-F5344CB8AC3E}">
        <p14:creationId xmlns:p14="http://schemas.microsoft.com/office/powerpoint/2010/main" val="24051795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1000311" y="623656"/>
            <a:ext cx="7540008" cy="1320800"/>
          </a:xfrm>
        </p:spPr>
        <p:txBody>
          <a:bodyPr>
            <a:normAutofit/>
          </a:bodyPr>
          <a:lstStyle/>
          <a:p>
            <a:pPr algn="ctr"/>
            <a:r>
              <a:rPr lang="en-IE" b="1" dirty="0"/>
              <a:t>Governance Risks 2020</a:t>
            </a:r>
          </a:p>
        </p:txBody>
      </p:sp>
      <p:pic>
        <p:nvPicPr>
          <p:cNvPr id="7" name="Picture 6" descr="C:\Documents and Settings\Fiona\My Documents\My Pictures\WDA logo - hi Res.jpg">
            <a:extLst>
              <a:ext uri="{FF2B5EF4-FFF2-40B4-BE49-F238E27FC236}">
                <a16:creationId xmlns:a16="http://schemas.microsoft.com/office/drawing/2014/main" id="{3E3DA20F-5EB8-4730-AB82-AF59E5690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5D438C8-FC34-4F46-9FE2-D23115F28949}"/>
              </a:ext>
            </a:extLst>
          </p:cNvPr>
          <p:cNvSpPr/>
          <p:nvPr/>
        </p:nvSpPr>
        <p:spPr>
          <a:xfrm>
            <a:off x="722050" y="1284056"/>
            <a:ext cx="9007875" cy="646331"/>
          </a:xfrm>
          <a:prstGeom prst="rect">
            <a:avLst/>
          </a:prstGeom>
        </p:spPr>
        <p:txBody>
          <a:bodyPr wrap="square">
            <a:spAutoFit/>
          </a:bodyPr>
          <a:lstStyle/>
          <a:p>
            <a:r>
              <a:rPr lang="en-IE" dirty="0">
                <a:latin typeface="Lato"/>
              </a:rPr>
              <a:t>Of the 57 credit unions with assets of less than €100m that received an RMP during the review period, 42 (74%) were found to have governance risk issues. </a:t>
            </a:r>
            <a:endParaRPr lang="en-GB" dirty="0">
              <a:latin typeface="Lato"/>
            </a:endParaRPr>
          </a:p>
        </p:txBody>
      </p:sp>
      <p:pic>
        <p:nvPicPr>
          <p:cNvPr id="6" name="Picture 5">
            <a:extLst>
              <a:ext uri="{FF2B5EF4-FFF2-40B4-BE49-F238E27FC236}">
                <a16:creationId xmlns:a16="http://schemas.microsoft.com/office/drawing/2014/main" id="{75702A54-6837-4D17-AC02-8E2FB737DBC7}"/>
              </a:ext>
            </a:extLst>
          </p:cNvPr>
          <p:cNvPicPr>
            <a:picLocks noChangeAspect="1"/>
          </p:cNvPicPr>
          <p:nvPr/>
        </p:nvPicPr>
        <p:blipFill>
          <a:blip r:embed="rId3"/>
          <a:stretch>
            <a:fillRect/>
          </a:stretch>
        </p:blipFill>
        <p:spPr>
          <a:xfrm>
            <a:off x="1000311" y="2407235"/>
            <a:ext cx="8220075" cy="3943350"/>
          </a:xfrm>
          <a:prstGeom prst="rect">
            <a:avLst/>
          </a:prstGeom>
        </p:spPr>
      </p:pic>
    </p:spTree>
    <p:extLst>
      <p:ext uri="{BB962C8B-B14F-4D97-AF65-F5344CB8AC3E}">
        <p14:creationId xmlns:p14="http://schemas.microsoft.com/office/powerpoint/2010/main" val="8576441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ACCE0-7037-4A65-8313-1A09F9D291FE}"/>
              </a:ext>
            </a:extLst>
          </p:cNvPr>
          <p:cNvSpPr>
            <a:spLocks noGrp="1"/>
          </p:cNvSpPr>
          <p:nvPr>
            <p:ph type="title"/>
          </p:nvPr>
        </p:nvSpPr>
        <p:spPr>
          <a:xfrm>
            <a:off x="677334" y="114300"/>
            <a:ext cx="8596668" cy="656492"/>
          </a:xfrm>
        </p:spPr>
        <p:txBody>
          <a:bodyPr>
            <a:normAutofit/>
          </a:bodyPr>
          <a:lstStyle/>
          <a:p>
            <a:pPr algn="ctr"/>
            <a:r>
              <a:rPr lang="en-IE" b="1" dirty="0"/>
              <a:t>Governance Risks – CBI Findings</a:t>
            </a:r>
            <a:endParaRPr lang="en-IE" dirty="0"/>
          </a:p>
        </p:txBody>
      </p:sp>
      <p:sp>
        <p:nvSpPr>
          <p:cNvPr id="3" name="Content Placeholder 2">
            <a:extLst>
              <a:ext uri="{FF2B5EF4-FFF2-40B4-BE49-F238E27FC236}">
                <a16:creationId xmlns:a16="http://schemas.microsoft.com/office/drawing/2014/main" id="{7FA248A3-169D-4437-927F-9F58603260DF}"/>
              </a:ext>
            </a:extLst>
          </p:cNvPr>
          <p:cNvSpPr>
            <a:spLocks noGrp="1"/>
          </p:cNvSpPr>
          <p:nvPr>
            <p:ph idx="1"/>
          </p:nvPr>
        </p:nvSpPr>
        <p:spPr>
          <a:xfrm>
            <a:off x="677334" y="847726"/>
            <a:ext cx="8800041" cy="5895974"/>
          </a:xfrm>
        </p:spPr>
        <p:txBody>
          <a:bodyPr>
            <a:normAutofit lnSpcReduction="10000"/>
          </a:bodyPr>
          <a:lstStyle/>
          <a:p>
            <a:pPr marL="0" indent="0">
              <a:buNone/>
            </a:pPr>
            <a:r>
              <a:rPr lang="en-IE" sz="2100" b="1" dirty="0"/>
              <a:t>Risk &amp; Compliance</a:t>
            </a:r>
          </a:p>
          <a:p>
            <a:r>
              <a:rPr lang="en-IE" dirty="0"/>
              <a:t>Weaknesses in the risk management and compliance functions</a:t>
            </a:r>
          </a:p>
          <a:p>
            <a:r>
              <a:rPr lang="en-IE" dirty="0"/>
              <a:t>Weaknesses in risk and compliance reports</a:t>
            </a:r>
          </a:p>
          <a:p>
            <a:r>
              <a:rPr lang="en-IE" dirty="0"/>
              <a:t>Inconsistencies between documented Risk Appetite and policies</a:t>
            </a:r>
          </a:p>
          <a:p>
            <a:r>
              <a:rPr lang="en-IE" dirty="0"/>
              <a:t>The top risks, as documented by the credit union, not being reflective of the risk profile of the credit union</a:t>
            </a:r>
          </a:p>
          <a:p>
            <a:endParaRPr lang="en-GB" dirty="0"/>
          </a:p>
          <a:p>
            <a:pPr marL="0" indent="0">
              <a:buNone/>
            </a:pPr>
            <a:r>
              <a:rPr lang="en-IE" sz="2100" b="1" dirty="0"/>
              <a:t>Board Procedures and Performance Management</a:t>
            </a:r>
          </a:p>
          <a:p>
            <a:r>
              <a:rPr lang="en-IE" dirty="0"/>
              <a:t>Failure by the board to formally respond to issues raised in the Risk Management, Internal Audit and Compliance reports</a:t>
            </a:r>
          </a:p>
          <a:p>
            <a:r>
              <a:rPr lang="en-IE" dirty="0"/>
              <a:t>Lack of dedicated resources focused on key challenges facing the credit union</a:t>
            </a:r>
          </a:p>
          <a:p>
            <a:r>
              <a:rPr lang="en-IE" dirty="0"/>
              <a:t>Poor attendance at board of directors meetings</a:t>
            </a:r>
          </a:p>
          <a:p>
            <a:pPr marL="0" indent="0">
              <a:buNone/>
            </a:pPr>
            <a:endParaRPr lang="en-IE" dirty="0"/>
          </a:p>
          <a:p>
            <a:pPr marL="0" indent="0">
              <a:buNone/>
            </a:pPr>
            <a:r>
              <a:rPr lang="en-IE" sz="2300" b="1" dirty="0"/>
              <a:t>Internal Audit</a:t>
            </a:r>
            <a:endParaRPr lang="en-IE" dirty="0"/>
          </a:p>
          <a:p>
            <a:r>
              <a:rPr lang="en-IE" dirty="0"/>
              <a:t>Weaknesses in Internal Audit reports being presented to boards</a:t>
            </a:r>
            <a:endParaRPr lang="en-IE" altLang="en-US" sz="3200" dirty="0">
              <a:cs typeface="Tahoma" panose="020B0604030504040204" pitchFamily="34" charset="0"/>
            </a:endParaRPr>
          </a:p>
          <a:p>
            <a:endParaRPr lang="en-IE" sz="2000" dirty="0"/>
          </a:p>
          <a:p>
            <a:endParaRPr lang="en-IE" sz="2000" dirty="0"/>
          </a:p>
        </p:txBody>
      </p:sp>
      <p:pic>
        <p:nvPicPr>
          <p:cNvPr id="6" name="Picture 5">
            <a:extLst>
              <a:ext uri="{FF2B5EF4-FFF2-40B4-BE49-F238E27FC236}">
                <a16:creationId xmlns:a16="http://schemas.microsoft.com/office/drawing/2014/main" id="{DDF4A68F-2817-C04A-30C4-362AB7D81F4B}"/>
              </a:ext>
            </a:extLst>
          </p:cNvPr>
          <p:cNvPicPr>
            <a:picLocks noChangeAspect="1"/>
          </p:cNvPicPr>
          <p:nvPr/>
        </p:nvPicPr>
        <p:blipFill>
          <a:blip r:embed="rId2"/>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35304545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Governance Risks – CBI Expectations</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6BDE11A-D289-4AA0-8494-37938D1FF129}"/>
              </a:ext>
            </a:extLst>
          </p:cNvPr>
          <p:cNvPicPr>
            <a:picLocks noChangeAspect="1"/>
          </p:cNvPicPr>
          <p:nvPr/>
        </p:nvPicPr>
        <p:blipFill>
          <a:blip r:embed="rId3"/>
          <a:stretch>
            <a:fillRect/>
          </a:stretch>
        </p:blipFill>
        <p:spPr>
          <a:xfrm>
            <a:off x="2276474" y="694434"/>
            <a:ext cx="5295901" cy="6112597"/>
          </a:xfrm>
          <a:prstGeom prst="rect">
            <a:avLst/>
          </a:prstGeom>
        </p:spPr>
      </p:pic>
      <p:sp>
        <p:nvSpPr>
          <p:cNvPr id="9" name="Arrow: Right 8">
            <a:extLst>
              <a:ext uri="{FF2B5EF4-FFF2-40B4-BE49-F238E27FC236}">
                <a16:creationId xmlns:a16="http://schemas.microsoft.com/office/drawing/2014/main" id="{69F02C5D-9B72-4FE4-8322-98A9B5F1AD56}"/>
              </a:ext>
            </a:extLst>
          </p:cNvPr>
          <p:cNvSpPr/>
          <p:nvPr/>
        </p:nvSpPr>
        <p:spPr>
          <a:xfrm>
            <a:off x="1343024" y="3525940"/>
            <a:ext cx="933450" cy="447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661CA4DE-2F80-42FB-9A7E-ED04624E79A4}"/>
              </a:ext>
            </a:extLst>
          </p:cNvPr>
          <p:cNvSpPr/>
          <p:nvPr/>
        </p:nvSpPr>
        <p:spPr>
          <a:xfrm>
            <a:off x="1343024" y="5064092"/>
            <a:ext cx="933450" cy="447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8305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Governance Risks – CBI Expectations</a:t>
            </a:r>
          </a:p>
        </p:txBody>
      </p:sp>
      <p:pic>
        <p:nvPicPr>
          <p:cNvPr id="6" name="Picture 5">
            <a:extLst>
              <a:ext uri="{FF2B5EF4-FFF2-40B4-BE49-F238E27FC236}">
                <a16:creationId xmlns:a16="http://schemas.microsoft.com/office/drawing/2014/main" id="{10A6ADF2-AD49-418D-A313-BF09554B64C0}"/>
              </a:ext>
            </a:extLst>
          </p:cNvPr>
          <p:cNvPicPr>
            <a:picLocks noChangeAspect="1"/>
          </p:cNvPicPr>
          <p:nvPr/>
        </p:nvPicPr>
        <p:blipFill>
          <a:blip r:embed="rId2"/>
          <a:stretch>
            <a:fillRect/>
          </a:stretch>
        </p:blipFill>
        <p:spPr>
          <a:xfrm>
            <a:off x="2233612" y="836612"/>
            <a:ext cx="5991225" cy="4286250"/>
          </a:xfrm>
          <a:prstGeom prst="rect">
            <a:avLst/>
          </a:prstGeom>
        </p:spPr>
      </p:pic>
      <p:pic>
        <p:nvPicPr>
          <p:cNvPr id="4" name="Picture 3">
            <a:extLst>
              <a:ext uri="{FF2B5EF4-FFF2-40B4-BE49-F238E27FC236}">
                <a16:creationId xmlns:a16="http://schemas.microsoft.com/office/drawing/2014/main" id="{7538F77E-2CA7-D0AC-FB31-98D5A69D3E4E}"/>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16688466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83A-DB5F-4288-A6E2-3E6050617387}"/>
              </a:ext>
            </a:extLst>
          </p:cNvPr>
          <p:cNvSpPr>
            <a:spLocks noGrp="1"/>
          </p:cNvSpPr>
          <p:nvPr>
            <p:ph type="title"/>
          </p:nvPr>
        </p:nvSpPr>
        <p:spPr>
          <a:xfrm>
            <a:off x="429555" y="145366"/>
            <a:ext cx="8596668" cy="691246"/>
          </a:xfrm>
        </p:spPr>
        <p:txBody>
          <a:bodyPr>
            <a:normAutofit/>
          </a:bodyPr>
          <a:lstStyle/>
          <a:p>
            <a:pPr algn="ctr"/>
            <a:r>
              <a:rPr lang="en-IE" b="1" dirty="0"/>
              <a:t>Governance Risks – CBI Expectations</a:t>
            </a:r>
          </a:p>
        </p:txBody>
      </p:sp>
      <p:pic>
        <p:nvPicPr>
          <p:cNvPr id="5" name="Picture 4" descr="C:\Documents and Settings\Fiona\My Documents\My Pictures\WDA logo - hi Res.jpg">
            <a:extLst>
              <a:ext uri="{FF2B5EF4-FFF2-40B4-BE49-F238E27FC236}">
                <a16:creationId xmlns:a16="http://schemas.microsoft.com/office/drawing/2014/main" id="{A81530FB-1CD1-4DEF-AA97-C942361E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5" y="5789050"/>
            <a:ext cx="78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6EC2D11-3189-4E0C-8B32-917FE7EF39CE}"/>
              </a:ext>
            </a:extLst>
          </p:cNvPr>
          <p:cNvPicPr>
            <a:picLocks noChangeAspect="1"/>
          </p:cNvPicPr>
          <p:nvPr/>
        </p:nvPicPr>
        <p:blipFill>
          <a:blip r:embed="rId3"/>
          <a:stretch>
            <a:fillRect/>
          </a:stretch>
        </p:blipFill>
        <p:spPr>
          <a:xfrm>
            <a:off x="2288380" y="836612"/>
            <a:ext cx="5405438" cy="4112271"/>
          </a:xfrm>
          <a:prstGeom prst="rect">
            <a:avLst/>
          </a:prstGeom>
        </p:spPr>
      </p:pic>
      <p:pic>
        <p:nvPicPr>
          <p:cNvPr id="8" name="Picture 7">
            <a:extLst>
              <a:ext uri="{FF2B5EF4-FFF2-40B4-BE49-F238E27FC236}">
                <a16:creationId xmlns:a16="http://schemas.microsoft.com/office/drawing/2014/main" id="{C0A310B8-C52D-495F-8847-491FBCFA0A42}"/>
              </a:ext>
            </a:extLst>
          </p:cNvPr>
          <p:cNvPicPr>
            <a:picLocks noChangeAspect="1"/>
          </p:cNvPicPr>
          <p:nvPr/>
        </p:nvPicPr>
        <p:blipFill>
          <a:blip r:embed="rId4"/>
          <a:stretch>
            <a:fillRect/>
          </a:stretch>
        </p:blipFill>
        <p:spPr>
          <a:xfrm>
            <a:off x="2288380" y="4740618"/>
            <a:ext cx="5405438" cy="2096863"/>
          </a:xfrm>
          <a:prstGeom prst="rect">
            <a:avLst/>
          </a:prstGeom>
        </p:spPr>
      </p:pic>
      <p:sp>
        <p:nvSpPr>
          <p:cNvPr id="9" name="Arrow: Right 8">
            <a:extLst>
              <a:ext uri="{FF2B5EF4-FFF2-40B4-BE49-F238E27FC236}">
                <a16:creationId xmlns:a16="http://schemas.microsoft.com/office/drawing/2014/main" id="{06EF62ED-0A9F-4F23-843A-8F434B173A4C}"/>
              </a:ext>
            </a:extLst>
          </p:cNvPr>
          <p:cNvSpPr/>
          <p:nvPr/>
        </p:nvSpPr>
        <p:spPr>
          <a:xfrm>
            <a:off x="1571625" y="3205162"/>
            <a:ext cx="933450" cy="447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AC422799-7205-4520-94D1-1CE014C07FF0}"/>
              </a:ext>
            </a:extLst>
          </p:cNvPr>
          <p:cNvSpPr/>
          <p:nvPr/>
        </p:nvSpPr>
        <p:spPr>
          <a:xfrm>
            <a:off x="1571625" y="5812826"/>
            <a:ext cx="933450" cy="447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86766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10" descr="The most popular fast food in Derry City and Strabane - and how the rest of  the UK compares | Derry Journal">
            <a:extLst>
              <a:ext uri="{FF2B5EF4-FFF2-40B4-BE49-F238E27FC236}">
                <a16:creationId xmlns:a16="http://schemas.microsoft.com/office/drawing/2014/main" id="{9A513B55-9CBD-447A-A843-11DDF1682A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Isosceles Triangle 21">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Parallelogram 23">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988DF2-FB38-491D-9412-1B1EC052ADB7}"/>
              </a:ext>
            </a:extLst>
          </p:cNvPr>
          <p:cNvSpPr>
            <a:spLocks noGrp="1"/>
          </p:cNvSpPr>
          <p:nvPr>
            <p:ph type="title"/>
          </p:nvPr>
        </p:nvSpPr>
        <p:spPr>
          <a:xfrm>
            <a:off x="4704200" y="1678665"/>
            <a:ext cx="4569803" cy="2369131"/>
          </a:xfrm>
        </p:spPr>
        <p:txBody>
          <a:bodyPr vert="horz" lIns="91440" tIns="45720" rIns="91440" bIns="45720" rtlCol="0" anchor="b">
            <a:normAutofit/>
          </a:bodyPr>
          <a:lstStyle/>
          <a:p>
            <a:pPr algn="r"/>
            <a:r>
              <a:rPr lang="en-US" sz="5400" b="1" u="sng" dirty="0">
                <a:solidFill>
                  <a:schemeClr val="bg1"/>
                </a:solidFill>
              </a:rPr>
              <a:t>TAKEAWAYS</a:t>
            </a:r>
            <a:endParaRPr lang="en-US" sz="5400" dirty="0">
              <a:solidFill>
                <a:schemeClr val="bg1"/>
              </a:solidFill>
            </a:endParaRPr>
          </a:p>
        </p:txBody>
      </p:sp>
      <p:sp>
        <p:nvSpPr>
          <p:cNvPr id="36"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81C8F32D-B1BE-8824-05EF-40489ED02A41}"/>
              </a:ext>
            </a:extLst>
          </p:cNvPr>
          <p:cNvPicPr>
            <a:picLocks noChangeAspect="1"/>
          </p:cNvPicPr>
          <p:nvPr/>
        </p:nvPicPr>
        <p:blipFill>
          <a:blip r:embed="rId3"/>
          <a:stretch>
            <a:fillRect/>
          </a:stretch>
        </p:blipFill>
        <p:spPr>
          <a:xfrm>
            <a:off x="9467849" y="5916666"/>
            <a:ext cx="2581275" cy="720243"/>
          </a:xfrm>
          <a:prstGeom prst="rect">
            <a:avLst/>
          </a:prstGeom>
        </p:spPr>
      </p:pic>
    </p:spTree>
    <p:extLst>
      <p:ext uri="{BB962C8B-B14F-4D97-AF65-F5344CB8AC3E}">
        <p14:creationId xmlns:p14="http://schemas.microsoft.com/office/powerpoint/2010/main" val="1002682893"/>
      </p:ext>
    </p:extLst>
  </p:cSld>
  <p:clrMapOvr>
    <a:masterClrMapping/>
  </p:clrMapOvr>
</p:sld>
</file>

<file path=ppt/theme/theme1.xml><?xml version="1.0" encoding="utf-8"?>
<a:theme xmlns:a="http://schemas.openxmlformats.org/drawingml/2006/main" name="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4822EA7591B44FA31E3026ECC86DCE" ma:contentTypeVersion="16" ma:contentTypeDescription="Create a new document." ma:contentTypeScope="" ma:versionID="385a35f7f31002b1d68715708f49348b">
  <xsd:schema xmlns:xsd="http://www.w3.org/2001/XMLSchema" xmlns:xs="http://www.w3.org/2001/XMLSchema" xmlns:p="http://schemas.microsoft.com/office/2006/metadata/properties" xmlns:ns2="5fe3cccd-fe65-4bad-89da-7c9863137693" xmlns:ns3="3573a947-7ace-4283-9fe9-782bedf89a76" targetNamespace="http://schemas.microsoft.com/office/2006/metadata/properties" ma:root="true" ma:fieldsID="457fbad8f39d04f6f63d4782a89fff3f" ns2:_="" ns3:_="">
    <xsd:import namespace="5fe3cccd-fe65-4bad-89da-7c9863137693"/>
    <xsd:import namespace="3573a947-7ace-4283-9fe9-782bedf89a7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e3cccd-fe65-4bad-89da-7c98631376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f3576b6-c739-41a4-a0c8-bd26a52ba85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573a947-7ace-4283-9fe9-782bedf89a7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8f8ffe-9c09-4c0a-b36c-1702d76474ed}" ma:internalName="TaxCatchAll" ma:showField="CatchAllData" ma:web="3573a947-7ace-4283-9fe9-782bedf89a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e3cccd-fe65-4bad-89da-7c9863137693">
      <Terms xmlns="http://schemas.microsoft.com/office/infopath/2007/PartnerControls"/>
    </lcf76f155ced4ddcb4097134ff3c332f>
    <TaxCatchAll xmlns="3573a947-7ace-4283-9fe9-782bedf89a76" xsi:nil="true"/>
  </documentManagement>
</p:properties>
</file>

<file path=customXml/itemProps1.xml><?xml version="1.0" encoding="utf-8"?>
<ds:datastoreItem xmlns:ds="http://schemas.openxmlformats.org/officeDocument/2006/customXml" ds:itemID="{CA8F5F4F-9EE5-4BCC-B1B6-AB5A87E4F9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e3cccd-fe65-4bad-89da-7c9863137693"/>
    <ds:schemaRef ds:uri="3573a947-7ace-4283-9fe9-782bedf89a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3346E0-2F98-4A84-A3E3-80F4AEE6C292}">
  <ds:schemaRefs>
    <ds:schemaRef ds:uri="http://schemas.microsoft.com/sharepoint/v3/contenttype/forms"/>
  </ds:schemaRefs>
</ds:datastoreItem>
</file>

<file path=customXml/itemProps3.xml><?xml version="1.0" encoding="utf-8"?>
<ds:datastoreItem xmlns:ds="http://schemas.openxmlformats.org/officeDocument/2006/customXml" ds:itemID="{2C1A97A6-D258-47D4-B51E-CF4BFF573373}">
  <ds:schemaRefs>
    <ds:schemaRef ds:uri="http://schemas.microsoft.com/office/2006/documentManagement/types"/>
    <ds:schemaRef ds:uri="3573a947-7ace-4283-9fe9-782bedf89a76"/>
    <ds:schemaRef ds:uri="http://schemas.openxmlformats.org/package/2006/metadata/core-properties"/>
    <ds:schemaRef ds:uri="http://purl.org/dc/elements/1.1/"/>
    <ds:schemaRef ds:uri="http://schemas.microsoft.com/office/infopath/2007/PartnerControls"/>
    <ds:schemaRef ds:uri="5fe3cccd-fe65-4bad-89da-7c9863137693"/>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5730</TotalTime>
  <Words>2795</Words>
  <Application>Microsoft Office PowerPoint</Application>
  <PresentationFormat>Widescreen</PresentationFormat>
  <Paragraphs>339</Paragraphs>
  <Slides>104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104</vt:i4>
      </vt:variant>
    </vt:vector>
  </HeadingPairs>
  <TitlesOfParts>
    <vt:vector size="115" baseType="lpstr">
      <vt:lpstr>Arial</vt:lpstr>
      <vt:lpstr>Calibri</vt:lpstr>
      <vt:lpstr>Hamlin</vt:lpstr>
      <vt:lpstr>Lato</vt:lpstr>
      <vt:lpstr>Textbook New</vt:lpstr>
      <vt:lpstr>Trebuchet MS</vt:lpstr>
      <vt:lpstr>Wingdings</vt:lpstr>
      <vt:lpstr>Wingdings 3</vt:lpstr>
      <vt:lpstr>Zona Pro ExtraLight</vt:lpstr>
      <vt:lpstr>Zona Pro SemiBold</vt:lpstr>
      <vt:lpstr>Facet</vt:lpstr>
      <vt:lpstr>PowerPoint Presentation</vt:lpstr>
      <vt:lpstr>PowerPoint Presentation</vt:lpstr>
      <vt:lpstr>The Dark Arts Of Risk Management</vt:lpstr>
      <vt:lpstr>Approach for today</vt:lpstr>
      <vt:lpstr>PowerPoint Presentation</vt:lpstr>
      <vt:lpstr>Question: Where are we on our Risk Management Journey?  </vt:lpstr>
      <vt:lpstr>Question: Do You Know What Good vs. Bad Risk Management Looks Like?  </vt:lpstr>
      <vt:lpstr>Develop Risk Management Plan and Checklist</vt:lpstr>
      <vt:lpstr>Risk Management Plan – Suggested Sections</vt:lpstr>
      <vt:lpstr>Risk Framework – Bottom Up vs Top Down.  Which One Are You?</vt:lpstr>
      <vt:lpstr>Risk Maturity and Risk Embeddedness </vt:lpstr>
      <vt:lpstr>Risk Maturity and Risk Embeddedness </vt:lpstr>
      <vt:lpstr>Risk Maturity and Risk Embeddedness </vt:lpstr>
      <vt:lpstr>Risk Embeddedness </vt:lpstr>
      <vt:lpstr>Risk Maturity</vt:lpstr>
      <vt:lpstr>Risk Maturity Model</vt:lpstr>
      <vt:lpstr>Risk Maturity Assessment</vt:lpstr>
      <vt:lpstr>Risk Identification</vt:lpstr>
      <vt:lpstr>Risk Management and Strategic Planning </vt:lpstr>
      <vt:lpstr>Strategic Plan and Risk Management</vt:lpstr>
      <vt:lpstr>Strategic Plan &amp; Risk Management</vt:lpstr>
      <vt:lpstr>Risk Hierarchy - Develop Corporate, Sub and Standalone Risk Registers</vt:lpstr>
      <vt:lpstr>Charities Regulator Sample Risk Register</vt:lpstr>
      <vt:lpstr>Regulator Sample Risk Register</vt:lpstr>
      <vt:lpstr>Risk Identification – Risk Register</vt:lpstr>
      <vt:lpstr>Risk Management In Excel</vt:lpstr>
      <vt:lpstr>Risk Management In Excel</vt:lpstr>
      <vt:lpstr>Problems With Risk Registers In Excel !!</vt:lpstr>
      <vt:lpstr>Risk Management</vt:lpstr>
      <vt:lpstr>Risk Management</vt:lpstr>
      <vt:lpstr>Risk Controls</vt:lpstr>
      <vt:lpstr>Risk Controls Definition</vt:lpstr>
      <vt:lpstr>Risk Controls</vt:lpstr>
      <vt:lpstr>Risk Controls</vt:lpstr>
      <vt:lpstr>Document Internal Controls </vt:lpstr>
      <vt:lpstr>Record Internal Control Performance – “FLOD” </vt:lpstr>
      <vt:lpstr>Risk Control Performance Review</vt:lpstr>
      <vt:lpstr>Internal Control Reporting</vt:lpstr>
      <vt:lpstr>Internal Control Reporting</vt:lpstr>
      <vt:lpstr>Risk Reporting</vt:lpstr>
      <vt:lpstr>Risk Reporting</vt:lpstr>
      <vt:lpstr>Risk Reporting – Top 10 Residual Risks</vt:lpstr>
      <vt:lpstr>Risk Reporting –Key Risk Indicators</vt:lpstr>
      <vt:lpstr>Risk Reporting</vt:lpstr>
      <vt:lpstr>Risk Reporting</vt:lpstr>
      <vt:lpstr>Risk Reporting</vt:lpstr>
      <vt:lpstr>Risk Appetite &amp; Capacity is Set By the Board!!</vt:lpstr>
      <vt:lpstr>Risk Appetite – Rules of Play</vt:lpstr>
      <vt:lpstr>What is Risk Appetite Statement?</vt:lpstr>
      <vt:lpstr>Top of the Pyramid - Risk Appetite </vt:lpstr>
      <vt:lpstr>Understanding Risk Capacity</vt:lpstr>
      <vt:lpstr>Top of the Pyramid - Risk Appetite </vt:lpstr>
      <vt:lpstr>How Much Risk Are You Prepared to Take? </vt:lpstr>
      <vt:lpstr>Top of the Pyramid - Risk Appetite </vt:lpstr>
      <vt:lpstr>Risk Framework – Appetite Is At The Top!</vt:lpstr>
      <vt:lpstr>Understanding Risk Capacity</vt:lpstr>
      <vt:lpstr>PowerPoint Presentation</vt:lpstr>
      <vt:lpstr>Understanding Risk Tolerance </vt:lpstr>
      <vt:lpstr>Mapping Risk Appetite to Scoring Matrix</vt:lpstr>
      <vt:lpstr>Breaching Your Risk Capacity</vt:lpstr>
      <vt:lpstr>Matching Score to Appetite</vt:lpstr>
      <vt:lpstr>Mapping Risk Appetite to Scoring Matrix</vt:lpstr>
      <vt:lpstr>Apply Inline With Strategy</vt:lpstr>
      <vt:lpstr>You Need To Define Individual Scores and relate back to appetite.  </vt:lpstr>
      <vt:lpstr>Risk Appetite Calculation Table</vt:lpstr>
      <vt:lpstr>Worked Example Risk Appetite Table – Aligned to Strategic Plan</vt:lpstr>
      <vt:lpstr>Governance Risk</vt:lpstr>
      <vt:lpstr>Governance Risk –  What Kind of Board are You ?</vt:lpstr>
      <vt:lpstr>Governance Risk –  Is Your Board Operationally or Strategically Focused?</vt:lpstr>
      <vt:lpstr>Board of Directors</vt:lpstr>
      <vt:lpstr>  Thou Shalt Obey Your Prescribed Legislation  Not Maybe or Might!!</vt:lpstr>
      <vt:lpstr>Risk Structure for Directors Meetings </vt:lpstr>
      <vt:lpstr>Preparation For Board Meetings Reduces Governance Risk  Limit Meetings to Under 2 Hrs !!</vt:lpstr>
      <vt:lpstr>Operational Considerations</vt:lpstr>
      <vt:lpstr>Operational Considerations</vt:lpstr>
      <vt:lpstr>Risk Management Officer (RMO)</vt:lpstr>
      <vt:lpstr>Role of the Risk Management Officer</vt:lpstr>
      <vt:lpstr>Key Risk Indicators – KRI’s </vt:lpstr>
      <vt:lpstr>Key Risk Indicators Register </vt:lpstr>
      <vt:lpstr>Key Risk Indicator Design &amp; Assessement Register </vt:lpstr>
      <vt:lpstr>Risk Management &amp; Technology </vt:lpstr>
      <vt:lpstr>Considerations Risk Systems</vt:lpstr>
      <vt:lpstr>Risk Training</vt:lpstr>
      <vt:lpstr>Risk Training</vt:lpstr>
      <vt:lpstr>Risk Terminology</vt:lpstr>
      <vt:lpstr>What Does the Regulator Think?</vt:lpstr>
      <vt:lpstr>What Does the Regulator Think?</vt:lpstr>
      <vt:lpstr>Regulator Guidance on Risk</vt:lpstr>
      <vt:lpstr>Review of Guidance &amp; Sample Risk Register </vt:lpstr>
      <vt:lpstr>Risk Maturity Model</vt:lpstr>
      <vt:lpstr>Summary of Speech Risk Element</vt:lpstr>
      <vt:lpstr>% of risk issues identified by risk category 2019</vt:lpstr>
      <vt:lpstr>% of risk issues identified by risk category 2020</vt:lpstr>
      <vt:lpstr>Governance Risks 2020</vt:lpstr>
      <vt:lpstr>Governance Risks – CBI Findings</vt:lpstr>
      <vt:lpstr>Governance Risks – CBI Expectations</vt:lpstr>
      <vt:lpstr>Governance Risks – CBI Expectations</vt:lpstr>
      <vt:lpstr>Governance Risks – CBI Expectations</vt:lpstr>
      <vt:lpstr>TAKEAWAYS</vt:lpstr>
      <vt:lpstr>Takeaways</vt:lpstr>
      <vt:lpstr>Final Thoughts</vt:lpstr>
      <vt:lpstr>QUESTIONS?</vt:lpstr>
      <vt:lpstr>Contact details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Governance, Risk, Compliance + Strategy</dc:title>
  <dc:creator>wda audit6</dc:creator>
  <cp:lastModifiedBy>Fiona Hanlon</cp:lastModifiedBy>
  <cp:revision>49</cp:revision>
  <dcterms:created xsi:type="dcterms:W3CDTF">2019-02-22T14:32:50Z</dcterms:created>
  <dcterms:modified xsi:type="dcterms:W3CDTF">2022-09-21T12:05:34Z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0x010100764822EA7591B44FA31E3026ECC86DCE</vt:lpwstr>
  </property>
  <property fmtid="{D5CDD505-2E9C-101B-9397-08002B2CF9AE}" pid="3" name="Order">
    <vt:r8>27425600</vt:r8>
  </property>
  <property fmtid="{D5CDD505-2E9C-101B-9397-08002B2CF9AE}" pid="4" name="MediaServiceImageTags">
    <vt:lpwstr/>
  </property>
</Properties>
</file>