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39" r:id="rId5"/>
  </p:sldMasterIdLst>
  <p:notesMasterIdLst>
    <p:notesMasterId r:id="rId46"/>
  </p:notesMasterIdLst>
  <p:handoutMasterIdLst>
    <p:handoutMasterId r:id="rId47"/>
  </p:handoutMasterIdLst>
  <p:sldIdLst>
    <p:sldId id="429" r:id="rId6"/>
    <p:sldId id="348" r:id="rId7"/>
    <p:sldId id="367" r:id="rId8"/>
    <p:sldId id="360" r:id="rId9"/>
    <p:sldId id="359" r:id="rId10"/>
    <p:sldId id="427" r:id="rId11"/>
    <p:sldId id="407" r:id="rId12"/>
    <p:sldId id="404" r:id="rId13"/>
    <p:sldId id="408" r:id="rId14"/>
    <p:sldId id="384" r:id="rId15"/>
    <p:sldId id="391" r:id="rId16"/>
    <p:sldId id="413" r:id="rId17"/>
    <p:sldId id="409" r:id="rId18"/>
    <p:sldId id="410" r:id="rId19"/>
    <p:sldId id="411" r:id="rId20"/>
    <p:sldId id="412" r:id="rId21"/>
    <p:sldId id="414" r:id="rId22"/>
    <p:sldId id="403" r:id="rId23"/>
    <p:sldId id="378" r:id="rId24"/>
    <p:sldId id="379" r:id="rId25"/>
    <p:sldId id="260" r:id="rId26"/>
    <p:sldId id="261" r:id="rId27"/>
    <p:sldId id="264" r:id="rId28"/>
    <p:sldId id="265" r:id="rId29"/>
    <p:sldId id="266" r:id="rId30"/>
    <p:sldId id="267" r:id="rId31"/>
    <p:sldId id="405" r:id="rId32"/>
    <p:sldId id="269" r:id="rId33"/>
    <p:sldId id="406" r:id="rId34"/>
    <p:sldId id="346" r:id="rId35"/>
    <p:sldId id="425" r:id="rId36"/>
    <p:sldId id="420" r:id="rId37"/>
    <p:sldId id="415" r:id="rId38"/>
    <p:sldId id="416" r:id="rId39"/>
    <p:sldId id="417" r:id="rId40"/>
    <p:sldId id="418" r:id="rId41"/>
    <p:sldId id="419" r:id="rId42"/>
    <p:sldId id="349" r:id="rId43"/>
    <p:sldId id="430" r:id="rId44"/>
    <p:sldId id="422" r:id="rId45"/>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 id="2" name="Eoghan Keegan" initials="EK" lastIdx="3" clrIdx="1">
    <p:extLst>
      <p:ext uri="{19B8F6BF-5375-455C-9EA6-DF929625EA0E}">
        <p15:presenceInfo xmlns:p15="http://schemas.microsoft.com/office/powerpoint/2012/main" userId="S::Eoghan.Keegan@mazars.ie::ad646da6-1f67-4010-a252-3fc8c6279b01" providerId="AD"/>
      </p:ext>
    </p:extLst>
  </p:cmAuthor>
  <p:cmAuthor id="3" name="Kian Caulwell" initials="KC" lastIdx="8" clrIdx="2">
    <p:extLst>
      <p:ext uri="{19B8F6BF-5375-455C-9EA6-DF929625EA0E}">
        <p15:presenceInfo xmlns:p15="http://schemas.microsoft.com/office/powerpoint/2012/main" userId="S::Kian.Caulwell@mazars.ie::3ae3fd5b-49fa-460b-a8ea-8ebcf49d4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E"/>
    <a:srgbClr val="CCCCDB"/>
    <a:srgbClr val="FFFFFF"/>
    <a:srgbClr val="697077"/>
    <a:srgbClr val="6E7868"/>
    <a:srgbClr val="A2A79E"/>
    <a:srgbClr val="E4F1FB"/>
    <a:srgbClr val="79B0DA"/>
    <a:srgbClr val="0070CE"/>
    <a:srgbClr val="447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5118" autoAdjust="0"/>
  </p:normalViewPr>
  <p:slideViewPr>
    <p:cSldViewPr snapToGrid="0" snapToObjects="1">
      <p:cViewPr varScale="1">
        <p:scale>
          <a:sx n="64" d="100"/>
          <a:sy n="64" d="100"/>
        </p:scale>
        <p:origin x="680" y="4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23" d="100"/>
          <a:sy n="123" d="100"/>
        </p:scale>
        <p:origin x="490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8D1EC-8BA1-4568-8755-ECC9962A9EC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IE"/>
        </a:p>
      </dgm:t>
    </dgm:pt>
    <dgm:pt modelId="{76B275FD-6DBB-4D5F-85D1-D571878D7E18}">
      <dgm:prSet phldrT="[Text]"/>
      <dgm:spPr/>
      <dgm:t>
        <a:bodyPr/>
        <a:lstStyle/>
        <a:p>
          <a:r>
            <a:rPr lang="en-IE" b="0" spc="40" dirty="0">
              <a:solidFill>
                <a:schemeClr val="bg1"/>
              </a:solidFill>
            </a:rPr>
            <a:t>1. Knowledge &amp; Experience</a:t>
          </a:r>
          <a:endParaRPr lang="en-IE" b="0" dirty="0">
            <a:solidFill>
              <a:schemeClr val="bg1"/>
            </a:solidFill>
          </a:endParaRPr>
        </a:p>
      </dgm:t>
    </dgm:pt>
    <dgm:pt modelId="{B1D963D7-8792-4A9F-9652-2EAEFB6940B4}" type="parTrans" cxnId="{EB25DED0-00A1-442F-A907-47B53B280A3C}">
      <dgm:prSet/>
      <dgm:spPr/>
      <dgm:t>
        <a:bodyPr/>
        <a:lstStyle/>
        <a:p>
          <a:endParaRPr lang="en-IE">
            <a:solidFill>
              <a:schemeClr val="bg1"/>
            </a:solidFill>
          </a:endParaRPr>
        </a:p>
      </dgm:t>
    </dgm:pt>
    <dgm:pt modelId="{08E32341-2CAD-4E66-885F-ABEA6951812A}" type="sibTrans" cxnId="{EB25DED0-00A1-442F-A907-47B53B280A3C}">
      <dgm:prSet/>
      <dgm:spPr/>
      <dgm:t>
        <a:bodyPr/>
        <a:lstStyle/>
        <a:p>
          <a:endParaRPr lang="en-IE" dirty="0">
            <a:solidFill>
              <a:schemeClr val="bg1"/>
            </a:solidFill>
          </a:endParaRPr>
        </a:p>
      </dgm:t>
    </dgm:pt>
    <dgm:pt modelId="{840E2675-FFF0-4B14-96B2-F0A21C68720F}">
      <dgm:prSet phldrT="[Text]"/>
      <dgm:spPr/>
      <dgm:t>
        <a:bodyPr/>
        <a:lstStyle/>
        <a:p>
          <a:r>
            <a:rPr lang="en-IE" b="0" spc="40" dirty="0">
              <a:solidFill>
                <a:schemeClr val="bg1"/>
              </a:solidFill>
            </a:rPr>
            <a:t>3. Establishing Effective Local Risk Management and Culture</a:t>
          </a:r>
          <a:endParaRPr lang="en-IE" b="0" dirty="0">
            <a:solidFill>
              <a:schemeClr val="bg1"/>
            </a:solidFill>
          </a:endParaRPr>
        </a:p>
      </dgm:t>
    </dgm:pt>
    <dgm:pt modelId="{A2A27152-9002-4FA0-B3E1-8912F22B97A0}" type="parTrans" cxnId="{028E8AEC-80CB-425E-A9C7-AACD25EE81E7}">
      <dgm:prSet/>
      <dgm:spPr/>
      <dgm:t>
        <a:bodyPr/>
        <a:lstStyle/>
        <a:p>
          <a:endParaRPr lang="en-IE">
            <a:solidFill>
              <a:schemeClr val="bg1"/>
            </a:solidFill>
          </a:endParaRPr>
        </a:p>
      </dgm:t>
    </dgm:pt>
    <dgm:pt modelId="{DC5363B1-5883-4EA1-869F-69A321A96E9A}" type="sibTrans" cxnId="{028E8AEC-80CB-425E-A9C7-AACD25EE81E7}">
      <dgm:prSet/>
      <dgm:spPr/>
      <dgm:t>
        <a:bodyPr/>
        <a:lstStyle/>
        <a:p>
          <a:endParaRPr lang="en-IE" dirty="0">
            <a:solidFill>
              <a:schemeClr val="bg1"/>
            </a:solidFill>
          </a:endParaRPr>
        </a:p>
      </dgm:t>
    </dgm:pt>
    <dgm:pt modelId="{458D704C-7A37-4669-AAAC-4377A12B5C82}">
      <dgm:prSet phldrT="[Text]"/>
      <dgm:spPr/>
      <dgm:t>
        <a:bodyPr/>
        <a:lstStyle/>
        <a:p>
          <a:r>
            <a:rPr lang="en-IE" b="0" spc="40" dirty="0">
              <a:solidFill>
                <a:schemeClr val="bg1"/>
              </a:solidFill>
            </a:rPr>
            <a:t>2. Resourcing and Continuous Improvement</a:t>
          </a:r>
          <a:endParaRPr lang="en-IE" b="0" dirty="0">
            <a:solidFill>
              <a:schemeClr val="bg1"/>
            </a:solidFill>
          </a:endParaRPr>
        </a:p>
      </dgm:t>
    </dgm:pt>
    <dgm:pt modelId="{3CCED384-B6A6-490B-B324-18B0F9263B7A}" type="parTrans" cxnId="{3B2BCCA8-AFAD-41DC-8703-5277BFFF7AC3}">
      <dgm:prSet/>
      <dgm:spPr/>
      <dgm:t>
        <a:bodyPr/>
        <a:lstStyle/>
        <a:p>
          <a:endParaRPr lang="en-IE">
            <a:solidFill>
              <a:schemeClr val="bg1"/>
            </a:solidFill>
          </a:endParaRPr>
        </a:p>
      </dgm:t>
    </dgm:pt>
    <dgm:pt modelId="{B1A828FF-E595-46D5-9D21-C1E500F7656C}" type="sibTrans" cxnId="{3B2BCCA8-AFAD-41DC-8703-5277BFFF7AC3}">
      <dgm:prSet/>
      <dgm:spPr/>
      <dgm:t>
        <a:bodyPr/>
        <a:lstStyle/>
        <a:p>
          <a:endParaRPr lang="en-IE" dirty="0">
            <a:solidFill>
              <a:schemeClr val="bg1"/>
            </a:solidFill>
          </a:endParaRPr>
        </a:p>
      </dgm:t>
    </dgm:pt>
    <dgm:pt modelId="{7E5E4CDA-84AE-46D1-99AF-CD9868FE9377}" type="pres">
      <dgm:prSet presAssocID="{0B48D1EC-8BA1-4568-8755-ECC9962A9EC5}" presName="Name0" presStyleCnt="0">
        <dgm:presLayoutVars>
          <dgm:dir/>
          <dgm:resizeHandles val="exact"/>
        </dgm:presLayoutVars>
      </dgm:prSet>
      <dgm:spPr/>
    </dgm:pt>
    <dgm:pt modelId="{7ADA06CD-5CBB-4923-82C6-AC6C37BDC2E8}" type="pres">
      <dgm:prSet presAssocID="{76B275FD-6DBB-4D5F-85D1-D571878D7E18}" presName="node" presStyleLbl="node1" presStyleIdx="0" presStyleCnt="3" custScaleX="123447" custScaleY="95631">
        <dgm:presLayoutVars>
          <dgm:bulletEnabled val="1"/>
        </dgm:presLayoutVars>
      </dgm:prSet>
      <dgm:spPr/>
    </dgm:pt>
    <dgm:pt modelId="{1E3B850D-618F-4354-B865-A5F051C9806E}" type="pres">
      <dgm:prSet presAssocID="{08E32341-2CAD-4E66-885F-ABEA6951812A}" presName="sibTrans" presStyleLbl="sibTrans2D1" presStyleIdx="0" presStyleCnt="3" custScaleX="260402"/>
      <dgm:spPr/>
    </dgm:pt>
    <dgm:pt modelId="{446FF60A-2E9E-47C8-AA7E-BD3F7CDF5A1F}" type="pres">
      <dgm:prSet presAssocID="{08E32341-2CAD-4E66-885F-ABEA6951812A}" presName="connectorText" presStyleLbl="sibTrans2D1" presStyleIdx="0" presStyleCnt="3"/>
      <dgm:spPr/>
    </dgm:pt>
    <dgm:pt modelId="{0A9372FF-3B45-44A6-8186-9612268638EF}" type="pres">
      <dgm:prSet presAssocID="{840E2675-FFF0-4B14-96B2-F0A21C68720F}" presName="node" presStyleLbl="node1" presStyleIdx="1" presStyleCnt="3" custScaleX="123447" custScaleY="95631" custRadScaleRad="98003" custRadScaleInc="-3481">
        <dgm:presLayoutVars>
          <dgm:bulletEnabled val="1"/>
        </dgm:presLayoutVars>
      </dgm:prSet>
      <dgm:spPr/>
    </dgm:pt>
    <dgm:pt modelId="{18FA2B25-9995-4F76-AAA5-438655AED844}" type="pres">
      <dgm:prSet presAssocID="{DC5363B1-5883-4EA1-869F-69A321A96E9A}" presName="sibTrans" presStyleLbl="sibTrans2D1" presStyleIdx="1" presStyleCnt="3"/>
      <dgm:spPr/>
    </dgm:pt>
    <dgm:pt modelId="{1159EBB1-569E-4F1F-8D95-584BEC82ED89}" type="pres">
      <dgm:prSet presAssocID="{DC5363B1-5883-4EA1-869F-69A321A96E9A}" presName="connectorText" presStyleLbl="sibTrans2D1" presStyleIdx="1" presStyleCnt="3"/>
      <dgm:spPr/>
    </dgm:pt>
    <dgm:pt modelId="{4936E901-0CE1-4589-A73F-D33376C52038}" type="pres">
      <dgm:prSet presAssocID="{458D704C-7A37-4669-AAAC-4377A12B5C82}" presName="node" presStyleLbl="node1" presStyleIdx="2" presStyleCnt="3" custScaleX="123447" custScaleY="95631" custRadScaleRad="98003" custRadScaleInc="3481">
        <dgm:presLayoutVars>
          <dgm:bulletEnabled val="1"/>
        </dgm:presLayoutVars>
      </dgm:prSet>
      <dgm:spPr/>
    </dgm:pt>
    <dgm:pt modelId="{1D2BB093-EA10-4FAC-99FA-8A7C83BFD61D}" type="pres">
      <dgm:prSet presAssocID="{B1A828FF-E595-46D5-9D21-C1E500F7656C}" presName="sibTrans" presStyleLbl="sibTrans2D1" presStyleIdx="2" presStyleCnt="3" custScaleX="260402"/>
      <dgm:spPr/>
    </dgm:pt>
    <dgm:pt modelId="{23E8E29E-809E-4057-99AC-339B79447889}" type="pres">
      <dgm:prSet presAssocID="{B1A828FF-E595-46D5-9D21-C1E500F7656C}" presName="connectorText" presStyleLbl="sibTrans2D1" presStyleIdx="2" presStyleCnt="3"/>
      <dgm:spPr/>
    </dgm:pt>
  </dgm:ptLst>
  <dgm:cxnLst>
    <dgm:cxn modelId="{C3E66329-C4D9-44B6-B69F-363CD5E9A9FF}" type="presOf" srcId="{DC5363B1-5883-4EA1-869F-69A321A96E9A}" destId="{18FA2B25-9995-4F76-AAA5-438655AED844}" srcOrd="0" destOrd="0" presId="urn:microsoft.com/office/officeart/2005/8/layout/cycle7"/>
    <dgm:cxn modelId="{F2C5653A-F097-4315-A509-B9715FB9BF0F}" type="presOf" srcId="{08E32341-2CAD-4E66-885F-ABEA6951812A}" destId="{446FF60A-2E9E-47C8-AA7E-BD3F7CDF5A1F}" srcOrd="1" destOrd="0" presId="urn:microsoft.com/office/officeart/2005/8/layout/cycle7"/>
    <dgm:cxn modelId="{B829F98B-819D-4D82-8CA0-1D5601394E35}" type="presOf" srcId="{840E2675-FFF0-4B14-96B2-F0A21C68720F}" destId="{0A9372FF-3B45-44A6-8186-9612268638EF}" srcOrd="0" destOrd="0" presId="urn:microsoft.com/office/officeart/2005/8/layout/cycle7"/>
    <dgm:cxn modelId="{1E296DA7-6C1F-4D60-B92A-CBDB99E0C4E7}" type="presOf" srcId="{08E32341-2CAD-4E66-885F-ABEA6951812A}" destId="{1E3B850D-618F-4354-B865-A5F051C9806E}" srcOrd="0" destOrd="0" presId="urn:microsoft.com/office/officeart/2005/8/layout/cycle7"/>
    <dgm:cxn modelId="{3B2BCCA8-AFAD-41DC-8703-5277BFFF7AC3}" srcId="{0B48D1EC-8BA1-4568-8755-ECC9962A9EC5}" destId="{458D704C-7A37-4669-AAAC-4377A12B5C82}" srcOrd="2" destOrd="0" parTransId="{3CCED384-B6A6-490B-B324-18B0F9263B7A}" sibTransId="{B1A828FF-E595-46D5-9D21-C1E500F7656C}"/>
    <dgm:cxn modelId="{5B951AB2-B593-4E24-B2ED-DEAAFA5C8783}" type="presOf" srcId="{458D704C-7A37-4669-AAAC-4377A12B5C82}" destId="{4936E901-0CE1-4589-A73F-D33376C52038}" srcOrd="0" destOrd="0" presId="urn:microsoft.com/office/officeart/2005/8/layout/cycle7"/>
    <dgm:cxn modelId="{07C487B2-217F-4E7F-B083-93830F6ABD5C}" type="presOf" srcId="{76B275FD-6DBB-4D5F-85D1-D571878D7E18}" destId="{7ADA06CD-5CBB-4923-82C6-AC6C37BDC2E8}" srcOrd="0" destOrd="0" presId="urn:microsoft.com/office/officeart/2005/8/layout/cycle7"/>
    <dgm:cxn modelId="{CE5434C9-9C04-4112-94BB-141E6F6FC9A6}" type="presOf" srcId="{B1A828FF-E595-46D5-9D21-C1E500F7656C}" destId="{1D2BB093-EA10-4FAC-99FA-8A7C83BFD61D}" srcOrd="0" destOrd="0" presId="urn:microsoft.com/office/officeart/2005/8/layout/cycle7"/>
    <dgm:cxn modelId="{EB25DED0-00A1-442F-A907-47B53B280A3C}" srcId="{0B48D1EC-8BA1-4568-8755-ECC9962A9EC5}" destId="{76B275FD-6DBB-4D5F-85D1-D571878D7E18}" srcOrd="0" destOrd="0" parTransId="{B1D963D7-8792-4A9F-9652-2EAEFB6940B4}" sibTransId="{08E32341-2CAD-4E66-885F-ABEA6951812A}"/>
    <dgm:cxn modelId="{189638DE-31CD-4AD8-9B56-F61E4AC9625C}" type="presOf" srcId="{DC5363B1-5883-4EA1-869F-69A321A96E9A}" destId="{1159EBB1-569E-4F1F-8D95-584BEC82ED89}" srcOrd="1" destOrd="0" presId="urn:microsoft.com/office/officeart/2005/8/layout/cycle7"/>
    <dgm:cxn modelId="{016D42E3-CE77-4039-8B28-CC46F1A147CA}" type="presOf" srcId="{B1A828FF-E595-46D5-9D21-C1E500F7656C}" destId="{23E8E29E-809E-4057-99AC-339B79447889}" srcOrd="1" destOrd="0" presId="urn:microsoft.com/office/officeart/2005/8/layout/cycle7"/>
    <dgm:cxn modelId="{028E8AEC-80CB-425E-A9C7-AACD25EE81E7}" srcId="{0B48D1EC-8BA1-4568-8755-ECC9962A9EC5}" destId="{840E2675-FFF0-4B14-96B2-F0A21C68720F}" srcOrd="1" destOrd="0" parTransId="{A2A27152-9002-4FA0-B3E1-8912F22B97A0}" sibTransId="{DC5363B1-5883-4EA1-869F-69A321A96E9A}"/>
    <dgm:cxn modelId="{F8C759FF-BE45-4BE6-A7FA-A4BD48E9A153}" type="presOf" srcId="{0B48D1EC-8BA1-4568-8755-ECC9962A9EC5}" destId="{7E5E4CDA-84AE-46D1-99AF-CD9868FE9377}" srcOrd="0" destOrd="0" presId="urn:microsoft.com/office/officeart/2005/8/layout/cycle7"/>
    <dgm:cxn modelId="{CFDCA42F-9706-49AA-968B-FC3388E2F74D}" type="presParOf" srcId="{7E5E4CDA-84AE-46D1-99AF-CD9868FE9377}" destId="{7ADA06CD-5CBB-4923-82C6-AC6C37BDC2E8}" srcOrd="0" destOrd="0" presId="urn:microsoft.com/office/officeart/2005/8/layout/cycle7"/>
    <dgm:cxn modelId="{2923A95C-24D8-4E41-B981-084F500F8A90}" type="presParOf" srcId="{7E5E4CDA-84AE-46D1-99AF-CD9868FE9377}" destId="{1E3B850D-618F-4354-B865-A5F051C9806E}" srcOrd="1" destOrd="0" presId="urn:microsoft.com/office/officeart/2005/8/layout/cycle7"/>
    <dgm:cxn modelId="{69C658EF-7141-45A5-970E-62393C3C53DB}" type="presParOf" srcId="{1E3B850D-618F-4354-B865-A5F051C9806E}" destId="{446FF60A-2E9E-47C8-AA7E-BD3F7CDF5A1F}" srcOrd="0" destOrd="0" presId="urn:microsoft.com/office/officeart/2005/8/layout/cycle7"/>
    <dgm:cxn modelId="{F4366575-F76C-447B-96EE-26B012322587}" type="presParOf" srcId="{7E5E4CDA-84AE-46D1-99AF-CD9868FE9377}" destId="{0A9372FF-3B45-44A6-8186-9612268638EF}" srcOrd="2" destOrd="0" presId="urn:microsoft.com/office/officeart/2005/8/layout/cycle7"/>
    <dgm:cxn modelId="{65ED0E1A-4B63-4E13-98E2-FF639361D5CF}" type="presParOf" srcId="{7E5E4CDA-84AE-46D1-99AF-CD9868FE9377}" destId="{18FA2B25-9995-4F76-AAA5-438655AED844}" srcOrd="3" destOrd="0" presId="urn:microsoft.com/office/officeart/2005/8/layout/cycle7"/>
    <dgm:cxn modelId="{94AF0E10-E846-415D-8E7E-79C3F922F4B1}" type="presParOf" srcId="{18FA2B25-9995-4F76-AAA5-438655AED844}" destId="{1159EBB1-569E-4F1F-8D95-584BEC82ED89}" srcOrd="0" destOrd="0" presId="urn:microsoft.com/office/officeart/2005/8/layout/cycle7"/>
    <dgm:cxn modelId="{D246ECC6-C105-4096-AE3C-47BBB0F51FC7}" type="presParOf" srcId="{7E5E4CDA-84AE-46D1-99AF-CD9868FE9377}" destId="{4936E901-0CE1-4589-A73F-D33376C52038}" srcOrd="4" destOrd="0" presId="urn:microsoft.com/office/officeart/2005/8/layout/cycle7"/>
    <dgm:cxn modelId="{22960CB4-FDB9-4809-8D55-C1B8439CFDC9}" type="presParOf" srcId="{7E5E4CDA-84AE-46D1-99AF-CD9868FE9377}" destId="{1D2BB093-EA10-4FAC-99FA-8A7C83BFD61D}" srcOrd="5" destOrd="0" presId="urn:microsoft.com/office/officeart/2005/8/layout/cycle7"/>
    <dgm:cxn modelId="{0B122B78-3DE4-421F-B759-62ACC3E3BD6B}" type="presParOf" srcId="{1D2BB093-EA10-4FAC-99FA-8A7C83BFD61D}" destId="{23E8E29E-809E-4057-99AC-339B79447889}" srcOrd="0" destOrd="0" presId="urn:microsoft.com/office/officeart/2005/8/layout/cycle7"/>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008DD-3ECA-4089-9A92-8A776966441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E"/>
        </a:p>
      </dgm:t>
    </dgm:pt>
    <dgm:pt modelId="{B8A6D955-75AC-4D42-B0F1-22BA76D42208}">
      <dgm:prSet phldrT="[Text]"/>
      <dgm:spPr/>
      <dgm:t>
        <a:bodyPr/>
        <a:lstStyle/>
        <a:p>
          <a:r>
            <a:rPr lang="en-IE" dirty="0"/>
            <a:t>Employment Lifecycle</a:t>
          </a:r>
        </a:p>
      </dgm:t>
    </dgm:pt>
    <dgm:pt modelId="{E6347E5E-06F0-4D37-AC69-366941DA4347}" type="parTrans" cxnId="{D7E43B23-4207-4C5A-AED6-1986D7C6206F}">
      <dgm:prSet/>
      <dgm:spPr/>
      <dgm:t>
        <a:bodyPr/>
        <a:lstStyle/>
        <a:p>
          <a:endParaRPr lang="en-IE"/>
        </a:p>
      </dgm:t>
    </dgm:pt>
    <dgm:pt modelId="{B4F80983-FF1C-4FEB-9B57-C598E87C0BF4}" type="sibTrans" cxnId="{D7E43B23-4207-4C5A-AED6-1986D7C6206F}">
      <dgm:prSet/>
      <dgm:spPr/>
      <dgm:t>
        <a:bodyPr/>
        <a:lstStyle/>
        <a:p>
          <a:endParaRPr lang="en-IE"/>
        </a:p>
      </dgm:t>
    </dgm:pt>
    <dgm:pt modelId="{5D54E3C0-E1A0-49DF-B15C-9C45592CCFEC}">
      <dgm:prSet phldrT="[Text]" custT="1"/>
      <dgm:spPr/>
      <dgm:t>
        <a:bodyPr/>
        <a:lstStyle/>
        <a:p>
          <a:r>
            <a:rPr lang="en-IE" sz="1200" dirty="0"/>
            <a:t>Recruitment</a:t>
          </a:r>
        </a:p>
      </dgm:t>
    </dgm:pt>
    <dgm:pt modelId="{EE3DAA1B-115D-4EA4-8B67-02764BA6FBBA}" type="parTrans" cxnId="{0EB72B0C-DB9D-4F7B-B20E-C746EF9174A4}">
      <dgm:prSet/>
      <dgm:spPr/>
      <dgm:t>
        <a:bodyPr/>
        <a:lstStyle/>
        <a:p>
          <a:endParaRPr lang="en-IE"/>
        </a:p>
      </dgm:t>
    </dgm:pt>
    <dgm:pt modelId="{40CC1BEA-6D63-478C-9251-153D396CC336}" type="sibTrans" cxnId="{0EB72B0C-DB9D-4F7B-B20E-C746EF9174A4}">
      <dgm:prSet/>
      <dgm:spPr/>
      <dgm:t>
        <a:bodyPr/>
        <a:lstStyle/>
        <a:p>
          <a:endParaRPr lang="en-IE"/>
        </a:p>
      </dgm:t>
    </dgm:pt>
    <dgm:pt modelId="{1E72AC5B-6F0E-467F-AD62-2D9B714DBCFE}">
      <dgm:prSet phldrT="[Text]" custT="1"/>
      <dgm:spPr/>
      <dgm:t>
        <a:bodyPr/>
        <a:lstStyle/>
        <a:p>
          <a:r>
            <a:rPr lang="en-IE" sz="1200" dirty="0"/>
            <a:t>Joining process/ promotions</a:t>
          </a:r>
        </a:p>
      </dgm:t>
    </dgm:pt>
    <dgm:pt modelId="{4A74CD6D-19F1-406E-B7E5-F5C7F81EF4CA}" type="parTrans" cxnId="{E022F13A-62E2-459F-B6E2-CF3DD93263D1}">
      <dgm:prSet/>
      <dgm:spPr/>
      <dgm:t>
        <a:bodyPr/>
        <a:lstStyle/>
        <a:p>
          <a:endParaRPr lang="en-IE"/>
        </a:p>
      </dgm:t>
    </dgm:pt>
    <dgm:pt modelId="{B7B9C6C6-76C3-4634-9212-B3AC0D811CC4}" type="sibTrans" cxnId="{E022F13A-62E2-459F-B6E2-CF3DD93263D1}">
      <dgm:prSet/>
      <dgm:spPr/>
      <dgm:t>
        <a:bodyPr/>
        <a:lstStyle/>
        <a:p>
          <a:endParaRPr lang="en-IE"/>
        </a:p>
      </dgm:t>
    </dgm:pt>
    <dgm:pt modelId="{4C11955C-088A-459B-8420-D18188F8B2BD}">
      <dgm:prSet phldrT="[Text]" custT="1"/>
      <dgm:spPr/>
      <dgm:t>
        <a:bodyPr/>
        <a:lstStyle/>
        <a:p>
          <a:r>
            <a:rPr lang="en-IE" sz="1200" dirty="0"/>
            <a:t>Training</a:t>
          </a:r>
        </a:p>
      </dgm:t>
    </dgm:pt>
    <dgm:pt modelId="{5944ED9C-5479-4CC6-9890-C99A80B726CB}" type="parTrans" cxnId="{94584631-5665-49F5-9671-DE0C186330EA}">
      <dgm:prSet/>
      <dgm:spPr/>
      <dgm:t>
        <a:bodyPr/>
        <a:lstStyle/>
        <a:p>
          <a:endParaRPr lang="en-IE"/>
        </a:p>
      </dgm:t>
    </dgm:pt>
    <dgm:pt modelId="{4DEC2C7C-3043-4116-83F1-E13D187EA666}" type="sibTrans" cxnId="{94584631-5665-49F5-9671-DE0C186330EA}">
      <dgm:prSet/>
      <dgm:spPr/>
      <dgm:t>
        <a:bodyPr/>
        <a:lstStyle/>
        <a:p>
          <a:endParaRPr lang="en-IE"/>
        </a:p>
      </dgm:t>
    </dgm:pt>
    <dgm:pt modelId="{0ACEEAAD-FB01-4A47-9CDE-D7BD7B8D64E4}">
      <dgm:prSet phldrT="[Text]" custT="1"/>
      <dgm:spPr/>
      <dgm:t>
        <a:bodyPr/>
        <a:lstStyle/>
        <a:p>
          <a:r>
            <a:rPr lang="en-IE" sz="1200" dirty="0"/>
            <a:t>Succession planning</a:t>
          </a:r>
        </a:p>
      </dgm:t>
    </dgm:pt>
    <dgm:pt modelId="{BB131F94-D1C2-4E03-ACA0-D8F8B3D0DD3E}" type="parTrans" cxnId="{6FC9C1E6-7D9A-4299-A825-F663C3AAB508}">
      <dgm:prSet/>
      <dgm:spPr/>
      <dgm:t>
        <a:bodyPr/>
        <a:lstStyle/>
        <a:p>
          <a:endParaRPr lang="en-IE"/>
        </a:p>
      </dgm:t>
    </dgm:pt>
    <dgm:pt modelId="{7CCEB601-1106-4078-997A-250B43ED7935}" type="sibTrans" cxnId="{6FC9C1E6-7D9A-4299-A825-F663C3AAB508}">
      <dgm:prSet/>
      <dgm:spPr/>
      <dgm:t>
        <a:bodyPr/>
        <a:lstStyle/>
        <a:p>
          <a:endParaRPr lang="en-IE"/>
        </a:p>
      </dgm:t>
    </dgm:pt>
    <dgm:pt modelId="{E3FBBB74-F8DB-4116-8C5E-9320BCC836DB}">
      <dgm:prSet phldrT="[Text]" custT="1"/>
      <dgm:spPr/>
      <dgm:t>
        <a:bodyPr/>
        <a:lstStyle/>
        <a:p>
          <a:r>
            <a:rPr lang="en-IE" sz="1200" dirty="0"/>
            <a:t>Appraisal and certification process</a:t>
          </a:r>
        </a:p>
      </dgm:t>
    </dgm:pt>
    <dgm:pt modelId="{CE050B53-DA7E-4726-A367-688BB6AB766D}" type="parTrans" cxnId="{34A6992B-FA1D-420D-8AD0-05F5AC27AE28}">
      <dgm:prSet/>
      <dgm:spPr/>
      <dgm:t>
        <a:bodyPr/>
        <a:lstStyle/>
        <a:p>
          <a:endParaRPr lang="en-IE"/>
        </a:p>
      </dgm:t>
    </dgm:pt>
    <dgm:pt modelId="{BEF651BB-3252-4427-A941-CADC9A0563E6}" type="sibTrans" cxnId="{34A6992B-FA1D-420D-8AD0-05F5AC27AE28}">
      <dgm:prSet/>
      <dgm:spPr/>
      <dgm:t>
        <a:bodyPr/>
        <a:lstStyle/>
        <a:p>
          <a:endParaRPr lang="en-IE"/>
        </a:p>
      </dgm:t>
    </dgm:pt>
    <dgm:pt modelId="{6771B03A-290F-44EF-A7D9-B82E6D8B1603}">
      <dgm:prSet phldrT="[Text]" custT="1"/>
      <dgm:spPr/>
      <dgm:t>
        <a:bodyPr/>
        <a:lstStyle/>
        <a:p>
          <a:r>
            <a:rPr lang="en-IE" sz="1200" dirty="0"/>
            <a:t>Reward</a:t>
          </a:r>
        </a:p>
      </dgm:t>
    </dgm:pt>
    <dgm:pt modelId="{480F476D-D700-46CE-9ED8-28EEC30C13B7}" type="parTrans" cxnId="{F29D5EB7-7216-470E-82B1-E0A0E56CA192}">
      <dgm:prSet/>
      <dgm:spPr/>
      <dgm:t>
        <a:bodyPr/>
        <a:lstStyle/>
        <a:p>
          <a:endParaRPr lang="en-IE"/>
        </a:p>
      </dgm:t>
    </dgm:pt>
    <dgm:pt modelId="{48CC387C-46C4-42CF-B58B-8579D5FD0239}" type="sibTrans" cxnId="{F29D5EB7-7216-470E-82B1-E0A0E56CA192}">
      <dgm:prSet/>
      <dgm:spPr/>
      <dgm:t>
        <a:bodyPr/>
        <a:lstStyle/>
        <a:p>
          <a:endParaRPr lang="en-IE"/>
        </a:p>
      </dgm:t>
    </dgm:pt>
    <dgm:pt modelId="{08AA3BCF-1B78-4C5E-81F0-D62FE27441A8}">
      <dgm:prSet phldrT="[Text]" custT="1"/>
      <dgm:spPr/>
      <dgm:t>
        <a:bodyPr/>
        <a:lstStyle/>
        <a:p>
          <a:r>
            <a:rPr lang="en-IE" sz="1200" dirty="0"/>
            <a:t>Exit and Dismissals</a:t>
          </a:r>
        </a:p>
      </dgm:t>
    </dgm:pt>
    <dgm:pt modelId="{72CFBEF8-D4BC-4328-859B-16B44C033B4B}" type="parTrans" cxnId="{8214E969-9604-43AE-BEFE-2DDA884D69F0}">
      <dgm:prSet/>
      <dgm:spPr/>
      <dgm:t>
        <a:bodyPr/>
        <a:lstStyle/>
        <a:p>
          <a:endParaRPr lang="en-IE"/>
        </a:p>
      </dgm:t>
    </dgm:pt>
    <dgm:pt modelId="{E42526AA-EEB8-4916-8A2E-E34FE9CA04F1}" type="sibTrans" cxnId="{8214E969-9604-43AE-BEFE-2DDA884D69F0}">
      <dgm:prSet/>
      <dgm:spPr/>
      <dgm:t>
        <a:bodyPr/>
        <a:lstStyle/>
        <a:p>
          <a:endParaRPr lang="en-IE"/>
        </a:p>
      </dgm:t>
    </dgm:pt>
    <dgm:pt modelId="{D8B4D382-C808-48EA-AA2E-B1EAA6BF7721}" type="pres">
      <dgm:prSet presAssocID="{F44008DD-3ECA-4089-9A92-8A776966441F}" presName="Name0" presStyleCnt="0">
        <dgm:presLayoutVars>
          <dgm:chMax val="1"/>
          <dgm:dir/>
          <dgm:animLvl val="ctr"/>
          <dgm:resizeHandles val="exact"/>
        </dgm:presLayoutVars>
      </dgm:prSet>
      <dgm:spPr/>
    </dgm:pt>
    <dgm:pt modelId="{AD69AA7E-384D-4EE8-841B-B0E3E089B5A4}" type="pres">
      <dgm:prSet presAssocID="{B8A6D955-75AC-4D42-B0F1-22BA76D42208}" presName="centerShape" presStyleLbl="node0" presStyleIdx="0" presStyleCnt="1"/>
      <dgm:spPr/>
    </dgm:pt>
    <dgm:pt modelId="{3540B80E-281B-4766-9236-7D1D3637C877}" type="pres">
      <dgm:prSet presAssocID="{5D54E3C0-E1A0-49DF-B15C-9C45592CCFEC}" presName="node" presStyleLbl="node1" presStyleIdx="0" presStyleCnt="7">
        <dgm:presLayoutVars>
          <dgm:bulletEnabled val="1"/>
        </dgm:presLayoutVars>
      </dgm:prSet>
      <dgm:spPr/>
    </dgm:pt>
    <dgm:pt modelId="{C3395E86-EDE1-446A-9FD6-FCA475598A88}" type="pres">
      <dgm:prSet presAssocID="{5D54E3C0-E1A0-49DF-B15C-9C45592CCFEC}" presName="dummy" presStyleCnt="0"/>
      <dgm:spPr/>
    </dgm:pt>
    <dgm:pt modelId="{49EDDC91-2B03-49F5-B8DB-9FB826953F49}" type="pres">
      <dgm:prSet presAssocID="{40CC1BEA-6D63-478C-9251-153D396CC336}" presName="sibTrans" presStyleLbl="sibTrans2D1" presStyleIdx="0" presStyleCnt="7"/>
      <dgm:spPr/>
    </dgm:pt>
    <dgm:pt modelId="{F887CED1-B1DC-4F42-A789-F04073B1BD77}" type="pres">
      <dgm:prSet presAssocID="{1E72AC5B-6F0E-467F-AD62-2D9B714DBCFE}" presName="node" presStyleLbl="node1" presStyleIdx="1" presStyleCnt="7">
        <dgm:presLayoutVars>
          <dgm:bulletEnabled val="1"/>
        </dgm:presLayoutVars>
      </dgm:prSet>
      <dgm:spPr/>
    </dgm:pt>
    <dgm:pt modelId="{C8701085-0345-4F81-8716-B77DC44A8306}" type="pres">
      <dgm:prSet presAssocID="{1E72AC5B-6F0E-467F-AD62-2D9B714DBCFE}" presName="dummy" presStyleCnt="0"/>
      <dgm:spPr/>
    </dgm:pt>
    <dgm:pt modelId="{BCC25788-339E-4B12-9EB5-85306329C51A}" type="pres">
      <dgm:prSet presAssocID="{B7B9C6C6-76C3-4634-9212-B3AC0D811CC4}" presName="sibTrans" presStyleLbl="sibTrans2D1" presStyleIdx="1" presStyleCnt="7"/>
      <dgm:spPr/>
    </dgm:pt>
    <dgm:pt modelId="{213EB404-0B5F-4CC1-AFA5-9C67438D42BF}" type="pres">
      <dgm:prSet presAssocID="{4C11955C-088A-459B-8420-D18188F8B2BD}" presName="node" presStyleLbl="node1" presStyleIdx="2" presStyleCnt="7">
        <dgm:presLayoutVars>
          <dgm:bulletEnabled val="1"/>
        </dgm:presLayoutVars>
      </dgm:prSet>
      <dgm:spPr/>
    </dgm:pt>
    <dgm:pt modelId="{14893C5A-8EAE-473A-8EC9-B0313B6B7FA6}" type="pres">
      <dgm:prSet presAssocID="{4C11955C-088A-459B-8420-D18188F8B2BD}" presName="dummy" presStyleCnt="0"/>
      <dgm:spPr/>
    </dgm:pt>
    <dgm:pt modelId="{18708EE3-78D8-48CB-A3E8-0EB4956A323A}" type="pres">
      <dgm:prSet presAssocID="{4DEC2C7C-3043-4116-83F1-E13D187EA666}" presName="sibTrans" presStyleLbl="sibTrans2D1" presStyleIdx="2" presStyleCnt="7"/>
      <dgm:spPr/>
    </dgm:pt>
    <dgm:pt modelId="{360A72FC-5E82-4939-BC2D-7A17FB6A84CE}" type="pres">
      <dgm:prSet presAssocID="{0ACEEAAD-FB01-4A47-9CDE-D7BD7B8D64E4}" presName="node" presStyleLbl="node1" presStyleIdx="3" presStyleCnt="7">
        <dgm:presLayoutVars>
          <dgm:bulletEnabled val="1"/>
        </dgm:presLayoutVars>
      </dgm:prSet>
      <dgm:spPr/>
    </dgm:pt>
    <dgm:pt modelId="{39BF196F-B750-466A-B6F2-0F9A6133C795}" type="pres">
      <dgm:prSet presAssocID="{0ACEEAAD-FB01-4A47-9CDE-D7BD7B8D64E4}" presName="dummy" presStyleCnt="0"/>
      <dgm:spPr/>
    </dgm:pt>
    <dgm:pt modelId="{55A8BEE0-793C-4085-8667-881499967F25}" type="pres">
      <dgm:prSet presAssocID="{7CCEB601-1106-4078-997A-250B43ED7935}" presName="sibTrans" presStyleLbl="sibTrans2D1" presStyleIdx="3" presStyleCnt="7"/>
      <dgm:spPr/>
    </dgm:pt>
    <dgm:pt modelId="{A6DE7B65-0C76-4598-8D69-2C69046BFB82}" type="pres">
      <dgm:prSet presAssocID="{E3FBBB74-F8DB-4116-8C5E-9320BCC836DB}" presName="node" presStyleLbl="node1" presStyleIdx="4" presStyleCnt="7">
        <dgm:presLayoutVars>
          <dgm:bulletEnabled val="1"/>
        </dgm:presLayoutVars>
      </dgm:prSet>
      <dgm:spPr/>
    </dgm:pt>
    <dgm:pt modelId="{800FE696-4D3A-4753-AE1D-E1BAD7359001}" type="pres">
      <dgm:prSet presAssocID="{E3FBBB74-F8DB-4116-8C5E-9320BCC836DB}" presName="dummy" presStyleCnt="0"/>
      <dgm:spPr/>
    </dgm:pt>
    <dgm:pt modelId="{DC1A2DEC-D1B9-433B-879C-695948C1B250}" type="pres">
      <dgm:prSet presAssocID="{BEF651BB-3252-4427-A941-CADC9A0563E6}" presName="sibTrans" presStyleLbl="sibTrans2D1" presStyleIdx="4" presStyleCnt="7"/>
      <dgm:spPr/>
    </dgm:pt>
    <dgm:pt modelId="{507CF898-2E99-4A78-9D72-3A4B94F7B9AA}" type="pres">
      <dgm:prSet presAssocID="{6771B03A-290F-44EF-A7D9-B82E6D8B1603}" presName="node" presStyleLbl="node1" presStyleIdx="5" presStyleCnt="7">
        <dgm:presLayoutVars>
          <dgm:bulletEnabled val="1"/>
        </dgm:presLayoutVars>
      </dgm:prSet>
      <dgm:spPr/>
    </dgm:pt>
    <dgm:pt modelId="{D00DA5CA-830A-4CED-BEBD-F05A7F0E8762}" type="pres">
      <dgm:prSet presAssocID="{6771B03A-290F-44EF-A7D9-B82E6D8B1603}" presName="dummy" presStyleCnt="0"/>
      <dgm:spPr/>
    </dgm:pt>
    <dgm:pt modelId="{59F48453-417E-4300-A25D-6B5B2AF314AB}" type="pres">
      <dgm:prSet presAssocID="{48CC387C-46C4-42CF-B58B-8579D5FD0239}" presName="sibTrans" presStyleLbl="sibTrans2D1" presStyleIdx="5" presStyleCnt="7"/>
      <dgm:spPr/>
    </dgm:pt>
    <dgm:pt modelId="{CE59F792-67D5-468D-B418-F73CAAD6ED65}" type="pres">
      <dgm:prSet presAssocID="{08AA3BCF-1B78-4C5E-81F0-D62FE27441A8}" presName="node" presStyleLbl="node1" presStyleIdx="6" presStyleCnt="7">
        <dgm:presLayoutVars>
          <dgm:bulletEnabled val="1"/>
        </dgm:presLayoutVars>
      </dgm:prSet>
      <dgm:spPr/>
    </dgm:pt>
    <dgm:pt modelId="{5C2676F8-66CA-48D2-8895-602B3FFA03A7}" type="pres">
      <dgm:prSet presAssocID="{08AA3BCF-1B78-4C5E-81F0-D62FE27441A8}" presName="dummy" presStyleCnt="0"/>
      <dgm:spPr/>
    </dgm:pt>
    <dgm:pt modelId="{BCA351DD-16BF-4EBD-B8E7-FC0DB71CB0F1}" type="pres">
      <dgm:prSet presAssocID="{E42526AA-EEB8-4916-8A2E-E34FE9CA04F1}" presName="sibTrans" presStyleLbl="sibTrans2D1" presStyleIdx="6" presStyleCnt="7"/>
      <dgm:spPr/>
    </dgm:pt>
  </dgm:ptLst>
  <dgm:cxnLst>
    <dgm:cxn modelId="{0EB72B0C-DB9D-4F7B-B20E-C746EF9174A4}" srcId="{B8A6D955-75AC-4D42-B0F1-22BA76D42208}" destId="{5D54E3C0-E1A0-49DF-B15C-9C45592CCFEC}" srcOrd="0" destOrd="0" parTransId="{EE3DAA1B-115D-4EA4-8B67-02764BA6FBBA}" sibTransId="{40CC1BEA-6D63-478C-9251-153D396CC336}"/>
    <dgm:cxn modelId="{15B2CA17-DF9F-48E2-AFC6-8A4BC7C721FD}" type="presOf" srcId="{E42526AA-EEB8-4916-8A2E-E34FE9CA04F1}" destId="{BCA351DD-16BF-4EBD-B8E7-FC0DB71CB0F1}" srcOrd="0" destOrd="0" presId="urn:microsoft.com/office/officeart/2005/8/layout/radial6"/>
    <dgm:cxn modelId="{D7E43B23-4207-4C5A-AED6-1986D7C6206F}" srcId="{F44008DD-3ECA-4089-9A92-8A776966441F}" destId="{B8A6D955-75AC-4D42-B0F1-22BA76D42208}" srcOrd="0" destOrd="0" parTransId="{E6347E5E-06F0-4D37-AC69-366941DA4347}" sibTransId="{B4F80983-FF1C-4FEB-9B57-C598E87C0BF4}"/>
    <dgm:cxn modelId="{34A6992B-FA1D-420D-8AD0-05F5AC27AE28}" srcId="{B8A6D955-75AC-4D42-B0F1-22BA76D42208}" destId="{E3FBBB74-F8DB-4116-8C5E-9320BCC836DB}" srcOrd="4" destOrd="0" parTransId="{CE050B53-DA7E-4726-A367-688BB6AB766D}" sibTransId="{BEF651BB-3252-4427-A941-CADC9A0563E6}"/>
    <dgm:cxn modelId="{4910452D-418C-40FA-9E38-9A9FA7E39DB1}" type="presOf" srcId="{B7B9C6C6-76C3-4634-9212-B3AC0D811CC4}" destId="{BCC25788-339E-4B12-9EB5-85306329C51A}" srcOrd="0" destOrd="0" presId="urn:microsoft.com/office/officeart/2005/8/layout/radial6"/>
    <dgm:cxn modelId="{94584631-5665-49F5-9671-DE0C186330EA}" srcId="{B8A6D955-75AC-4D42-B0F1-22BA76D42208}" destId="{4C11955C-088A-459B-8420-D18188F8B2BD}" srcOrd="2" destOrd="0" parTransId="{5944ED9C-5479-4CC6-9890-C99A80B726CB}" sibTransId="{4DEC2C7C-3043-4116-83F1-E13D187EA666}"/>
    <dgm:cxn modelId="{E022F13A-62E2-459F-B6E2-CF3DD93263D1}" srcId="{B8A6D955-75AC-4D42-B0F1-22BA76D42208}" destId="{1E72AC5B-6F0E-467F-AD62-2D9B714DBCFE}" srcOrd="1" destOrd="0" parTransId="{4A74CD6D-19F1-406E-B7E5-F5C7F81EF4CA}" sibTransId="{B7B9C6C6-76C3-4634-9212-B3AC0D811CC4}"/>
    <dgm:cxn modelId="{8214E969-9604-43AE-BEFE-2DDA884D69F0}" srcId="{B8A6D955-75AC-4D42-B0F1-22BA76D42208}" destId="{08AA3BCF-1B78-4C5E-81F0-D62FE27441A8}" srcOrd="6" destOrd="0" parTransId="{72CFBEF8-D4BC-4328-859B-16B44C033B4B}" sibTransId="{E42526AA-EEB8-4916-8A2E-E34FE9CA04F1}"/>
    <dgm:cxn modelId="{9793BA4C-3099-4BA2-AB0F-CB1A705AB9F7}" type="presOf" srcId="{48CC387C-46C4-42CF-B58B-8579D5FD0239}" destId="{59F48453-417E-4300-A25D-6B5B2AF314AB}" srcOrd="0" destOrd="0" presId="urn:microsoft.com/office/officeart/2005/8/layout/radial6"/>
    <dgm:cxn modelId="{23830477-55DF-4F3A-B9A0-1CCE43C8DDAD}" type="presOf" srcId="{F44008DD-3ECA-4089-9A92-8A776966441F}" destId="{D8B4D382-C808-48EA-AA2E-B1EAA6BF7721}" srcOrd="0" destOrd="0" presId="urn:microsoft.com/office/officeart/2005/8/layout/radial6"/>
    <dgm:cxn modelId="{7183EE7C-2DF3-435B-AF39-C68EF71CAD5A}" type="presOf" srcId="{40CC1BEA-6D63-478C-9251-153D396CC336}" destId="{49EDDC91-2B03-49F5-B8DB-9FB826953F49}" srcOrd="0" destOrd="0" presId="urn:microsoft.com/office/officeart/2005/8/layout/radial6"/>
    <dgm:cxn modelId="{C0491184-ED27-4B10-9EE1-AAE6F20461F9}" type="presOf" srcId="{4DEC2C7C-3043-4116-83F1-E13D187EA666}" destId="{18708EE3-78D8-48CB-A3E8-0EB4956A323A}" srcOrd="0" destOrd="0" presId="urn:microsoft.com/office/officeart/2005/8/layout/radial6"/>
    <dgm:cxn modelId="{E872DE84-019D-4052-B819-426391EB1E8D}" type="presOf" srcId="{4C11955C-088A-459B-8420-D18188F8B2BD}" destId="{213EB404-0B5F-4CC1-AFA5-9C67438D42BF}" srcOrd="0" destOrd="0" presId="urn:microsoft.com/office/officeart/2005/8/layout/radial6"/>
    <dgm:cxn modelId="{022F7B87-EBD5-43A2-81A1-44F4F709942B}" type="presOf" srcId="{E3FBBB74-F8DB-4116-8C5E-9320BCC836DB}" destId="{A6DE7B65-0C76-4598-8D69-2C69046BFB82}" srcOrd="0" destOrd="0" presId="urn:microsoft.com/office/officeart/2005/8/layout/radial6"/>
    <dgm:cxn modelId="{9E9609A8-C6CD-44B3-8FB2-82F18D01ED1B}" type="presOf" srcId="{08AA3BCF-1B78-4C5E-81F0-D62FE27441A8}" destId="{CE59F792-67D5-468D-B418-F73CAAD6ED65}" srcOrd="0" destOrd="0" presId="urn:microsoft.com/office/officeart/2005/8/layout/radial6"/>
    <dgm:cxn modelId="{D3CB66AA-8901-481D-A52D-B3089EBB1464}" type="presOf" srcId="{0ACEEAAD-FB01-4A47-9CDE-D7BD7B8D64E4}" destId="{360A72FC-5E82-4939-BC2D-7A17FB6A84CE}" srcOrd="0" destOrd="0" presId="urn:microsoft.com/office/officeart/2005/8/layout/radial6"/>
    <dgm:cxn modelId="{F29D5EB7-7216-470E-82B1-E0A0E56CA192}" srcId="{B8A6D955-75AC-4D42-B0F1-22BA76D42208}" destId="{6771B03A-290F-44EF-A7D9-B82E6D8B1603}" srcOrd="5" destOrd="0" parTransId="{480F476D-D700-46CE-9ED8-28EEC30C13B7}" sibTransId="{48CC387C-46C4-42CF-B58B-8579D5FD0239}"/>
    <dgm:cxn modelId="{B1CAF1C7-19EA-4E8B-9B3E-5F825DEC1810}" type="presOf" srcId="{B8A6D955-75AC-4D42-B0F1-22BA76D42208}" destId="{AD69AA7E-384D-4EE8-841B-B0E3E089B5A4}" srcOrd="0" destOrd="0" presId="urn:microsoft.com/office/officeart/2005/8/layout/radial6"/>
    <dgm:cxn modelId="{DAC0C9D2-AE83-4602-84C1-8B4F0B9C83EE}" type="presOf" srcId="{BEF651BB-3252-4427-A941-CADC9A0563E6}" destId="{DC1A2DEC-D1B9-433B-879C-695948C1B250}" srcOrd="0" destOrd="0" presId="urn:microsoft.com/office/officeart/2005/8/layout/radial6"/>
    <dgm:cxn modelId="{B8D9BDE4-499E-411A-A8AD-3A55FA204045}" type="presOf" srcId="{1E72AC5B-6F0E-467F-AD62-2D9B714DBCFE}" destId="{F887CED1-B1DC-4F42-A789-F04073B1BD77}" srcOrd="0" destOrd="0" presId="urn:microsoft.com/office/officeart/2005/8/layout/radial6"/>
    <dgm:cxn modelId="{41EC24E6-910D-4B70-9C6B-586CA6461F5F}" type="presOf" srcId="{5D54E3C0-E1A0-49DF-B15C-9C45592CCFEC}" destId="{3540B80E-281B-4766-9236-7D1D3637C877}" srcOrd="0" destOrd="0" presId="urn:microsoft.com/office/officeart/2005/8/layout/radial6"/>
    <dgm:cxn modelId="{6FC9C1E6-7D9A-4299-A825-F663C3AAB508}" srcId="{B8A6D955-75AC-4D42-B0F1-22BA76D42208}" destId="{0ACEEAAD-FB01-4A47-9CDE-D7BD7B8D64E4}" srcOrd="3" destOrd="0" parTransId="{BB131F94-D1C2-4E03-ACA0-D8F8B3D0DD3E}" sibTransId="{7CCEB601-1106-4078-997A-250B43ED7935}"/>
    <dgm:cxn modelId="{17A564F4-D493-452A-B900-CEBECB99FB5E}" type="presOf" srcId="{6771B03A-290F-44EF-A7D9-B82E6D8B1603}" destId="{507CF898-2E99-4A78-9D72-3A4B94F7B9AA}" srcOrd="0" destOrd="0" presId="urn:microsoft.com/office/officeart/2005/8/layout/radial6"/>
    <dgm:cxn modelId="{BC6E00FA-23EA-4BF8-A41F-7B04020F32E4}" type="presOf" srcId="{7CCEB601-1106-4078-997A-250B43ED7935}" destId="{55A8BEE0-793C-4085-8667-881499967F25}" srcOrd="0" destOrd="0" presId="urn:microsoft.com/office/officeart/2005/8/layout/radial6"/>
    <dgm:cxn modelId="{0C926170-F805-4339-BD5A-6212EDA95CAF}" type="presParOf" srcId="{D8B4D382-C808-48EA-AA2E-B1EAA6BF7721}" destId="{AD69AA7E-384D-4EE8-841B-B0E3E089B5A4}" srcOrd="0" destOrd="0" presId="urn:microsoft.com/office/officeart/2005/8/layout/radial6"/>
    <dgm:cxn modelId="{1F32932C-4ACE-4B1A-AFAC-FF6B4D8FA24C}" type="presParOf" srcId="{D8B4D382-C808-48EA-AA2E-B1EAA6BF7721}" destId="{3540B80E-281B-4766-9236-7D1D3637C877}" srcOrd="1" destOrd="0" presId="urn:microsoft.com/office/officeart/2005/8/layout/radial6"/>
    <dgm:cxn modelId="{9439730A-D067-422E-BC17-3FE74D36636D}" type="presParOf" srcId="{D8B4D382-C808-48EA-AA2E-B1EAA6BF7721}" destId="{C3395E86-EDE1-446A-9FD6-FCA475598A88}" srcOrd="2" destOrd="0" presId="urn:microsoft.com/office/officeart/2005/8/layout/radial6"/>
    <dgm:cxn modelId="{8F11888A-3A29-42E4-A080-145A8EA8D9E1}" type="presParOf" srcId="{D8B4D382-C808-48EA-AA2E-B1EAA6BF7721}" destId="{49EDDC91-2B03-49F5-B8DB-9FB826953F49}" srcOrd="3" destOrd="0" presId="urn:microsoft.com/office/officeart/2005/8/layout/radial6"/>
    <dgm:cxn modelId="{91769D8B-87EC-4C0A-AEEE-C0A741ECDE90}" type="presParOf" srcId="{D8B4D382-C808-48EA-AA2E-B1EAA6BF7721}" destId="{F887CED1-B1DC-4F42-A789-F04073B1BD77}" srcOrd="4" destOrd="0" presId="urn:microsoft.com/office/officeart/2005/8/layout/radial6"/>
    <dgm:cxn modelId="{6CA82C72-F572-4566-9F71-38EF007EE3C7}" type="presParOf" srcId="{D8B4D382-C808-48EA-AA2E-B1EAA6BF7721}" destId="{C8701085-0345-4F81-8716-B77DC44A8306}" srcOrd="5" destOrd="0" presId="urn:microsoft.com/office/officeart/2005/8/layout/radial6"/>
    <dgm:cxn modelId="{CE648FB4-A295-460D-93C2-EA26ED539417}" type="presParOf" srcId="{D8B4D382-C808-48EA-AA2E-B1EAA6BF7721}" destId="{BCC25788-339E-4B12-9EB5-85306329C51A}" srcOrd="6" destOrd="0" presId="urn:microsoft.com/office/officeart/2005/8/layout/radial6"/>
    <dgm:cxn modelId="{F1CB0A3E-1F1B-4D77-8B73-A6DEEA964E32}" type="presParOf" srcId="{D8B4D382-C808-48EA-AA2E-B1EAA6BF7721}" destId="{213EB404-0B5F-4CC1-AFA5-9C67438D42BF}" srcOrd="7" destOrd="0" presId="urn:microsoft.com/office/officeart/2005/8/layout/radial6"/>
    <dgm:cxn modelId="{E2A1D965-74D3-485B-AB94-256AA287821C}" type="presParOf" srcId="{D8B4D382-C808-48EA-AA2E-B1EAA6BF7721}" destId="{14893C5A-8EAE-473A-8EC9-B0313B6B7FA6}" srcOrd="8" destOrd="0" presId="urn:microsoft.com/office/officeart/2005/8/layout/radial6"/>
    <dgm:cxn modelId="{8D84058B-BC03-47A8-A132-35985794F5C0}" type="presParOf" srcId="{D8B4D382-C808-48EA-AA2E-B1EAA6BF7721}" destId="{18708EE3-78D8-48CB-A3E8-0EB4956A323A}" srcOrd="9" destOrd="0" presId="urn:microsoft.com/office/officeart/2005/8/layout/radial6"/>
    <dgm:cxn modelId="{0E026BD3-CD89-4B81-9C01-7F21D78FB8E0}" type="presParOf" srcId="{D8B4D382-C808-48EA-AA2E-B1EAA6BF7721}" destId="{360A72FC-5E82-4939-BC2D-7A17FB6A84CE}" srcOrd="10" destOrd="0" presId="urn:microsoft.com/office/officeart/2005/8/layout/radial6"/>
    <dgm:cxn modelId="{EF6A9301-F48B-4273-96BF-8DDBC296E133}" type="presParOf" srcId="{D8B4D382-C808-48EA-AA2E-B1EAA6BF7721}" destId="{39BF196F-B750-466A-B6F2-0F9A6133C795}" srcOrd="11" destOrd="0" presId="urn:microsoft.com/office/officeart/2005/8/layout/radial6"/>
    <dgm:cxn modelId="{01916BE1-3B14-4A1F-8A17-BEB3282A2606}" type="presParOf" srcId="{D8B4D382-C808-48EA-AA2E-B1EAA6BF7721}" destId="{55A8BEE0-793C-4085-8667-881499967F25}" srcOrd="12" destOrd="0" presId="urn:microsoft.com/office/officeart/2005/8/layout/radial6"/>
    <dgm:cxn modelId="{2B1B7722-811E-4802-94A9-53E4999953B8}" type="presParOf" srcId="{D8B4D382-C808-48EA-AA2E-B1EAA6BF7721}" destId="{A6DE7B65-0C76-4598-8D69-2C69046BFB82}" srcOrd="13" destOrd="0" presId="urn:microsoft.com/office/officeart/2005/8/layout/radial6"/>
    <dgm:cxn modelId="{5537A1E8-AD46-472D-A6C1-7C05FDD22574}" type="presParOf" srcId="{D8B4D382-C808-48EA-AA2E-B1EAA6BF7721}" destId="{800FE696-4D3A-4753-AE1D-E1BAD7359001}" srcOrd="14" destOrd="0" presId="urn:microsoft.com/office/officeart/2005/8/layout/radial6"/>
    <dgm:cxn modelId="{E5D4D960-4D83-48FF-A6CD-E8B1B4A8C36D}" type="presParOf" srcId="{D8B4D382-C808-48EA-AA2E-B1EAA6BF7721}" destId="{DC1A2DEC-D1B9-433B-879C-695948C1B250}" srcOrd="15" destOrd="0" presId="urn:microsoft.com/office/officeart/2005/8/layout/radial6"/>
    <dgm:cxn modelId="{0539D1E5-A168-453B-A14B-7353350DC8C6}" type="presParOf" srcId="{D8B4D382-C808-48EA-AA2E-B1EAA6BF7721}" destId="{507CF898-2E99-4A78-9D72-3A4B94F7B9AA}" srcOrd="16" destOrd="0" presId="urn:microsoft.com/office/officeart/2005/8/layout/radial6"/>
    <dgm:cxn modelId="{934E0684-7C87-4495-940C-9248DE3AC7C9}" type="presParOf" srcId="{D8B4D382-C808-48EA-AA2E-B1EAA6BF7721}" destId="{D00DA5CA-830A-4CED-BEBD-F05A7F0E8762}" srcOrd="17" destOrd="0" presId="urn:microsoft.com/office/officeart/2005/8/layout/radial6"/>
    <dgm:cxn modelId="{CB0E1AB9-B2CD-4788-B054-80E990DCB372}" type="presParOf" srcId="{D8B4D382-C808-48EA-AA2E-B1EAA6BF7721}" destId="{59F48453-417E-4300-A25D-6B5B2AF314AB}" srcOrd="18" destOrd="0" presId="urn:microsoft.com/office/officeart/2005/8/layout/radial6"/>
    <dgm:cxn modelId="{F3A325FE-2E0B-4275-9F4A-8C5D73C77687}" type="presParOf" srcId="{D8B4D382-C808-48EA-AA2E-B1EAA6BF7721}" destId="{CE59F792-67D5-468D-B418-F73CAAD6ED65}" srcOrd="19" destOrd="0" presId="urn:microsoft.com/office/officeart/2005/8/layout/radial6"/>
    <dgm:cxn modelId="{2067C915-D5A1-49D6-9E39-D32C70501C3A}" type="presParOf" srcId="{D8B4D382-C808-48EA-AA2E-B1EAA6BF7721}" destId="{5C2676F8-66CA-48D2-8895-602B3FFA03A7}" srcOrd="20" destOrd="0" presId="urn:microsoft.com/office/officeart/2005/8/layout/radial6"/>
    <dgm:cxn modelId="{4D574C3A-823F-472D-8076-612423CFCFE4}" type="presParOf" srcId="{D8B4D382-C808-48EA-AA2E-B1EAA6BF7721}" destId="{BCA351DD-16BF-4EBD-B8E7-FC0DB71CB0F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A06CD-5CBB-4923-82C6-AC6C37BDC2E8}">
      <dsp:nvSpPr>
        <dsp:cNvPr id="0" name=""/>
        <dsp:cNvSpPr/>
      </dsp:nvSpPr>
      <dsp:spPr>
        <a:xfrm>
          <a:off x="1804269" y="25929"/>
          <a:ext cx="1888746" cy="73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b="0" kern="1200" spc="40" dirty="0">
              <a:solidFill>
                <a:schemeClr val="bg1"/>
              </a:solidFill>
            </a:rPr>
            <a:t>1. Knowledge &amp; Experience</a:t>
          </a:r>
          <a:endParaRPr lang="en-IE" sz="1200" b="0" kern="1200" dirty="0">
            <a:solidFill>
              <a:schemeClr val="bg1"/>
            </a:solidFill>
          </a:endParaRPr>
        </a:p>
      </dsp:txBody>
      <dsp:txXfrm>
        <a:off x="1825696" y="47356"/>
        <a:ext cx="1845892" cy="688726"/>
      </dsp:txXfrm>
    </dsp:sp>
    <dsp:sp modelId="{1E3B850D-618F-4354-B865-A5F051C9806E}">
      <dsp:nvSpPr>
        <dsp:cNvPr id="0" name=""/>
        <dsp:cNvSpPr/>
      </dsp:nvSpPr>
      <dsp:spPr>
        <a:xfrm rot="3558211">
          <a:off x="2715846" y="1321841"/>
          <a:ext cx="1328927" cy="26775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dirty="0">
            <a:solidFill>
              <a:schemeClr val="bg1"/>
            </a:solidFill>
          </a:endParaRPr>
        </a:p>
      </dsp:txBody>
      <dsp:txXfrm>
        <a:off x="2796171" y="1375391"/>
        <a:ext cx="1168277" cy="160651"/>
      </dsp:txXfrm>
    </dsp:sp>
    <dsp:sp modelId="{0A9372FF-3B45-44A6-8186-9612268638EF}">
      <dsp:nvSpPr>
        <dsp:cNvPr id="0" name=""/>
        <dsp:cNvSpPr/>
      </dsp:nvSpPr>
      <dsp:spPr>
        <a:xfrm>
          <a:off x="3067603" y="2153924"/>
          <a:ext cx="1888746" cy="73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b="0" kern="1200" spc="40" dirty="0">
              <a:solidFill>
                <a:schemeClr val="bg1"/>
              </a:solidFill>
            </a:rPr>
            <a:t>3. Establishing Effective Local Risk Management and Culture</a:t>
          </a:r>
          <a:endParaRPr lang="en-IE" sz="1200" b="0" kern="1200" dirty="0">
            <a:solidFill>
              <a:schemeClr val="bg1"/>
            </a:solidFill>
          </a:endParaRPr>
        </a:p>
      </dsp:txBody>
      <dsp:txXfrm>
        <a:off x="3089030" y="2175351"/>
        <a:ext cx="1845892" cy="688726"/>
      </dsp:txXfrm>
    </dsp:sp>
    <dsp:sp modelId="{18FA2B25-9995-4F76-AAA5-438655AED844}">
      <dsp:nvSpPr>
        <dsp:cNvPr id="0" name=""/>
        <dsp:cNvSpPr/>
      </dsp:nvSpPr>
      <dsp:spPr>
        <a:xfrm rot="10800000">
          <a:off x="2493474" y="2385839"/>
          <a:ext cx="510336" cy="26775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dirty="0">
            <a:solidFill>
              <a:schemeClr val="bg1"/>
            </a:solidFill>
          </a:endParaRPr>
        </a:p>
      </dsp:txBody>
      <dsp:txXfrm rot="10800000">
        <a:off x="2573799" y="2439389"/>
        <a:ext cx="349686" cy="160651"/>
      </dsp:txXfrm>
    </dsp:sp>
    <dsp:sp modelId="{4936E901-0CE1-4589-A73F-D33376C52038}">
      <dsp:nvSpPr>
        <dsp:cNvPr id="0" name=""/>
        <dsp:cNvSpPr/>
      </dsp:nvSpPr>
      <dsp:spPr>
        <a:xfrm>
          <a:off x="540935" y="2153924"/>
          <a:ext cx="1888746" cy="73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b="0" kern="1200" spc="40" dirty="0">
              <a:solidFill>
                <a:schemeClr val="bg1"/>
              </a:solidFill>
            </a:rPr>
            <a:t>2. Resourcing and Continuous Improvement</a:t>
          </a:r>
          <a:endParaRPr lang="en-IE" sz="1200" b="0" kern="1200" dirty="0">
            <a:solidFill>
              <a:schemeClr val="bg1"/>
            </a:solidFill>
          </a:endParaRPr>
        </a:p>
      </dsp:txBody>
      <dsp:txXfrm>
        <a:off x="562362" y="2175351"/>
        <a:ext cx="1845892" cy="688726"/>
      </dsp:txXfrm>
    </dsp:sp>
    <dsp:sp modelId="{1D2BB093-EA10-4FAC-99FA-8A7C83BFD61D}">
      <dsp:nvSpPr>
        <dsp:cNvPr id="0" name=""/>
        <dsp:cNvSpPr/>
      </dsp:nvSpPr>
      <dsp:spPr>
        <a:xfrm rot="18041789">
          <a:off x="1452512" y="1321841"/>
          <a:ext cx="1328927" cy="26775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dirty="0">
            <a:solidFill>
              <a:schemeClr val="bg1"/>
            </a:solidFill>
          </a:endParaRPr>
        </a:p>
      </dsp:txBody>
      <dsp:txXfrm>
        <a:off x="1532837" y="1375391"/>
        <a:ext cx="1168277" cy="160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351DD-16BF-4EBD-B8E7-FC0DB71CB0F1}">
      <dsp:nvSpPr>
        <dsp:cNvPr id="0" name=""/>
        <dsp:cNvSpPr/>
      </dsp:nvSpPr>
      <dsp:spPr>
        <a:xfrm>
          <a:off x="1812494" y="567138"/>
          <a:ext cx="4503011" cy="4503011"/>
        </a:xfrm>
        <a:prstGeom prst="blockArc">
          <a:avLst>
            <a:gd name="adj1" fmla="val 13114286"/>
            <a:gd name="adj2" fmla="val 16200000"/>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48453-417E-4300-A25D-6B5B2AF314AB}">
      <dsp:nvSpPr>
        <dsp:cNvPr id="0" name=""/>
        <dsp:cNvSpPr/>
      </dsp:nvSpPr>
      <dsp:spPr>
        <a:xfrm>
          <a:off x="1812494" y="567138"/>
          <a:ext cx="4503011" cy="4503011"/>
        </a:xfrm>
        <a:prstGeom prst="blockArc">
          <a:avLst>
            <a:gd name="adj1" fmla="val 10028571"/>
            <a:gd name="adj2" fmla="val 13114286"/>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A2DEC-D1B9-433B-879C-695948C1B250}">
      <dsp:nvSpPr>
        <dsp:cNvPr id="0" name=""/>
        <dsp:cNvSpPr/>
      </dsp:nvSpPr>
      <dsp:spPr>
        <a:xfrm>
          <a:off x="1812494" y="567138"/>
          <a:ext cx="4503011" cy="4503011"/>
        </a:xfrm>
        <a:prstGeom prst="blockArc">
          <a:avLst>
            <a:gd name="adj1" fmla="val 6942857"/>
            <a:gd name="adj2" fmla="val 10028571"/>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8BEE0-793C-4085-8667-881499967F25}">
      <dsp:nvSpPr>
        <dsp:cNvPr id="0" name=""/>
        <dsp:cNvSpPr/>
      </dsp:nvSpPr>
      <dsp:spPr>
        <a:xfrm>
          <a:off x="1812494" y="567138"/>
          <a:ext cx="4503011" cy="4503011"/>
        </a:xfrm>
        <a:prstGeom prst="blockArc">
          <a:avLst>
            <a:gd name="adj1" fmla="val 3857143"/>
            <a:gd name="adj2" fmla="val 6942857"/>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708EE3-78D8-48CB-A3E8-0EB4956A323A}">
      <dsp:nvSpPr>
        <dsp:cNvPr id="0" name=""/>
        <dsp:cNvSpPr/>
      </dsp:nvSpPr>
      <dsp:spPr>
        <a:xfrm>
          <a:off x="1812494" y="567138"/>
          <a:ext cx="4503011" cy="4503011"/>
        </a:xfrm>
        <a:prstGeom prst="blockArc">
          <a:avLst>
            <a:gd name="adj1" fmla="val 771429"/>
            <a:gd name="adj2" fmla="val 3857143"/>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C25788-339E-4B12-9EB5-85306329C51A}">
      <dsp:nvSpPr>
        <dsp:cNvPr id="0" name=""/>
        <dsp:cNvSpPr/>
      </dsp:nvSpPr>
      <dsp:spPr>
        <a:xfrm>
          <a:off x="1812494" y="567138"/>
          <a:ext cx="4503011" cy="4503011"/>
        </a:xfrm>
        <a:prstGeom prst="blockArc">
          <a:avLst>
            <a:gd name="adj1" fmla="val 19285714"/>
            <a:gd name="adj2" fmla="val 771429"/>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EDDC91-2B03-49F5-B8DB-9FB826953F49}">
      <dsp:nvSpPr>
        <dsp:cNvPr id="0" name=""/>
        <dsp:cNvSpPr/>
      </dsp:nvSpPr>
      <dsp:spPr>
        <a:xfrm>
          <a:off x="1812494" y="567138"/>
          <a:ext cx="4503011" cy="4503011"/>
        </a:xfrm>
        <a:prstGeom prst="blockArc">
          <a:avLst>
            <a:gd name="adj1" fmla="val 16200000"/>
            <a:gd name="adj2" fmla="val 19285714"/>
            <a:gd name="adj3" fmla="val 3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69AA7E-384D-4EE8-841B-B0E3E089B5A4}">
      <dsp:nvSpPr>
        <dsp:cNvPr id="0" name=""/>
        <dsp:cNvSpPr/>
      </dsp:nvSpPr>
      <dsp:spPr>
        <a:xfrm>
          <a:off x="3192859" y="1947503"/>
          <a:ext cx="1742281" cy="174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Employment Lifecycle</a:t>
          </a:r>
        </a:p>
      </dsp:txBody>
      <dsp:txXfrm>
        <a:off x="3448010" y="2202654"/>
        <a:ext cx="1231979" cy="1231979"/>
      </dsp:txXfrm>
    </dsp:sp>
    <dsp:sp modelId="{3540B80E-281B-4766-9236-7D1D3637C877}">
      <dsp:nvSpPr>
        <dsp:cNvPr id="0" name=""/>
        <dsp:cNvSpPr/>
      </dsp:nvSpPr>
      <dsp:spPr>
        <a:xfrm>
          <a:off x="3454201" y="1245"/>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Recruitment</a:t>
          </a:r>
        </a:p>
      </dsp:txBody>
      <dsp:txXfrm>
        <a:off x="3632807" y="179851"/>
        <a:ext cx="862384" cy="862384"/>
      </dsp:txXfrm>
    </dsp:sp>
    <dsp:sp modelId="{F887CED1-B1DC-4F42-A789-F04073B1BD77}">
      <dsp:nvSpPr>
        <dsp:cNvPr id="0" name=""/>
        <dsp:cNvSpPr/>
      </dsp:nvSpPr>
      <dsp:spPr>
        <a:xfrm>
          <a:off x="5180172" y="832429"/>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Joining process/ promotions</a:t>
          </a:r>
        </a:p>
      </dsp:txBody>
      <dsp:txXfrm>
        <a:off x="5358778" y="1011035"/>
        <a:ext cx="862384" cy="862384"/>
      </dsp:txXfrm>
    </dsp:sp>
    <dsp:sp modelId="{213EB404-0B5F-4CC1-AFA5-9C67438D42BF}">
      <dsp:nvSpPr>
        <dsp:cNvPr id="0" name=""/>
        <dsp:cNvSpPr/>
      </dsp:nvSpPr>
      <dsp:spPr>
        <a:xfrm>
          <a:off x="5606452" y="2700082"/>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Training</a:t>
          </a:r>
        </a:p>
      </dsp:txBody>
      <dsp:txXfrm>
        <a:off x="5785058" y="2878688"/>
        <a:ext cx="862384" cy="862384"/>
      </dsp:txXfrm>
    </dsp:sp>
    <dsp:sp modelId="{360A72FC-5E82-4939-BC2D-7A17FB6A84CE}">
      <dsp:nvSpPr>
        <dsp:cNvPr id="0" name=""/>
        <dsp:cNvSpPr/>
      </dsp:nvSpPr>
      <dsp:spPr>
        <a:xfrm>
          <a:off x="4412043" y="4197824"/>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Succession planning</a:t>
          </a:r>
        </a:p>
      </dsp:txBody>
      <dsp:txXfrm>
        <a:off x="4590649" y="4376430"/>
        <a:ext cx="862384" cy="862384"/>
      </dsp:txXfrm>
    </dsp:sp>
    <dsp:sp modelId="{A6DE7B65-0C76-4598-8D69-2C69046BFB82}">
      <dsp:nvSpPr>
        <dsp:cNvPr id="0" name=""/>
        <dsp:cNvSpPr/>
      </dsp:nvSpPr>
      <dsp:spPr>
        <a:xfrm>
          <a:off x="2496359" y="4197824"/>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Appraisal and certification process</a:t>
          </a:r>
        </a:p>
      </dsp:txBody>
      <dsp:txXfrm>
        <a:off x="2674965" y="4376430"/>
        <a:ext cx="862384" cy="862384"/>
      </dsp:txXfrm>
    </dsp:sp>
    <dsp:sp modelId="{507CF898-2E99-4A78-9D72-3A4B94F7B9AA}">
      <dsp:nvSpPr>
        <dsp:cNvPr id="0" name=""/>
        <dsp:cNvSpPr/>
      </dsp:nvSpPr>
      <dsp:spPr>
        <a:xfrm>
          <a:off x="1301950" y="2700082"/>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Reward</a:t>
          </a:r>
        </a:p>
      </dsp:txBody>
      <dsp:txXfrm>
        <a:off x="1480556" y="2878688"/>
        <a:ext cx="862384" cy="862384"/>
      </dsp:txXfrm>
    </dsp:sp>
    <dsp:sp modelId="{CE59F792-67D5-468D-B418-F73CAAD6ED65}">
      <dsp:nvSpPr>
        <dsp:cNvPr id="0" name=""/>
        <dsp:cNvSpPr/>
      </dsp:nvSpPr>
      <dsp:spPr>
        <a:xfrm>
          <a:off x="1728230" y="832429"/>
          <a:ext cx="1219596" cy="1219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Exit and Dismissals</a:t>
          </a:r>
        </a:p>
      </dsp:txBody>
      <dsp:txXfrm>
        <a:off x="1906836" y="1011035"/>
        <a:ext cx="862384" cy="86238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E550B626-EDF4-D245-9DA2-F9A63703C5C7}" type="datetimeFigureOut">
              <a:rPr lang="en-US" smtClean="0"/>
              <a:t>5/13/2022</a:t>
            </a:fld>
            <a:endParaRPr lang="en-US" dirty="0"/>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50443" y="9362238"/>
            <a:ext cx="2945659" cy="494550"/>
          </a:xfrm>
          <a:prstGeom prst="rect">
            <a:avLst/>
          </a:prstGeom>
        </p:spPr>
        <p:txBody>
          <a:bodyPr vert="horz" lIns="91440" tIns="45720" rIns="91440" bIns="45720" rtlCol="0" anchor="b"/>
          <a:lstStyle>
            <a:lvl1pPr algn="r">
              <a:defRPr sz="1200"/>
            </a:lvl1pPr>
          </a:lstStyle>
          <a:p>
            <a:fld id="{9DEA87AB-93EA-7546-8E4C-B0EB3D282E42}" type="slidenum">
              <a:rPr lang="en-US" smtClean="0"/>
              <a:t>‹#›</a:t>
            </a:fld>
            <a:endParaRPr lang="en-US" dirty="0"/>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3CB8AE5B-7658-AE41-BA53-731F11E00D42}" type="datetimeFigureOut">
              <a:rPr lang="en-US" smtClean="0"/>
              <a:t>5/13/2022</a:t>
            </a:fld>
            <a:endParaRPr lang="en-US" dirty="0"/>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6402631A-BA9A-BD47-9087-B0624DA30F7E}" type="slidenum">
              <a:rPr lang="en-US" smtClean="0"/>
              <a:t>‹#›</a:t>
            </a:fld>
            <a:endParaRPr lang="en-US" dirty="0"/>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02631A-BA9A-BD47-9087-B0624DA30F7E}" type="slidenum">
              <a:rPr lang="en-US" smtClean="0"/>
              <a:t>4</a:t>
            </a:fld>
            <a:endParaRPr lang="en-US" dirty="0"/>
          </a:p>
        </p:txBody>
      </p:sp>
    </p:spTree>
    <p:extLst>
      <p:ext uri="{BB962C8B-B14F-4D97-AF65-F5344CB8AC3E}">
        <p14:creationId xmlns:p14="http://schemas.microsoft.com/office/powerpoint/2010/main" val="54833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39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60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58ED8-E7EE-41CE-93CA-48AFF35E08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5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18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2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93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82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10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48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lourpicker.mazars.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endParaRPr lang="en-US" dirty="0"/>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a:t>
            </a:r>
            <a:r>
              <a:rPr lang="en-US" dirty="0" err="1"/>
              <a:t>Date,Year</a:t>
            </a:r>
            <a:endParaRPr lang="en-US" dirty="0"/>
          </a:p>
        </p:txBody>
      </p:sp>
      <p:sp>
        <p:nvSpPr>
          <p:cNvPr id="13" name="TextBox 12">
            <a:extLst>
              <a:ext uri="{FF2B5EF4-FFF2-40B4-BE49-F238E27FC236}">
                <a16:creationId xmlns:a16="http://schemas.microsoft.com/office/drawing/2014/main" id="{B88419C5-06E9-7D49-9C33-7DD2C218C137}"/>
              </a:ext>
            </a:extLst>
          </p:cNvPr>
          <p:cNvSpPr txBox="1"/>
          <p:nvPr userDrawn="1"/>
        </p:nvSpPr>
        <p:spPr>
          <a:xfrm>
            <a:off x="-3788228" y="0"/>
            <a:ext cx="3657600" cy="2677656"/>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Right hand side: Select and insert a picture</a:t>
            </a:r>
          </a:p>
          <a:p>
            <a:pPr marL="342900" indent="-342900" algn="l">
              <a:buFont typeface="+mj-lt"/>
              <a:buAutoNum type="arabicPeriod"/>
            </a:pPr>
            <a:r>
              <a:rPr lang="en-US" sz="1400" dirty="0">
                <a:solidFill>
                  <a:srgbClr val="FF0000"/>
                </a:solidFill>
              </a:rPr>
              <a:t>Left hand side: Right-click the background and select ‘Format Background’. Choose a </a:t>
            </a:r>
            <a:r>
              <a:rPr lang="en-US" sz="1400" kern="1200" dirty="0">
                <a:solidFill>
                  <a:srgbClr val="FF0000"/>
                </a:solidFill>
                <a:latin typeface="+mn-lt"/>
                <a:ea typeface="+mn-ea"/>
                <a:cs typeface="+mn-cs"/>
              </a:rPr>
              <a:t>color for the background using the color picker tool: </a:t>
            </a:r>
            <a:r>
              <a:rPr lang="en-US" sz="1400" kern="1200" dirty="0">
                <a:solidFill>
                  <a:schemeClr val="tx2"/>
                </a:solidFill>
                <a:latin typeface="+mn-lt"/>
                <a:ea typeface="+mn-ea"/>
                <a:cs typeface="+mn-cs"/>
                <a:hlinkClick r:id="rId2">
                  <a:extLst>
                    <a:ext uri="{A12FA001-AC4F-418D-AE19-62706E023703}">
                      <ahyp:hlinkClr xmlns:ahyp="http://schemas.microsoft.com/office/drawing/2018/hyperlinkcolor" val="tx"/>
                    </a:ext>
                  </a:extLst>
                </a:hlinkClick>
              </a:rPr>
              <a:t>https://colourpicker.mazars.com/</a:t>
            </a:r>
            <a:r>
              <a:rPr lang="en-US" sz="1400" kern="1200" dirty="0">
                <a:solidFill>
                  <a:schemeClr val="tx2"/>
                </a:solidFill>
                <a:latin typeface="+mn-lt"/>
                <a:ea typeface="+mn-ea"/>
                <a:cs typeface="+mn-cs"/>
              </a:rPr>
              <a:t> Log in: mazarsbrand, p/w: colourpicker2020)</a:t>
            </a:r>
            <a:endParaRPr lang="en-GB" sz="1400" kern="1200" dirty="0">
              <a:solidFill>
                <a:schemeClr val="tx2"/>
              </a:solidFill>
              <a:latin typeface="+mn-lt"/>
              <a:ea typeface="+mn-ea"/>
              <a:cs typeface="+mn-cs"/>
            </a:endParaRPr>
          </a:p>
          <a:p>
            <a:pPr marL="342900" indent="-342900" algn="l">
              <a:buFont typeface="+mj-lt"/>
              <a:buAutoNum type="arabicPeriod"/>
            </a:pPr>
            <a:r>
              <a:rPr lang="en-GB" sz="1400" kern="1200" dirty="0">
                <a:solidFill>
                  <a:srgbClr val="FF0000"/>
                </a:solidFill>
                <a:latin typeface="+mn-lt"/>
                <a:ea typeface="+mn-ea"/>
                <a:cs typeface="+mn-cs"/>
              </a:rPr>
              <a:t>F</a:t>
            </a:r>
            <a:r>
              <a:rPr lang="en-US" sz="1400" dirty="0">
                <a:solidFill>
                  <a:srgbClr val="FF0000"/>
                </a:solidFill>
              </a:rPr>
              <a:t>ill in text boxes with correct information</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3"/>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7EF6EE13-65E6-4B2F-978B-4BCF30DA24C1}"/>
              </a:ext>
            </a:extLst>
          </p:cNvPr>
          <p:cNvSpPr>
            <a:spLocks noGrp="1"/>
          </p:cNvSpPr>
          <p:nvPr>
            <p:ph type="ftr" sz="quarter" idx="42"/>
          </p:nvPr>
        </p:nvSpPr>
        <p:spPr/>
        <p:txBody>
          <a:bodyPr/>
          <a:lstStyle/>
          <a:p>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88F7D07F-321D-482F-AD13-C5DE00D5C0BE}"/>
              </a:ext>
            </a:extLst>
          </p:cNvPr>
          <p:cNvSpPr>
            <a:spLocks noGrp="1"/>
          </p:cNvSpPr>
          <p:nvPr>
            <p:ph type="ftr" sz="quarter" idx="50"/>
          </p:nvPr>
        </p:nvSpPr>
        <p:spPr/>
        <p:txBody>
          <a:bodyPr/>
          <a:lstStyle/>
          <a:p>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FC99CD48-7F15-4284-97B8-01B29D4F36DD}"/>
              </a:ext>
            </a:extLst>
          </p:cNvPr>
          <p:cNvSpPr>
            <a:spLocks noGrp="1"/>
          </p:cNvSpPr>
          <p:nvPr>
            <p:ph type="ftr" sz="quarter" idx="50"/>
          </p:nvPr>
        </p:nvSpPr>
        <p:spPr/>
        <p:txBody>
          <a:bodyPr/>
          <a:lstStyle/>
          <a:p>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5FCA7866-8409-4066-91C4-0B3415B2A966}"/>
              </a:ext>
            </a:extLst>
          </p:cNvPr>
          <p:cNvSpPr>
            <a:spLocks noGrp="1"/>
          </p:cNvSpPr>
          <p:nvPr>
            <p:ph type="ftr" sz="quarter" idx="30"/>
          </p:nvPr>
        </p:nvSpPr>
        <p:spPr/>
        <p:txBody>
          <a:bodyPr/>
          <a:lstStyle/>
          <a:p>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
        <p:nvSpPr>
          <p:cNvPr id="2" name="Footer Placeholder 1">
            <a:extLst>
              <a:ext uri="{FF2B5EF4-FFF2-40B4-BE49-F238E27FC236}">
                <a16:creationId xmlns:a16="http://schemas.microsoft.com/office/drawing/2014/main" id="{FCD526D2-3B22-4BCB-896A-B90767E52428}"/>
              </a:ext>
            </a:extLst>
          </p:cNvPr>
          <p:cNvSpPr>
            <a:spLocks noGrp="1"/>
          </p:cNvSpPr>
          <p:nvPr>
            <p:ph type="ftr" sz="quarter" idx="39"/>
          </p:nvPr>
        </p:nvSpPr>
        <p:spPr/>
        <p:txBody>
          <a:bodyPr/>
          <a:lstStyle/>
          <a:p>
            <a:endParaRPr lang="en-GB"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
        <p:nvSpPr>
          <p:cNvPr id="2" name="Footer Placeholder 1">
            <a:extLst>
              <a:ext uri="{FF2B5EF4-FFF2-40B4-BE49-F238E27FC236}">
                <a16:creationId xmlns:a16="http://schemas.microsoft.com/office/drawing/2014/main" id="{CF289A7E-663E-465E-8651-6C1B05C732F8}"/>
              </a:ext>
            </a:extLst>
          </p:cNvPr>
          <p:cNvSpPr>
            <a:spLocks noGrp="1"/>
          </p:cNvSpPr>
          <p:nvPr>
            <p:ph type="ftr" sz="quarter" idx="39"/>
          </p:nvPr>
        </p:nvSpPr>
        <p:spPr/>
        <p:txBody>
          <a:bodyPr/>
          <a:lstStyle/>
          <a:p>
            <a:endParaRPr lang="en-GB" dirty="0"/>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 name="Footer Placeholder 1">
            <a:extLst>
              <a:ext uri="{FF2B5EF4-FFF2-40B4-BE49-F238E27FC236}">
                <a16:creationId xmlns:a16="http://schemas.microsoft.com/office/drawing/2014/main" id="{C4492989-0F00-450E-9902-951E16C4B0EE}"/>
              </a:ext>
            </a:extLst>
          </p:cNvPr>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7C9D602D-13B6-43DC-964D-C6928D933880}"/>
              </a:ext>
            </a:extLst>
          </p:cNvPr>
          <p:cNvSpPr>
            <a:spLocks noGrp="1"/>
          </p:cNvSpPr>
          <p:nvPr>
            <p:ph type="ftr" sz="quarter" idx="53"/>
          </p:nvPr>
        </p:nvSpPr>
        <p:spPr/>
        <p:txBody>
          <a:bodyPr/>
          <a:lstStyle/>
          <a:p>
            <a:endParaRPr lang="en-GB" dirty="0"/>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en-US" dirty="0"/>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
        <p:nvSpPr>
          <p:cNvPr id="2" name="Footer Placeholder 1">
            <a:extLst>
              <a:ext uri="{FF2B5EF4-FFF2-40B4-BE49-F238E27FC236}">
                <a16:creationId xmlns:a16="http://schemas.microsoft.com/office/drawing/2014/main" id="{DB683B91-39A1-4986-AE6E-CE61A8D33F2C}"/>
              </a:ext>
            </a:extLst>
          </p:cNvPr>
          <p:cNvSpPr>
            <a:spLocks noGrp="1"/>
          </p:cNvSpPr>
          <p:nvPr>
            <p:ph type="ftr" sz="quarter" idx="52"/>
          </p:nvPr>
        </p:nvSpPr>
        <p:spPr/>
        <p:txBody>
          <a:bodyPr/>
          <a:lstStyle/>
          <a:p>
            <a:endParaRPr lang="en-GB" dirty="0"/>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D8A0C74B-D620-4878-9F69-630DDFE19155}"/>
              </a:ext>
            </a:extLst>
          </p:cNvPr>
          <p:cNvSpPr>
            <a:spLocks noGrp="1"/>
          </p:cNvSpPr>
          <p:nvPr>
            <p:ph type="ftr" sz="quarter" idx="43"/>
          </p:nvPr>
        </p:nvSpPr>
        <p:spPr/>
        <p:txBody>
          <a:bodyPr/>
          <a:lstStyle/>
          <a:p>
            <a:endParaRPr lang="en-GB" dirty="0"/>
          </a:p>
        </p:txBody>
      </p:sp>
    </p:spTree>
    <p:extLst>
      <p:ext uri="{BB962C8B-B14F-4D97-AF65-F5344CB8AC3E}">
        <p14:creationId xmlns:p14="http://schemas.microsoft.com/office/powerpoint/2010/main" val="390960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a:extLst>
              <a:ext uri="{FF2B5EF4-FFF2-40B4-BE49-F238E27FC236}">
                <a16:creationId xmlns:a16="http://schemas.microsoft.com/office/drawing/2014/main" id="{F4381937-7388-4BB2-8255-1530A00AE297}"/>
              </a:ext>
            </a:extLst>
          </p:cNvPr>
          <p:cNvSpPr>
            <a:spLocks noGrp="1"/>
          </p:cNvSpPr>
          <p:nvPr>
            <p:ph type="ftr" sz="quarter" idx="30"/>
          </p:nvPr>
        </p:nvSpPr>
        <p:spPr/>
        <p:txBody>
          <a:bodyPr/>
          <a:lstStyle/>
          <a:p>
            <a:endParaRPr lang="en-GB" dirty="0"/>
          </a:p>
        </p:txBody>
      </p:sp>
    </p:spTree>
    <p:extLst>
      <p:ext uri="{BB962C8B-B14F-4D97-AF65-F5344CB8AC3E}">
        <p14:creationId xmlns:p14="http://schemas.microsoft.com/office/powerpoint/2010/main" val="361183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79DAF71D-1DD8-4653-8567-8E85048AD1B3}"/>
              </a:ext>
            </a:extLst>
          </p:cNvPr>
          <p:cNvSpPr>
            <a:spLocks noGrp="1"/>
          </p:cNvSpPr>
          <p:nvPr>
            <p:ph type="ftr" sz="quarter" idx="42"/>
          </p:nvPr>
        </p:nvSpPr>
        <p:spPr/>
        <p:txBody>
          <a:bodyPr/>
          <a:lstStyle/>
          <a:p>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607C00A5-900E-43A0-9387-9109CBBDA48E}"/>
              </a:ext>
            </a:extLst>
          </p:cNvPr>
          <p:cNvSpPr>
            <a:spLocks noGrp="1"/>
          </p:cNvSpPr>
          <p:nvPr>
            <p:ph type="ftr" sz="quarter" idx="44"/>
          </p:nvPr>
        </p:nvSpPr>
        <p:spPr/>
        <p:txBody>
          <a:bodyPr/>
          <a:lstStyle/>
          <a:p>
            <a:endParaRPr lang="en-GB" dirty="0"/>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04808657-A320-42F8-9CA6-5BA70256160C}"/>
              </a:ext>
            </a:extLst>
          </p:cNvPr>
          <p:cNvSpPr>
            <a:spLocks noGrp="1"/>
          </p:cNvSpPr>
          <p:nvPr>
            <p:ph type="ftr" sz="quarter" idx="46"/>
          </p:nvPr>
        </p:nvSpPr>
        <p:spPr/>
        <p:txBody>
          <a:bodyPr/>
          <a:lstStyle/>
          <a:p>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5CB463A0-A632-4382-9869-1C69F6472E22}"/>
              </a:ext>
            </a:extLst>
          </p:cNvPr>
          <p:cNvSpPr>
            <a:spLocks noGrp="1"/>
          </p:cNvSpPr>
          <p:nvPr>
            <p:ph type="ftr" sz="quarter" idx="55"/>
          </p:nvPr>
        </p:nvSpPr>
        <p:spPr/>
        <p:txBody>
          <a:bodyPr/>
          <a:lstStyle/>
          <a:p>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1F8DCA2E-2145-40AC-A762-98502502C9E2}"/>
              </a:ext>
            </a:extLst>
          </p:cNvPr>
          <p:cNvSpPr>
            <a:spLocks noGrp="1"/>
          </p:cNvSpPr>
          <p:nvPr>
            <p:ph type="ftr" sz="quarter" idx="55"/>
          </p:nvPr>
        </p:nvSpPr>
        <p:spPr/>
        <p:txBody>
          <a:bodyPr/>
          <a:lstStyle/>
          <a:p>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 name="Footer Placeholder 1">
            <a:extLst>
              <a:ext uri="{FF2B5EF4-FFF2-40B4-BE49-F238E27FC236}">
                <a16:creationId xmlns:a16="http://schemas.microsoft.com/office/drawing/2014/main" id="{9DD297E5-66ED-4E62-B910-917CCEF68D84}"/>
              </a:ext>
            </a:extLst>
          </p:cNvPr>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162261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dirty="0"/>
              <a:t>Ensure picture border colour matches image using the Mazars colour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 name="Footer Placeholder 1">
            <a:extLst>
              <a:ext uri="{FF2B5EF4-FFF2-40B4-BE49-F238E27FC236}">
                <a16:creationId xmlns:a16="http://schemas.microsoft.com/office/drawing/2014/main" id="{6E368698-57B8-420B-B226-2FC2E2D54B2F}"/>
              </a:ext>
            </a:extLst>
          </p:cNvPr>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135595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E872DE52-043D-442E-85B1-FA88ACA6776B}"/>
              </a:ext>
            </a:extLst>
          </p:cNvPr>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41A6D39E-6665-4203-827D-46105AA02987}"/>
              </a:ext>
            </a:extLst>
          </p:cNvPr>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BFEE2C04-1F6B-4BCF-9DCB-6D3BAC551D15}"/>
              </a:ext>
            </a:extLst>
          </p:cNvPr>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3788228" y="0"/>
            <a:ext cx="3657600" cy="2246769"/>
          </a:xfrm>
          <a:prstGeom prst="rect">
            <a:avLst/>
          </a:prstGeom>
          <a:noFill/>
        </p:spPr>
        <p:txBody>
          <a:bodyPr wrap="square" lIns="0" rtlCol="0">
            <a:noAutofit/>
          </a:bodyPr>
          <a:lstStyle/>
          <a:p>
            <a:pPr algn="l"/>
            <a:r>
              <a:rPr lang="en-US" sz="1400" b="1" dirty="0">
                <a:solidFill>
                  <a:srgbClr val="FF0000"/>
                </a:solidFill>
              </a:rPr>
              <a:t>CONTENT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Fill in the correct titles</a:t>
            </a:r>
          </a:p>
          <a:p>
            <a:pPr marL="342900" indent="-342900" algn="l">
              <a:buFont typeface="+mj-lt"/>
              <a:buAutoNum type="arabicPeriod"/>
            </a:pPr>
            <a:r>
              <a:rPr lang="en-US" sz="1400" dirty="0">
                <a:solidFill>
                  <a:srgbClr val="FF0000"/>
                </a:solidFill>
              </a:rPr>
              <a:t>To add a second column, select the text and press ‘Add or remove columns’ in the Home Menu</a:t>
            </a:r>
          </a:p>
          <a:p>
            <a:pPr marL="342900" indent="-342900" algn="l">
              <a:buFont typeface="+mj-lt"/>
              <a:buAutoNum type="arabicPeriod"/>
            </a:pPr>
            <a:r>
              <a:rPr lang="en-US" sz="1400" dirty="0">
                <a:solidFill>
                  <a:srgbClr val="FF0000"/>
                </a:solidFill>
              </a:rPr>
              <a:t>Select two columns</a:t>
            </a:r>
          </a:p>
        </p:txBody>
      </p:sp>
      <p:sp>
        <p:nvSpPr>
          <p:cNvPr id="2" name="Title 1">
            <a:extLst>
              <a:ext uri="{FF2B5EF4-FFF2-40B4-BE49-F238E27FC236}">
                <a16:creationId xmlns:a16="http://schemas.microsoft.com/office/drawing/2014/main" id="{2A4BAEC8-C22A-5648-91D8-690C3C51E6AB}"/>
              </a:ext>
            </a:extLst>
          </p:cNvPr>
          <p:cNvSpPr>
            <a:spLocks noGrp="1"/>
          </p:cNvSpPr>
          <p:nvPr>
            <p:ph type="title" hasCustomPrompt="1"/>
          </p:nvPr>
        </p:nvSpPr>
        <p:spPr>
          <a:xfrm>
            <a:off x="304800" y="306000"/>
            <a:ext cx="5646738" cy="360000"/>
          </a:xfrm>
        </p:spPr>
        <p:txBody>
          <a:bodyPr>
            <a:noAutofit/>
          </a:bodyPr>
          <a:lstStyle/>
          <a:p>
            <a:r>
              <a:rPr lang="en-GB" dirty="0"/>
              <a:t>Contents</a:t>
            </a:r>
            <a:endParaRPr lang="en-US" dirty="0"/>
          </a:p>
        </p:txBody>
      </p:sp>
      <p:sp>
        <p:nvSpPr>
          <p:cNvPr id="3" name="Footer Placeholder 2">
            <a:extLst>
              <a:ext uri="{FF2B5EF4-FFF2-40B4-BE49-F238E27FC236}">
                <a16:creationId xmlns:a16="http://schemas.microsoft.com/office/drawing/2014/main" id="{C42E291A-7E8C-4FBF-AF94-39FF520F85A2}"/>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06755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54865CF6-6F84-40BC-8EB9-892A86473C45}"/>
              </a:ext>
            </a:extLst>
          </p:cNvPr>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2CB41D72-84B0-4DE4-A28A-8F5F3443A8F4}"/>
              </a:ext>
            </a:extLst>
          </p:cNvPr>
          <p:cNvSpPr>
            <a:spLocks noGrp="1"/>
          </p:cNvSpPr>
          <p:nvPr>
            <p:ph type="ftr" sz="quarter" idx="42"/>
          </p:nvPr>
        </p:nvSpPr>
        <p:spPr/>
        <p:txBody>
          <a:bodyPr/>
          <a:lstStyle/>
          <a:p>
            <a:endParaRPr lang="en-GB" dirty="0"/>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C29CFD30-B2A6-4CD0-BE91-09431608A089}"/>
              </a:ext>
            </a:extLst>
          </p:cNvPr>
          <p:cNvSpPr>
            <a:spLocks noGrp="1"/>
          </p:cNvSpPr>
          <p:nvPr>
            <p:ph type="ftr" sz="quarter" idx="44"/>
          </p:nvPr>
        </p:nvSpPr>
        <p:spPr/>
        <p:txBody>
          <a:bodyPr/>
          <a:lstStyle/>
          <a:p>
            <a:endParaRPr lang="en-GB" dirty="0"/>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dirty="0"/>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442C755-F060-4B83-B650-9D2DB2F89855}"/>
              </a:ext>
            </a:extLst>
          </p:cNvPr>
          <p:cNvSpPr>
            <a:spLocks noGrp="1"/>
          </p:cNvSpPr>
          <p:nvPr>
            <p:ph type="ftr" sz="quarter" idx="37"/>
          </p:nvPr>
        </p:nvSpPr>
        <p:spPr/>
        <p:txBody>
          <a:bodyPr/>
          <a:lstStyle/>
          <a:p>
            <a:endParaRPr lang="en-GB"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B1B402AD-F295-4328-ACEB-977985797B56}"/>
              </a:ext>
            </a:extLst>
          </p:cNvPr>
          <p:cNvSpPr>
            <a:spLocks noGrp="1"/>
          </p:cNvSpPr>
          <p:nvPr>
            <p:ph type="ftr" sz="quarter" idx="43"/>
          </p:nvPr>
        </p:nvSpPr>
        <p:spPr/>
        <p:txBody>
          <a:bodyPr/>
          <a:lstStyle/>
          <a:p>
            <a:endParaRPr lang="en-GB"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FD4CF06-1374-419E-8CAC-ED2687422848}"/>
              </a:ext>
            </a:extLst>
          </p:cNvPr>
          <p:cNvSpPr>
            <a:spLocks noGrp="1"/>
          </p:cNvSpPr>
          <p:nvPr>
            <p:ph type="ftr" sz="quarter" idx="43"/>
          </p:nvPr>
        </p:nvSpPr>
        <p:spPr/>
        <p:txBody>
          <a:bodyPr/>
          <a:lstStyle/>
          <a:p>
            <a:endParaRPr lang="en-GB"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2" name="Footer Placeholder 1">
            <a:extLst>
              <a:ext uri="{FF2B5EF4-FFF2-40B4-BE49-F238E27FC236}">
                <a16:creationId xmlns:a16="http://schemas.microsoft.com/office/drawing/2014/main" id="{58F8A9C0-D94D-44D2-B53B-FB5CA4F23CFA}"/>
              </a:ext>
            </a:extLst>
          </p:cNvPr>
          <p:cNvSpPr>
            <a:spLocks noGrp="1"/>
          </p:cNvSpPr>
          <p:nvPr>
            <p:ph type="ftr" sz="quarter" idx="47"/>
          </p:nvPr>
        </p:nvSpPr>
        <p:spPr/>
        <p:txBody>
          <a:bodyPr/>
          <a:lstStyle/>
          <a:p>
            <a:endParaRPr lang="en-GB" dirty="0"/>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 name="Footer Placeholder 1">
            <a:extLst>
              <a:ext uri="{FF2B5EF4-FFF2-40B4-BE49-F238E27FC236}">
                <a16:creationId xmlns:a16="http://schemas.microsoft.com/office/drawing/2014/main" id="{C81C623D-EC78-43B0-AA50-6C508A7AB8DB}"/>
              </a:ext>
            </a:extLst>
          </p:cNvPr>
          <p:cNvSpPr>
            <a:spLocks noGrp="1"/>
          </p:cNvSpPr>
          <p:nvPr>
            <p:ph type="ftr" sz="quarter" idx="56"/>
          </p:nvPr>
        </p:nvSpPr>
        <p:spPr/>
        <p:txBody>
          <a:bodyPr/>
          <a:lstStyle/>
          <a:p>
            <a:endParaRPr lang="en-GB" dirty="0"/>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Please visit the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dirty="0">
                <a:solidFill>
                  <a:srgbClr val="777877"/>
                </a:solidFill>
                <a:latin typeface="Arial" panose="020B0604020202020204" pitchFamily="34" charset="0"/>
                <a:cs typeface="Arial" panose="020B0604020202020204" pitchFamily="34" charset="0"/>
              </a:rPr>
              <a:t>Mazars correspondents and representative offices</a:t>
            </a:r>
          </a:p>
        </p:txBody>
      </p:sp>
      <p:sp>
        <p:nvSpPr>
          <p:cNvPr id="11" name="Footer Placeholder 10">
            <a:extLst>
              <a:ext uri="{FF2B5EF4-FFF2-40B4-BE49-F238E27FC236}">
                <a16:creationId xmlns:a16="http://schemas.microsoft.com/office/drawing/2014/main" id="{BE464ED0-5378-4C57-8C8C-4A875BE88E37}"/>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63396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en-US" dirty="0"/>
              <a:t>Click icon to add chart</a:t>
            </a:r>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928DC66F-BEAC-407A-ACCF-819C46DAB51A}"/>
              </a:ext>
            </a:extLst>
          </p:cNvPr>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37244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Add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4" name="Date Placeholder 3">
            <a:extLst>
              <a:ext uri="{FF2B5EF4-FFF2-40B4-BE49-F238E27FC236}">
                <a16:creationId xmlns:a16="http://schemas.microsoft.com/office/drawing/2014/main" id="{2AFA6D41-4039-4980-B5BC-BE8DCBFA741E}"/>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5" name="Footer Placeholder 4">
            <a:extLst>
              <a:ext uri="{FF2B5EF4-FFF2-40B4-BE49-F238E27FC236}">
                <a16:creationId xmlns:a16="http://schemas.microsoft.com/office/drawing/2014/main" id="{C4B181BA-4DCB-432E-869E-9AABBE3059C7}"/>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6" name="Slide Number Placeholder 5">
            <a:extLst>
              <a:ext uri="{FF2B5EF4-FFF2-40B4-BE49-F238E27FC236}">
                <a16:creationId xmlns:a16="http://schemas.microsoft.com/office/drawing/2014/main" id="{1B233989-8D5D-4B5E-85C0-EB803B938E25}"/>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29867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 name="Footer Placeholder 1">
            <a:extLst>
              <a:ext uri="{FF2B5EF4-FFF2-40B4-BE49-F238E27FC236}">
                <a16:creationId xmlns:a16="http://schemas.microsoft.com/office/drawing/2014/main" id="{055D2CF1-FE11-4CBC-9743-B483F884D82F}"/>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417449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36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endParaRPr lang="en-US" dirty="0"/>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3" name="TextBox 12">
            <a:extLst>
              <a:ext uri="{FF2B5EF4-FFF2-40B4-BE49-F238E27FC236}">
                <a16:creationId xmlns:a16="http://schemas.microsoft.com/office/drawing/2014/main" id="{017A0FB1-3D0A-984B-94BE-700D3564661A}"/>
              </a:ext>
            </a:extLst>
          </p:cNvPr>
          <p:cNvSpPr txBox="1"/>
          <p:nvPr userDrawn="1"/>
        </p:nvSpPr>
        <p:spPr>
          <a:xfrm>
            <a:off x="-3788228" y="0"/>
            <a:ext cx="3657600" cy="1815882"/>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Select a picture for the background</a:t>
            </a:r>
          </a:p>
          <a:p>
            <a:pPr marL="342900" indent="-342900" algn="l">
              <a:buFont typeface="+mj-lt"/>
              <a:buAutoNum type="arabicPeriod"/>
            </a:pPr>
            <a:r>
              <a:rPr lang="en-US" sz="1400" dirty="0">
                <a:solidFill>
                  <a:srgbClr val="FF0000"/>
                </a:solidFill>
              </a:rPr>
              <a:t>Make sure text is legible on picture</a:t>
            </a:r>
          </a:p>
          <a:p>
            <a:pPr marL="342900" indent="-342900" algn="l">
              <a:buFont typeface="+mj-lt"/>
              <a:buAutoNum type="arabicPeriod"/>
            </a:pPr>
            <a:r>
              <a:rPr lang="en-US" sz="1400" dirty="0">
                <a:solidFill>
                  <a:srgbClr val="FF0000"/>
                </a:solidFill>
              </a:rPr>
              <a:t>Fill in text boxes with correct information</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y_editable_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dirty="0">
                <a:solidFill>
                  <a:srgbClr val="FF0000"/>
                </a:solidFill>
              </a:rPr>
              <a:t>CLOSING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 we recommend this be the same as the title page or one of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243840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dirty="0"/>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2787992"/>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27" name="Text Placeholder 26">
            <a:extLst>
              <a:ext uri="{FF2B5EF4-FFF2-40B4-BE49-F238E27FC236}">
                <a16:creationId xmlns:a16="http://schemas.microsoft.com/office/drawing/2014/main" id="{F909BC74-9532-485E-8357-F80D8451F6C1}"/>
              </a:ext>
            </a:extLst>
          </p:cNvPr>
          <p:cNvSpPr>
            <a:spLocks noGrp="1"/>
          </p:cNvSpPr>
          <p:nvPr>
            <p:ph type="body" sz="quarter" idx="22" hasCustomPrompt="1"/>
          </p:nvPr>
        </p:nvSpPr>
        <p:spPr>
          <a:xfrm>
            <a:off x="298450" y="4968875"/>
            <a:ext cx="5640388" cy="155575"/>
          </a:xfrm>
        </p:spPr>
        <p:txBody>
          <a:bodyPr/>
          <a:lstStyle>
            <a:lvl1pPr>
              <a:buNone/>
              <a:defRPr sz="80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marL="0" indent="0">
              <a:buFont typeface="Arial" panose="020B0604020202020204" pitchFamily="34" charset="0"/>
              <a:buNone/>
            </a:pPr>
            <a:r>
              <a:rPr lang="en-US" sz="800" spc="0" dirty="0">
                <a:solidFill>
                  <a:schemeClr val="bg1"/>
                </a:solidFill>
              </a:rPr>
              <a:t>*where permitted under applicable country laws.</a:t>
            </a:r>
          </a:p>
          <a:p>
            <a:pPr marL="0" indent="0">
              <a:buFont typeface="Arial" panose="020B0604020202020204" pitchFamily="34" charset="0"/>
              <a:buNone/>
            </a:pPr>
            <a:endParaRPr lang="en-GB" sz="600" spc="0" dirty="0">
              <a:solidFill>
                <a:schemeClr val="bg1"/>
              </a:solidFill>
            </a:endParaRPr>
          </a:p>
        </p:txBody>
      </p:sp>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13 May 2022</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p:nvPr>
        </p:nvSpPr>
        <p:spPr>
          <a:xfrm>
            <a:off x="304800" y="4175125"/>
            <a:ext cx="5646738" cy="714375"/>
          </a:xfrm>
        </p:spPr>
        <p:txBody>
          <a:bodyPr/>
          <a:lstStyle>
            <a:lvl1pPr marL="0" indent="0" defTabSz="449263">
              <a:buNone/>
              <a:defRPr sz="1000">
                <a:solidFill>
                  <a:schemeClr val="bg1"/>
                </a:solidFill>
              </a:defRPr>
            </a:lvl1pPr>
            <a:lvl2pPr marL="0" indent="0" defTabSz="449263">
              <a:buNone/>
              <a:defRPr sz="1000">
                <a:solidFill>
                  <a:schemeClr val="bg1"/>
                </a:solidFill>
              </a:defRPr>
            </a:lvl2pPr>
            <a:lvl3pPr marL="0" indent="0" defTabSz="449263">
              <a:buNone/>
              <a:defRPr sz="1000">
                <a:solidFill>
                  <a:schemeClr val="bg1"/>
                </a:solidFill>
              </a:defRPr>
            </a:lvl3pPr>
            <a:lvl4pPr marL="0" indent="0" defTabSz="449263">
              <a:buNone/>
              <a:defRPr sz="1000">
                <a:solidFill>
                  <a:schemeClr val="bg1"/>
                </a:solidFill>
              </a:defRPr>
            </a:lvl4pPr>
            <a:lvl5pPr marL="0" indent="0" defTabSz="449263">
              <a:buNone/>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p:nvPr>
        </p:nvSpPr>
        <p:spPr>
          <a:xfrm>
            <a:off x="6248400" y="243840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dirty="0"/>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2477E2FA-E5DA-4D57-8B9B-904123B69681}"/>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1D2C8E68-249B-43D6-9D60-2201D40721B0}"/>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69C55320-DAC5-4025-BFC9-028FFAE699F7}"/>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339471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11ADC3B-DB8F-F34D-AADF-F9C7D9830D0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E4F729D1-60A7-4802-B0F7-57C000A95233}"/>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EEA25FD2-7EAD-48DD-8656-AB9868FB0D21}"/>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D999202D-1786-46FF-9B23-DC022B674802}"/>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882996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7BCBB4B8-2419-4795-B872-F3ACED0FD982}"/>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AF7D185E-864F-4F8A-87D4-5542E346602F}"/>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26BCD10B-6F5D-40CA-B185-50EF13A5894A}"/>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707522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0F2E76DF-5EA4-41DC-B021-607F2D929E4B}"/>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6B3C1B8E-6D3E-47F9-9EC5-D5DCBD634ADA}"/>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F8B685D0-4C3E-4FFF-B1C8-4DEC4431B5B5}"/>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959808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Box 12">
            <a:extLst>
              <a:ext uri="{FF2B5EF4-FFF2-40B4-BE49-F238E27FC236}">
                <a16:creationId xmlns:a16="http://schemas.microsoft.com/office/drawing/2014/main" id="{93B36512-F2FF-E84A-897C-2368C099712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8CEC799B-4789-4BF1-86E9-628192A5DFC8}"/>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CA981FE3-4390-4203-81BA-A7062D3FD6A2}"/>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3F1ACF42-E777-4430-8166-B9FAB27DB7C1}"/>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615040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A7E8E20-2B15-9949-AC7C-6456777ED58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25BE842F-534D-4D71-ADAF-5B37F2585E7C}"/>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A730E892-C170-42D0-8D20-14EBE9231CC3}"/>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E648E10C-86C1-4B8A-8D43-BC491E521DBB}"/>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9939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ECB354-151E-4803-9B6B-43BC942F931D}"/>
              </a:ext>
            </a:extLst>
          </p:cNvPr>
          <p:cNvSpPr>
            <a:spLocks noGrp="1"/>
          </p:cNvSpPr>
          <p:nvPr>
            <p:ph type="dt" sz="half" idx="31"/>
          </p:nvPr>
        </p:nvSpPr>
        <p:spPr/>
        <p:txBody>
          <a:bodyPr/>
          <a:lstStyle/>
          <a:p>
            <a:fld id="{9F1348F3-D1DB-4B22-82F2-A286FDC2EEA4}" type="datetime3">
              <a:rPr lang="en-US" smtClean="0"/>
              <a:t>13 May 2022</a:t>
            </a:fld>
            <a:endParaRPr lang="en-US" dirty="0"/>
          </a:p>
        </p:txBody>
      </p:sp>
      <p:sp>
        <p:nvSpPr>
          <p:cNvPr id="7" name="Footer Placeholder 6">
            <a:extLst>
              <a:ext uri="{FF2B5EF4-FFF2-40B4-BE49-F238E27FC236}">
                <a16:creationId xmlns:a16="http://schemas.microsoft.com/office/drawing/2014/main" id="{BD116446-A94D-4D47-B02C-1BA06ADA0CF5}"/>
              </a:ext>
            </a:extLst>
          </p:cNvPr>
          <p:cNvSpPr>
            <a:spLocks noGrp="1"/>
          </p:cNvSpPr>
          <p:nvPr>
            <p:ph type="ftr" sz="quarter" idx="32"/>
          </p:nvPr>
        </p:nvSpPr>
        <p:spPr/>
        <p:txBody>
          <a:bodyPr/>
          <a:lstStyle/>
          <a:p>
            <a:endParaRPr lang="en-GB" dirty="0"/>
          </a:p>
        </p:txBody>
      </p:sp>
      <p:sp>
        <p:nvSpPr>
          <p:cNvPr id="8" name="Slide Number Placeholder 7">
            <a:extLst>
              <a:ext uri="{FF2B5EF4-FFF2-40B4-BE49-F238E27FC236}">
                <a16:creationId xmlns:a16="http://schemas.microsoft.com/office/drawing/2014/main" id="{82F70E80-600E-4E2F-ADCE-1AA425F91B16}"/>
              </a:ext>
            </a:extLst>
          </p:cNvPr>
          <p:cNvSpPr>
            <a:spLocks noGrp="1"/>
          </p:cNvSpPr>
          <p:nvPr>
            <p:ph type="sldNum" sz="quarter" idx="33"/>
          </p:nvPr>
        </p:nvSpPr>
        <p:spPr/>
        <p:txBody>
          <a:body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966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2D51AA5D-1CD9-7742-A453-72FEB8F77ADB}"/>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4D245E3D-1DCF-40B6-825A-5F819AC59723}"/>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D050ACC3-4C71-47B8-9062-D9BAF640B71C}"/>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F2A77794-65EB-49E1-95E1-E0F023D89D57}"/>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064646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DCE1BE39-5D39-41D1-87A1-682EF5B2A977}"/>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52A1FB7A-CEC7-4806-A1D2-D0A7D0FDC178}"/>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74BAFE05-E373-4412-B9AE-324FA755C0AC}"/>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383089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BAEE977E-65D6-45F8-BAEC-95A7128E2402}"/>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C29756F1-ACCB-470A-948D-A73514BF16B7}"/>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0ED1A555-326C-40F7-9AB4-AEC8CAF974D8}"/>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579612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9E59EA0B-2911-4CF2-9BD1-466625222CAA}"/>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0FE1279B-10EC-4242-9D2E-B53591FF3B63}"/>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6BFA8E88-968A-4EAC-BB1C-8483EA042926}"/>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709734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8A5A8730-2F14-41B8-8BB0-50A34C72DEFD}"/>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100C210F-38E2-41E5-8D29-9D33E92F92C1}"/>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0AAB6CFF-3E3D-4EB0-A25C-1850683596B8}"/>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940593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A9EC8459-0761-441E-968D-3A9DDB685C8C}"/>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A1DDF750-6335-443E-9B98-9742BC5A378D}"/>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18890108-C8A5-4386-93B1-DDEAD2EBB76B}"/>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051140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F4E2B7BB-9AF8-448A-8D59-6507BCC2C6D5}"/>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D2CDBA54-2A4A-4231-9BDF-2D214F3EBA28}"/>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4600D7B4-C963-47E0-96E2-F69DE0B7B33F}"/>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877330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FA4B8D97-5B36-4EAD-B866-46DA7FB6F125}"/>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FA907E4F-6F3F-46D7-A9A8-2DA7E5A2F7C5}"/>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57583A69-C071-4146-9996-2C33ADB0929D}"/>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076034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225E840D-CF13-4C84-B292-3886A6B11015}"/>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2949A2AC-6423-4BE2-858A-8D6A05B91471}"/>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FBF9FAAD-C6CD-4F27-A3D0-A4692CCCE222}"/>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42445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86F3696B-C3F4-4ABC-B15A-813F64C6679B}"/>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9D9D9812-99D9-455E-A219-48534D3B17B5}"/>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3DF55530-1E33-472E-949C-B85044111979}"/>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29595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6F9D53C0-72DF-4F15-B2D5-77987BA54B05}"/>
              </a:ext>
            </a:extLst>
          </p:cNvPr>
          <p:cNvSpPr>
            <a:spLocks noGrp="1"/>
          </p:cNvSpPr>
          <p:nvPr>
            <p:ph type="ftr" sz="quarter" idx="31"/>
          </p:nvPr>
        </p:nvSpPr>
        <p:spPr/>
        <p:txBody>
          <a:bodyPr/>
          <a:lstStyle/>
          <a:p>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06855B9D-E026-4E02-BFEE-9128FB065D57}"/>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50F19A02-5928-4235-91FA-673E317D6905}"/>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8336BDE2-5134-4758-B311-4081E5D80B1E}"/>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1256717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7A39A2C2-DC79-4452-8F47-B6CF07A2EB2C}"/>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7FDDD364-E2A3-4C0F-B5E3-45E2DCB6AB61}"/>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4E393ED5-93F9-4B04-B101-11366D77E176}"/>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981522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3" name="Date Placeholder 2">
            <a:extLst>
              <a:ext uri="{FF2B5EF4-FFF2-40B4-BE49-F238E27FC236}">
                <a16:creationId xmlns:a16="http://schemas.microsoft.com/office/drawing/2014/main" id="{09A37839-18B8-4862-9366-FA8F2BBDAE12}"/>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4" name="Footer Placeholder 3">
            <a:extLst>
              <a:ext uri="{FF2B5EF4-FFF2-40B4-BE49-F238E27FC236}">
                <a16:creationId xmlns:a16="http://schemas.microsoft.com/office/drawing/2014/main" id="{8B27C753-128A-4D9E-8F2D-9AEF183CC716}"/>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a:extLst>
              <a:ext uri="{FF2B5EF4-FFF2-40B4-BE49-F238E27FC236}">
                <a16:creationId xmlns:a16="http://schemas.microsoft.com/office/drawing/2014/main" id="{78EF8811-276B-46A3-9F25-083C7C1AEFD8}"/>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108991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Box 12">
            <a:extLst>
              <a:ext uri="{FF2B5EF4-FFF2-40B4-BE49-F238E27FC236}">
                <a16:creationId xmlns:a16="http://schemas.microsoft.com/office/drawing/2014/main" id="{CDC3DB1D-E368-3541-9681-C90E6AB2F72F}"/>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colours)</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
        <p:nvSpPr>
          <p:cNvPr id="21" name="Date Placeholder 20">
            <a:extLst>
              <a:ext uri="{FF2B5EF4-FFF2-40B4-BE49-F238E27FC236}">
                <a16:creationId xmlns:a16="http://schemas.microsoft.com/office/drawing/2014/main" id="{645CC9E0-1924-47A6-8BC1-09847E843F30}"/>
              </a:ext>
            </a:extLst>
          </p:cNvPr>
          <p:cNvSpPr>
            <a:spLocks noGrp="1"/>
          </p:cNvSpPr>
          <p:nvPr>
            <p:ph type="dt" sz="half" idx="17"/>
          </p:nvPr>
        </p:nvSpPr>
        <p:spPr/>
        <p:txBody>
          <a:bodyPr/>
          <a:lstStyle>
            <a:lvl1pPr>
              <a:defRPr>
                <a:solidFill>
                  <a:schemeClr val="bg1"/>
                </a:solidFill>
              </a:defRPr>
            </a:lvl1pPr>
          </a:lstStyle>
          <a:p>
            <a:fld id="{9F1348F3-D1DB-4B22-82F2-A286FDC2EEA4}" type="datetime3">
              <a:rPr lang="en-US" smtClean="0"/>
              <a:pPr/>
              <a:t>13 May 2022</a:t>
            </a:fld>
            <a:endParaRPr lang="en-US" dirty="0"/>
          </a:p>
        </p:txBody>
      </p:sp>
      <p:sp>
        <p:nvSpPr>
          <p:cNvPr id="22" name="Footer Placeholder 21">
            <a:extLst>
              <a:ext uri="{FF2B5EF4-FFF2-40B4-BE49-F238E27FC236}">
                <a16:creationId xmlns:a16="http://schemas.microsoft.com/office/drawing/2014/main" id="{313C5387-0E95-4109-8745-E06E88402810}"/>
              </a:ext>
            </a:extLst>
          </p:cNvPr>
          <p:cNvSpPr>
            <a:spLocks noGrp="1"/>
          </p:cNvSpPr>
          <p:nvPr>
            <p:ph type="ftr" sz="quarter" idx="18"/>
          </p:nvPr>
        </p:nvSpPr>
        <p:spPr/>
        <p:txBody>
          <a:bodyPr/>
          <a:lstStyle>
            <a:lvl1pPr>
              <a:defRPr>
                <a:solidFill>
                  <a:schemeClr val="bg1"/>
                </a:solidFill>
              </a:defRPr>
            </a:lvl1pPr>
          </a:lstStyle>
          <a:p>
            <a:endParaRPr lang="en-GB" dirty="0">
              <a:solidFill>
                <a:schemeClr val="bg1"/>
              </a:solidFill>
            </a:endParaRPr>
          </a:p>
        </p:txBody>
      </p:sp>
      <p:sp>
        <p:nvSpPr>
          <p:cNvPr id="23" name="Slide Number Placeholder 22">
            <a:extLst>
              <a:ext uri="{FF2B5EF4-FFF2-40B4-BE49-F238E27FC236}">
                <a16:creationId xmlns:a16="http://schemas.microsoft.com/office/drawing/2014/main" id="{EDB38809-4EC4-4A5C-94F9-2A971B0A8148}"/>
              </a:ext>
            </a:extLst>
          </p:cNvPr>
          <p:cNvSpPr>
            <a:spLocks noGrp="1"/>
          </p:cNvSpPr>
          <p:nvPr>
            <p:ph type="sldNum" sz="quarter" idx="19"/>
          </p:nvPr>
        </p:nvSpPr>
        <p:spPr/>
        <p:txBody>
          <a:bodyPr/>
          <a:lstStyle>
            <a:lvl1pPr>
              <a:defRPr>
                <a:solidFill>
                  <a:schemeClr val="bg1"/>
                </a:solidFill>
              </a:defRPr>
            </a:lvl1p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3082739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042908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3788228" y="0"/>
            <a:ext cx="3657600" cy="2246769"/>
          </a:xfrm>
          <a:prstGeom prst="rect">
            <a:avLst/>
          </a:prstGeom>
          <a:noFill/>
        </p:spPr>
        <p:txBody>
          <a:bodyPr wrap="square" lIns="0" rtlCol="0">
            <a:noAutofit/>
          </a:bodyPr>
          <a:lstStyle/>
          <a:p>
            <a:pPr algn="l"/>
            <a:r>
              <a:rPr lang="en-US" sz="1400" b="1" dirty="0">
                <a:solidFill>
                  <a:srgbClr val="FF0000"/>
                </a:solidFill>
              </a:rPr>
              <a:t>CONTENT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Fill in the correct titles</a:t>
            </a:r>
          </a:p>
          <a:p>
            <a:pPr marL="342900" indent="-342900" algn="l">
              <a:buFont typeface="+mj-lt"/>
              <a:buAutoNum type="arabicPeriod"/>
            </a:pPr>
            <a:r>
              <a:rPr lang="en-US" sz="1400" dirty="0">
                <a:solidFill>
                  <a:srgbClr val="FF0000"/>
                </a:solidFill>
              </a:rPr>
              <a:t>To add a second column, select the text and press ‘Add or remove columns’ in the Home Menu</a:t>
            </a:r>
          </a:p>
          <a:p>
            <a:pPr marL="342900" indent="-342900" algn="l">
              <a:buFont typeface="+mj-lt"/>
              <a:buAutoNum type="arabicPeriod"/>
            </a:pPr>
            <a:r>
              <a:rPr lang="en-US" sz="1400" dirty="0">
                <a:solidFill>
                  <a:srgbClr val="FF0000"/>
                </a:solidFill>
              </a:rPr>
              <a:t>Select two columns</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Agenda</a:t>
            </a:r>
          </a:p>
        </p:txBody>
      </p:sp>
    </p:spTree>
    <p:extLst>
      <p:ext uri="{BB962C8B-B14F-4D97-AF65-F5344CB8AC3E}">
        <p14:creationId xmlns:p14="http://schemas.microsoft.com/office/powerpoint/2010/main" val="1869413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50C0-26AF-4FA4-AB06-C9A2787770F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D990577-2D9F-47AD-BE9C-619F129F8D1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41363FC-4579-4BCD-916E-3AEAD96DEF43}"/>
              </a:ext>
            </a:extLst>
          </p:cNvPr>
          <p:cNvSpPr txBox="1">
            <a:spLocks noGrp="1"/>
          </p:cNvSpPr>
          <p:nvPr>
            <p:ph type="dt" sz="half" idx="7"/>
          </p:nvPr>
        </p:nvSpPr>
        <p:spPr/>
        <p:txBody>
          <a:bodyPr/>
          <a:lstStyle>
            <a:lvl1pPr>
              <a:defRPr/>
            </a:lvl1pPr>
          </a:lstStyle>
          <a:p>
            <a:pPr lvl="0"/>
            <a:fld id="{580008EB-044A-43A0-B384-16D0A568A98F}" type="datetime1">
              <a:rPr lang="en-GB"/>
              <a:pPr lvl="0"/>
              <a:t>13/05/2022</a:t>
            </a:fld>
            <a:endParaRPr lang="en-GB"/>
          </a:p>
        </p:txBody>
      </p:sp>
      <p:sp>
        <p:nvSpPr>
          <p:cNvPr id="5" name="Footer Placeholder 4">
            <a:extLst>
              <a:ext uri="{FF2B5EF4-FFF2-40B4-BE49-F238E27FC236}">
                <a16:creationId xmlns:a16="http://schemas.microsoft.com/office/drawing/2014/main" id="{04EDB406-041F-45AB-B2D0-73A2344480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BB6F422-6F1C-46D4-A74D-D2FEA1DCCC3D}"/>
              </a:ext>
            </a:extLst>
          </p:cNvPr>
          <p:cNvSpPr txBox="1">
            <a:spLocks noGrp="1"/>
          </p:cNvSpPr>
          <p:nvPr>
            <p:ph type="sldNum" sz="quarter" idx="8"/>
          </p:nvPr>
        </p:nvSpPr>
        <p:spPr/>
        <p:txBody>
          <a:bodyPr/>
          <a:lstStyle>
            <a:lvl1pPr>
              <a:defRPr/>
            </a:lvl1pPr>
          </a:lstStyle>
          <a:p>
            <a:pPr lvl="0"/>
            <a:fld id="{EB348BB2-C8AA-46C3-B248-E764D4B5411A}" type="slidenum">
              <a:t>‹#›</a:t>
            </a:fld>
            <a:endParaRPr lang="en-GB"/>
          </a:p>
        </p:txBody>
      </p:sp>
    </p:spTree>
    <p:extLst>
      <p:ext uri="{BB962C8B-B14F-4D97-AF65-F5344CB8AC3E}">
        <p14:creationId xmlns:p14="http://schemas.microsoft.com/office/powerpoint/2010/main" val="22944047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F0F29-7B7F-44FB-9603-084260DD43AE}"/>
              </a:ext>
            </a:extLst>
          </p:cNvPr>
          <p:cNvSpPr txBox="1">
            <a:spLocks noGrp="1"/>
          </p:cNvSpPr>
          <p:nvPr>
            <p:ph type="dt" sz="half" idx="7"/>
          </p:nvPr>
        </p:nvSpPr>
        <p:spPr/>
        <p:txBody>
          <a:bodyPr/>
          <a:lstStyle>
            <a:lvl1pPr>
              <a:defRPr/>
            </a:lvl1pPr>
          </a:lstStyle>
          <a:p>
            <a:pPr lvl="0"/>
            <a:fld id="{17012F64-8530-4694-948F-022DF1548606}" type="datetime1">
              <a:rPr lang="en-GB"/>
              <a:pPr lvl="0"/>
              <a:t>13/05/2022</a:t>
            </a:fld>
            <a:endParaRPr lang="en-GB"/>
          </a:p>
        </p:txBody>
      </p:sp>
      <p:sp>
        <p:nvSpPr>
          <p:cNvPr id="3" name="Footer Placeholder 2">
            <a:extLst>
              <a:ext uri="{FF2B5EF4-FFF2-40B4-BE49-F238E27FC236}">
                <a16:creationId xmlns:a16="http://schemas.microsoft.com/office/drawing/2014/main" id="{AAEDACB2-3DC4-40AD-B3A0-3E2E228A971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26730852-2D90-4263-AE2A-99BE9AE634E1}"/>
              </a:ext>
            </a:extLst>
          </p:cNvPr>
          <p:cNvSpPr txBox="1">
            <a:spLocks noGrp="1"/>
          </p:cNvSpPr>
          <p:nvPr>
            <p:ph type="sldNum" sz="quarter" idx="8"/>
          </p:nvPr>
        </p:nvSpPr>
        <p:spPr/>
        <p:txBody>
          <a:bodyPr/>
          <a:lstStyle>
            <a:lvl1pPr>
              <a:defRPr/>
            </a:lvl1pPr>
          </a:lstStyle>
          <a:p>
            <a:pPr lvl="0"/>
            <a:fld id="{C72156A5-5456-43CC-BF61-A32D3D3A0664}" type="slidenum">
              <a:t>‹#›</a:t>
            </a:fld>
            <a:endParaRPr lang="en-GB"/>
          </a:p>
        </p:txBody>
      </p:sp>
    </p:spTree>
    <p:extLst>
      <p:ext uri="{BB962C8B-B14F-4D97-AF65-F5344CB8AC3E}">
        <p14:creationId xmlns:p14="http://schemas.microsoft.com/office/powerpoint/2010/main" val="200690634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ontacts pa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DE4735-68B4-45F7-B519-650F39C85117}"/>
              </a:ext>
            </a:extLst>
          </p:cNvPr>
          <p:cNvSpPr txBox="1"/>
          <p:nvPr userDrawn="1"/>
        </p:nvSpPr>
        <p:spPr>
          <a:xfrm>
            <a:off x="304800"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Contact</a:t>
            </a:r>
            <a:endParaRPr lang="en-GB" sz="2400" spc="40" dirty="0">
              <a:solidFill>
                <a:schemeClr val="bg1"/>
              </a:solidFill>
            </a:endParaRPr>
          </a:p>
        </p:txBody>
      </p:sp>
      <p:sp>
        <p:nvSpPr>
          <p:cNvPr id="21" name="TextBox 20">
            <a:extLst>
              <a:ext uri="{FF2B5EF4-FFF2-40B4-BE49-F238E27FC236}">
                <a16:creationId xmlns:a16="http://schemas.microsoft.com/office/drawing/2014/main" id="{DB2C6134-C4E3-4E69-9C8E-F9BF0182D654}"/>
              </a:ext>
            </a:extLst>
          </p:cNvPr>
          <p:cNvSpPr txBox="1"/>
          <p:nvPr userDrawn="1"/>
        </p:nvSpPr>
        <p:spPr>
          <a:xfrm>
            <a:off x="6240463"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Follow us:</a:t>
            </a:r>
            <a:endParaRPr lang="en-GB" sz="2400" spc="40" dirty="0">
              <a:solidFill>
                <a:schemeClr val="bg1"/>
              </a:solidFill>
            </a:endParaRPr>
          </a:p>
        </p:txBody>
      </p:sp>
      <p:sp>
        <p:nvSpPr>
          <p:cNvPr id="13" name="TextBox 12">
            <a:extLst>
              <a:ext uri="{FF2B5EF4-FFF2-40B4-BE49-F238E27FC236}">
                <a16:creationId xmlns:a16="http://schemas.microsoft.com/office/drawing/2014/main" id="{F617311B-D85F-4D80-9492-477ABFAA09AF}"/>
              </a:ext>
            </a:extLst>
          </p:cNvPr>
          <p:cNvSpPr txBox="1"/>
          <p:nvPr userDrawn="1"/>
        </p:nvSpPr>
        <p:spPr>
          <a:xfrm>
            <a:off x="307746" y="2453069"/>
            <a:ext cx="5639557" cy="338554"/>
          </a:xfrm>
          <a:prstGeom prst="rect">
            <a:avLst/>
          </a:prstGeom>
          <a:noFill/>
        </p:spPr>
        <p:txBody>
          <a:bodyPr wrap="square" lIns="0" rtlCol="0">
            <a:spAutoFit/>
          </a:bodyPr>
          <a:lstStyle/>
          <a:p>
            <a:pPr marL="0" indent="0" algn="l">
              <a:buFont typeface="Wingdings" pitchFamily="2" charset="2"/>
              <a:buNone/>
            </a:pPr>
            <a:r>
              <a:rPr lang="en-US" sz="1600" b="1" spc="40" dirty="0">
                <a:solidFill>
                  <a:schemeClr val="bg1"/>
                </a:solidFill>
              </a:rPr>
              <a:t>Mazars</a:t>
            </a:r>
            <a:endParaRPr lang="en-GB" sz="1600" b="1" spc="40" dirty="0">
              <a:solidFill>
                <a:schemeClr val="bg1"/>
              </a:solidFill>
            </a:endParaRP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98361" y="4229473"/>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dirty="0">
                <a:solidFill>
                  <a:schemeClr val="bg1"/>
                </a:solidFill>
              </a:rPr>
              <a:t>Mazars is an internationally integrated partnership, specialising in audit, accountancy, advisory and tax.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indent="0">
              <a:buFont typeface="Arial" panose="020B0604020202020204" pitchFamily="34" charset="0"/>
              <a:buNone/>
            </a:pPr>
            <a:endParaRPr lang="en-US" sz="1000" spc="0" dirty="0">
              <a:solidFill>
                <a:schemeClr val="bg1"/>
              </a:solidFill>
            </a:endParaRPr>
          </a:p>
          <a:p>
            <a:pPr marL="0" indent="0">
              <a:buFont typeface="Arial" panose="020B0604020202020204" pitchFamily="34" charset="0"/>
              <a:buNone/>
            </a:pPr>
            <a:endParaRPr lang="en-GB" sz="600" spc="0" dirty="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www.mazars.ie</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dirty="0">
                <a:solidFill>
                  <a:schemeClr val="bg1"/>
                </a:solidFill>
              </a:rPr>
              <a:t>Name here</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www.linkedin.com/company/Mazars-in-Ireland</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www.twitter.com/MazarsIreland</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www.facebook.com/MazarsIreland</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www.instagram.com/MazarsIreland</a:t>
            </a:r>
          </a:p>
        </p:txBody>
      </p:sp>
      <p:sp>
        <p:nvSpPr>
          <p:cNvPr id="7" name="TextBox 6">
            <a:extLst>
              <a:ext uri="{FF2B5EF4-FFF2-40B4-BE49-F238E27FC236}">
                <a16:creationId xmlns:a16="http://schemas.microsoft.com/office/drawing/2014/main" id="{0F5AAD01-B96E-48EA-95DB-B8F2FD97253B}"/>
              </a:ext>
            </a:extLst>
          </p:cNvPr>
          <p:cNvSpPr txBox="1"/>
          <p:nvPr userDrawn="1"/>
        </p:nvSpPr>
        <p:spPr>
          <a:xfrm>
            <a:off x="290272" y="5516820"/>
            <a:ext cx="5805727" cy="53860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IE" sz="700" i="1" kern="1200" dirty="0">
                <a:solidFill>
                  <a:schemeClr val="bg1"/>
                </a:solidFill>
                <a:effectLst/>
                <a:latin typeface="+mj-lt"/>
                <a:ea typeface="+mn-ea"/>
                <a:cs typeface="+mn-cs"/>
              </a:rPr>
              <a:t>This presentation does not constitute professional accounting, tax, legal or any other professional advice. No liability is accepted by Mazars for any action taken or not taken in reliance on the information set out in this presentation. Professional accounting, tax, legal or any other relevant professional advice should be obtained before taking or refraining from any action as a result of the contents of this presentation.</a:t>
            </a:r>
            <a:endParaRPr lang="en-IE" sz="700" dirty="0">
              <a:solidFill>
                <a:schemeClr val="bg1"/>
              </a:solidFill>
              <a:latin typeface="+mj-lt"/>
            </a:endParaRPr>
          </a:p>
          <a:p>
            <a:pPr marL="285750" indent="-285750" algn="l">
              <a:buFont typeface="Wingdings" pitchFamily="2" charset="2"/>
              <a:buChar char="§"/>
            </a:pPr>
            <a:endParaRPr lang="en-IE" sz="800" spc="40" dirty="0">
              <a:solidFill>
                <a:schemeClr val="bg1"/>
              </a:solidFill>
              <a:latin typeface="+mj-lt"/>
            </a:endParaRPr>
          </a:p>
        </p:txBody>
      </p:sp>
    </p:spTree>
    <p:extLst>
      <p:ext uri="{BB962C8B-B14F-4D97-AF65-F5344CB8AC3E}">
        <p14:creationId xmlns:p14="http://schemas.microsoft.com/office/powerpoint/2010/main" val="81745707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F0F29-7B7F-44FB-9603-084260DD43AE}"/>
              </a:ext>
            </a:extLst>
          </p:cNvPr>
          <p:cNvSpPr txBox="1">
            <a:spLocks noGrp="1"/>
          </p:cNvSpPr>
          <p:nvPr>
            <p:ph type="dt" sz="half" idx="7"/>
          </p:nvPr>
        </p:nvSpPr>
        <p:spPr/>
        <p:txBody>
          <a:bodyPr/>
          <a:lstStyle>
            <a:lvl1pPr>
              <a:defRPr/>
            </a:lvl1pPr>
          </a:lstStyle>
          <a:p>
            <a:pPr lvl="0"/>
            <a:fld id="{17012F64-8530-4694-948F-022DF1548606}" type="datetime1">
              <a:rPr lang="en-GB"/>
              <a:pPr lvl="0"/>
              <a:t>13/05/2022</a:t>
            </a:fld>
            <a:endParaRPr lang="en-GB"/>
          </a:p>
        </p:txBody>
      </p:sp>
      <p:sp>
        <p:nvSpPr>
          <p:cNvPr id="3" name="Footer Placeholder 2">
            <a:extLst>
              <a:ext uri="{FF2B5EF4-FFF2-40B4-BE49-F238E27FC236}">
                <a16:creationId xmlns:a16="http://schemas.microsoft.com/office/drawing/2014/main" id="{AAEDACB2-3DC4-40AD-B3A0-3E2E228A971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26730852-2D90-4263-AE2A-99BE9AE634E1}"/>
              </a:ext>
            </a:extLst>
          </p:cNvPr>
          <p:cNvSpPr txBox="1">
            <a:spLocks noGrp="1"/>
          </p:cNvSpPr>
          <p:nvPr>
            <p:ph type="sldNum" sz="quarter" idx="8"/>
          </p:nvPr>
        </p:nvSpPr>
        <p:spPr/>
        <p:txBody>
          <a:bodyPr/>
          <a:lstStyle>
            <a:lvl1pPr>
              <a:defRPr/>
            </a:lvl1pPr>
          </a:lstStyle>
          <a:p>
            <a:pPr lvl="0"/>
            <a:fld id="{C72156A5-5456-43CC-BF61-A32D3D3A0664}" type="slidenum">
              <a:t>‹#›</a:t>
            </a:fld>
            <a:endParaRPr lang="en-GB"/>
          </a:p>
        </p:txBody>
      </p:sp>
    </p:spTree>
    <p:extLst>
      <p:ext uri="{BB962C8B-B14F-4D97-AF65-F5344CB8AC3E}">
        <p14:creationId xmlns:p14="http://schemas.microsoft.com/office/powerpoint/2010/main" val="25617978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7F1C530B-2806-47EC-B56C-F33C8618AB1D}"/>
              </a:ext>
            </a:extLst>
          </p:cNvPr>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7ED3991D-53B3-48ED-9963-62ECE1B29ABE}"/>
              </a:ext>
            </a:extLst>
          </p:cNvPr>
          <p:cNvSpPr>
            <a:spLocks noGrp="1"/>
          </p:cNvSpPr>
          <p:nvPr>
            <p:ph type="ftr" sz="quarter" idx="36"/>
          </p:nvPr>
        </p:nvSpPr>
        <p:spPr/>
        <p:txBody>
          <a:bodyPr/>
          <a:lstStyle/>
          <a:p>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13 May 2022</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3946C8CF-15DF-4DC0-8AFB-6661351AAD78}"/>
              </a:ext>
            </a:extLst>
          </p:cNvPr>
          <p:cNvSpPr>
            <a:spLocks noGrp="1"/>
          </p:cNvSpPr>
          <p:nvPr>
            <p:ph type="ftr" sz="quarter" idx="42"/>
          </p:nvPr>
        </p:nvSpPr>
        <p:spPr/>
        <p:txBody>
          <a:bodyPr/>
          <a:lstStyle/>
          <a:p>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13 May 2022</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69"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D38D49-1647-0348-933E-46E7CC531CC2}"/>
              </a:ext>
            </a:extLst>
          </p:cNvPr>
          <p:cNvSpPr txBox="1"/>
          <p:nvPr userDrawn="1"/>
        </p:nvSpPr>
        <p:spPr>
          <a:xfrm>
            <a:off x="0" y="-1801137"/>
            <a:ext cx="6096000" cy="1600438"/>
          </a:xfrm>
          <a:prstGeom prst="rect">
            <a:avLst/>
          </a:prstGeom>
          <a:noFill/>
        </p:spPr>
        <p:txBody>
          <a:bodyPr wrap="square" lIns="0" rtlCol="0">
            <a:noAutofit/>
          </a:bodyPr>
          <a:lstStyle/>
          <a:p>
            <a:pPr algn="l"/>
            <a:r>
              <a:rPr lang="en-US" sz="1400" b="1" dirty="0">
                <a:solidFill>
                  <a:srgbClr val="FF0000"/>
                </a:solidFill>
              </a:rPr>
              <a:t>VARIOUS CONTENT SLIDES</a:t>
            </a:r>
          </a:p>
          <a:p>
            <a:pPr algn="l"/>
            <a:endParaRPr lang="en-US" sz="1400" b="1" dirty="0">
              <a:solidFill>
                <a:srgbClr val="FF0000"/>
              </a:solidFill>
            </a:endParaRPr>
          </a:p>
          <a:p>
            <a:pPr algn="l"/>
            <a:r>
              <a:rPr lang="en-US" sz="1400" b="0" dirty="0">
                <a:solidFill>
                  <a:srgbClr val="FF0000"/>
                </a:solidFill>
              </a:rPr>
              <a:t>Select “New Slide” in the Home Menu and select the slides you want from the dropdown menu.</a:t>
            </a:r>
          </a:p>
          <a:p>
            <a:pPr algn="l"/>
            <a:endParaRPr lang="en-US" sz="1400" b="0" dirty="0">
              <a:solidFill>
                <a:srgbClr val="FF0000"/>
              </a:solidFill>
            </a:endParaRPr>
          </a:p>
          <a:p>
            <a:pPr algn="l"/>
            <a:r>
              <a:rPr lang="en-US" sz="1400" b="0" dirty="0">
                <a:solidFill>
                  <a:srgbClr val="FF0000"/>
                </a:solidFill>
              </a:rPr>
              <a:t>To change the layout of a specific slide select “Layout” from the Home Menu. Some changes to text positions might occur.</a:t>
            </a:r>
          </a:p>
        </p:txBody>
      </p: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936" r:id="rId2"/>
    <p:sldLayoutId id="2147483650" r:id="rId3"/>
    <p:sldLayoutId id="2147483851" r:id="rId4"/>
    <p:sldLayoutId id="2147483687" r:id="rId5"/>
    <p:sldLayoutId id="2147483872" r:id="rId6"/>
    <p:sldLayoutId id="2147483688" r:id="rId7"/>
    <p:sldLayoutId id="2147483873" r:id="rId8"/>
    <p:sldLayoutId id="2147483689" r:id="rId9"/>
    <p:sldLayoutId id="2147483874" r:id="rId10"/>
    <p:sldLayoutId id="2147483802" r:id="rId11"/>
    <p:sldLayoutId id="2147483875" r:id="rId12"/>
    <p:sldLayoutId id="2147483690" r:id="rId13"/>
    <p:sldLayoutId id="2147483691" r:id="rId14"/>
    <p:sldLayoutId id="2147483684" r:id="rId15"/>
    <p:sldLayoutId id="2147483686" r:id="rId16"/>
    <p:sldLayoutId id="2147483880" r:id="rId17"/>
    <p:sldLayoutId id="2147483882" r:id="rId18"/>
    <p:sldLayoutId id="2147483722" r:id="rId19"/>
    <p:sldLayoutId id="2147483929" r:id="rId20"/>
    <p:sldLayoutId id="2147483726" r:id="rId21"/>
    <p:sldLayoutId id="2147483709" r:id="rId22"/>
    <p:sldLayoutId id="2147483704" r:id="rId23"/>
    <p:sldLayoutId id="2147483710" r:id="rId24"/>
    <p:sldLayoutId id="2147483706" r:id="rId25"/>
    <p:sldLayoutId id="2147483707" r:id="rId26"/>
    <p:sldLayoutId id="2147483708" r:id="rId27"/>
    <p:sldLayoutId id="2147483701" r:id="rId28"/>
    <p:sldLayoutId id="2147483713" r:id="rId29"/>
    <p:sldLayoutId id="2147483714" r:id="rId30"/>
    <p:sldLayoutId id="2147483727" r:id="rId31"/>
    <p:sldLayoutId id="2147483728" r:id="rId32"/>
    <p:sldLayoutId id="2147483698" r:id="rId33"/>
    <p:sldLayoutId id="2147483699" r:id="rId34"/>
    <p:sldLayoutId id="2147483711" r:id="rId35"/>
    <p:sldLayoutId id="2147483927" r:id="rId36"/>
    <p:sldLayoutId id="2147483928" r:id="rId37"/>
    <p:sldLayoutId id="2147483697" r:id="rId38"/>
    <p:sldLayoutId id="2147483705" r:id="rId39"/>
    <p:sldLayoutId id="2147483933" r:id="rId40"/>
    <p:sldLayoutId id="2147483934" r:id="rId41"/>
    <p:sldLayoutId id="2147483803" r:id="rId42"/>
    <p:sldLayoutId id="214748393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98" r:id="rId56"/>
    <p:sldLayoutId id="2147483899" r:id="rId57"/>
    <p:sldLayoutId id="2147483900" r:id="rId58"/>
    <p:sldLayoutId id="2147483901" r:id="rId59"/>
    <p:sldLayoutId id="2147483902" r:id="rId60"/>
    <p:sldLayoutId id="2147483903" r:id="rId61"/>
    <p:sldLayoutId id="2147483904" r:id="rId62"/>
    <p:sldLayoutId id="2147483905" r:id="rId63"/>
    <p:sldLayoutId id="2147483937" r:id="rId64"/>
    <p:sldLayoutId id="2147483938" r:id="rId65"/>
    <p:sldLayoutId id="2147483941" r:id="rId66"/>
    <p:sldLayoutId id="2147483942" r:id="rId67"/>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66438"/>
      </p:ext>
    </p:extLst>
  </p:cSld>
  <p:clrMap bg1="lt1" tx1="dk1" bg2="lt2" tx2="dk2" accent1="accent1" accent2="accent2" accent3="accent3" accent4="accent4" accent5="accent5" accent6="accent6" hlink="hlink" folHlink="folHlink"/>
  <p:sldLayoutIdLst>
    <p:sldLayoutId id="2147483940" r:id="rId1"/>
    <p:sldLayoutId id="2147483943" r:id="rId2"/>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3.pn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7EFF721-8956-42ED-A8FA-CD9C3D6489E3}"/>
              </a:ext>
            </a:extLst>
          </p:cNvPr>
          <p:cNvSpPr txBox="1">
            <a:spLocks noGrp="1"/>
          </p:cNvSpPr>
          <p:nvPr>
            <p:ph type="subTitle" idx="1"/>
          </p:nvPr>
        </p:nvSpPr>
        <p:spPr>
          <a:xfrm>
            <a:off x="0" y="1520683"/>
            <a:ext cx="12191996" cy="3904753"/>
          </a:xfrm>
          <a:solidFill>
            <a:srgbClr val="00205B"/>
          </a:solidFill>
        </p:spPr>
        <p:txBody>
          <a:bodyPr/>
          <a:lstStyle/>
          <a:p>
            <a:pPr lvl="0"/>
            <a:r>
              <a:rPr lang="en-US" dirty="0">
                <a:solidFill>
                  <a:srgbClr val="00205B"/>
                </a:solidFill>
              </a:rPr>
              <a:t>P</a:t>
            </a:r>
            <a:endParaRPr lang="en-GB" dirty="0">
              <a:solidFill>
                <a:srgbClr val="00205B"/>
              </a:solidFill>
            </a:endParaRPr>
          </a:p>
        </p:txBody>
      </p:sp>
      <p:pic>
        <p:nvPicPr>
          <p:cNvPr id="3" name="Picture 11" descr="A picture containing graphical user interface&#10;&#10;Description automatically generated">
            <a:extLst>
              <a:ext uri="{FF2B5EF4-FFF2-40B4-BE49-F238E27FC236}">
                <a16:creationId xmlns:a16="http://schemas.microsoft.com/office/drawing/2014/main" id="{92BFF5C0-81D8-454E-874C-951D984F67B6}"/>
              </a:ext>
            </a:extLst>
          </p:cNvPr>
          <p:cNvPicPr>
            <a:picLocks noChangeAspect="1"/>
          </p:cNvPicPr>
          <p:nvPr/>
        </p:nvPicPr>
        <p:blipFill>
          <a:blip r:embed="rId2"/>
          <a:stretch>
            <a:fillRect/>
          </a:stretch>
        </p:blipFill>
        <p:spPr>
          <a:xfrm>
            <a:off x="408407" y="150025"/>
            <a:ext cx="2330567" cy="1111306"/>
          </a:xfrm>
          <a:prstGeom prst="rect">
            <a:avLst/>
          </a:prstGeom>
          <a:noFill/>
          <a:ln cap="flat">
            <a:noFill/>
          </a:ln>
        </p:spPr>
      </p:pic>
      <p:sp>
        <p:nvSpPr>
          <p:cNvPr id="4" name="Rectangle 16">
            <a:extLst>
              <a:ext uri="{FF2B5EF4-FFF2-40B4-BE49-F238E27FC236}">
                <a16:creationId xmlns:a16="http://schemas.microsoft.com/office/drawing/2014/main" id="{56BFC0EB-E621-48E4-BDF8-07F7A71B9A62}"/>
              </a:ext>
            </a:extLst>
          </p:cNvPr>
          <p:cNvSpPr/>
          <p:nvPr/>
        </p:nvSpPr>
        <p:spPr>
          <a:xfrm>
            <a:off x="0" y="5425436"/>
            <a:ext cx="12191996" cy="1432563"/>
          </a:xfrm>
          <a:prstGeom prst="rect">
            <a:avLst/>
          </a:prstGeom>
          <a:solidFill>
            <a:srgbClr val="00AB8E"/>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AB8E"/>
              </a:solidFill>
              <a:uFillTx/>
              <a:latin typeface="Calibri"/>
            </a:endParaRPr>
          </a:p>
        </p:txBody>
      </p:sp>
      <p:sp>
        <p:nvSpPr>
          <p:cNvPr id="5" name="TextBox 17">
            <a:extLst>
              <a:ext uri="{FF2B5EF4-FFF2-40B4-BE49-F238E27FC236}">
                <a16:creationId xmlns:a16="http://schemas.microsoft.com/office/drawing/2014/main" id="{88A6469F-48D6-4826-8C5A-C09EE62E33CF}"/>
              </a:ext>
            </a:extLst>
          </p:cNvPr>
          <p:cNvSpPr txBox="1"/>
          <p:nvPr/>
        </p:nvSpPr>
        <p:spPr>
          <a:xfrm>
            <a:off x="408407" y="6102623"/>
            <a:ext cx="559482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dirty="0">
                <a:solidFill>
                  <a:srgbClr val="FFFFFF"/>
                </a:solidFill>
                <a:latin typeface="Zona Pro SemiBold" pitchFamily="2"/>
              </a:rPr>
              <a:t>May 12th</a:t>
            </a:r>
            <a:r>
              <a:rPr lang="en-GB" sz="1400" b="1" i="0" u="none" strike="noStrike" kern="1200" cap="none" spc="0" baseline="0" dirty="0">
                <a:solidFill>
                  <a:srgbClr val="FFFFFF"/>
                </a:solidFill>
                <a:uFillTx/>
                <a:latin typeface="Zona Pro SemiBold" pitchFamily="2"/>
              </a:rPr>
              <a:t>, 2022                                                               compliance.ie </a:t>
            </a:r>
            <a:endParaRPr lang="en-GB" sz="1400" b="0" i="0" u="none" strike="noStrike" kern="1200" cap="none" spc="0" baseline="0" dirty="0">
              <a:solidFill>
                <a:srgbClr val="FFFFFF"/>
              </a:solidFill>
              <a:uFillTx/>
              <a:latin typeface="Calibri"/>
            </a:endParaRPr>
          </a:p>
        </p:txBody>
      </p:sp>
      <p:sp>
        <p:nvSpPr>
          <p:cNvPr id="6" name="TextBox 19">
            <a:extLst>
              <a:ext uri="{FF2B5EF4-FFF2-40B4-BE49-F238E27FC236}">
                <a16:creationId xmlns:a16="http://schemas.microsoft.com/office/drawing/2014/main" id="{F3D98B9F-B947-412D-A9DD-143239AF6CA7}"/>
              </a:ext>
            </a:extLst>
          </p:cNvPr>
          <p:cNvSpPr txBox="1"/>
          <p:nvPr/>
        </p:nvSpPr>
        <p:spPr>
          <a:xfrm>
            <a:off x="1093302" y="2459507"/>
            <a:ext cx="8715713" cy="1323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0" cap="none" spc="0" baseline="0" dirty="0">
                <a:solidFill>
                  <a:srgbClr val="FFFFFF"/>
                </a:solidFill>
                <a:uFillTx/>
                <a:latin typeface="Hamlin" pitchFamily="2"/>
              </a:rPr>
              <a:t>Preparing for the Senior Executive Accountability Regime</a:t>
            </a:r>
            <a:endParaRPr lang="en-GB" sz="4000" b="1" i="0" u="none" strike="noStrike" kern="1200" cap="none" spc="0" baseline="0" dirty="0">
              <a:solidFill>
                <a:srgbClr val="FFFFFF"/>
              </a:solidFill>
              <a:uFillTx/>
              <a:latin typeface="Textbook New"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15F5A-875E-4445-BCAC-24E6C311567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84562-DDAA-45FF-91C6-941FB5F4AE5A}" type="datetime3">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May 2022</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7021033" cy="360363"/>
          </a:xfrm>
        </p:spPr>
        <p:txBody>
          <a:bodyPr/>
          <a:lstStyle/>
          <a:p>
            <a:r>
              <a:rPr lang="en-IE" dirty="0"/>
              <a:t>Developing an Accountability Framework Plan</a:t>
            </a:r>
          </a:p>
        </p:txBody>
      </p:sp>
      <p:sp>
        <p:nvSpPr>
          <p:cNvPr id="11" name="TextBox 10">
            <a:extLst>
              <a:ext uri="{FF2B5EF4-FFF2-40B4-BE49-F238E27FC236}">
                <a16:creationId xmlns:a16="http://schemas.microsoft.com/office/drawing/2014/main" id="{A58BBE68-AB86-459D-A5D9-F14EDB5CC00C}"/>
              </a:ext>
            </a:extLst>
          </p:cNvPr>
          <p:cNvSpPr txBox="1"/>
          <p:nvPr/>
        </p:nvSpPr>
        <p:spPr>
          <a:xfrm>
            <a:off x="304798" y="941594"/>
            <a:ext cx="11234532" cy="120032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When developing your multi-phase project plan, consider the following critical success factors: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200" i="0" u="none" strike="noStrike" kern="1200" cap="none" spc="40" normalizeH="0" baseline="0" noProof="0" dirty="0">
                <a:ln>
                  <a:noFill/>
                </a:ln>
                <a:solidFill>
                  <a:srgbClr val="787878"/>
                </a:solidFill>
                <a:effectLst/>
                <a:uLnTx/>
                <a:uFillTx/>
                <a:latin typeface="Arial" panose="020B0604020202020204"/>
                <a:ea typeface="+mn-ea"/>
                <a:cs typeface="+mn-cs"/>
              </a:rPr>
              <a:t> </a:t>
            </a: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Demonstrable buy-in</a:t>
            </a:r>
            <a:r>
              <a:rPr kumimoji="0" lang="en-IE" sz="1200" i="0" u="none" strike="noStrike" kern="1200" cap="none" spc="40" normalizeH="0" baseline="0" noProof="0" dirty="0">
                <a:ln>
                  <a:noFill/>
                </a:ln>
                <a:solidFill>
                  <a:srgbClr val="787878"/>
                </a:solidFill>
                <a:effectLst/>
                <a:uLnTx/>
                <a:uFillTx/>
                <a:latin typeface="Arial" panose="020B0604020202020204"/>
                <a:ea typeface="+mn-ea"/>
                <a:cs typeface="+mn-cs"/>
              </a:rPr>
              <a:t> </a:t>
            </a: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and engagement at a Board of Director and Executive Committee level, accompanied by </a:t>
            </a: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Executive Director Sponsorship </a:t>
            </a: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for the Project.</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Allocating </a:t>
            </a: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dedicated project management resource</a:t>
            </a: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(s) supported by first and second line of defence presentation, including clear action ownership.</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Identifying specific milestones for performing iterative assurance reviews throughout implementation to allow management provide the Board with assurance that </a:t>
            </a: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adequate systems and controls are in place at go-live</a:t>
            </a: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a:t>
            </a:r>
          </a:p>
        </p:txBody>
      </p:sp>
      <p:sp>
        <p:nvSpPr>
          <p:cNvPr id="12" name="Rectangle: Rounded Corners 11">
            <a:extLst>
              <a:ext uri="{FF2B5EF4-FFF2-40B4-BE49-F238E27FC236}">
                <a16:creationId xmlns:a16="http://schemas.microsoft.com/office/drawing/2014/main" id="{89AE25D0-307F-4850-86E9-F70A83E2A523}"/>
              </a:ext>
            </a:extLst>
          </p:cNvPr>
          <p:cNvSpPr/>
          <p:nvPr/>
        </p:nvSpPr>
        <p:spPr>
          <a:xfrm>
            <a:off x="1550626" y="2300858"/>
            <a:ext cx="3528000" cy="5963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Programme Governance and Overarching Actions</a:t>
            </a:r>
          </a:p>
        </p:txBody>
      </p:sp>
      <p:sp>
        <p:nvSpPr>
          <p:cNvPr id="13" name="Rectangle 12">
            <a:extLst>
              <a:ext uri="{FF2B5EF4-FFF2-40B4-BE49-F238E27FC236}">
                <a16:creationId xmlns:a16="http://schemas.microsoft.com/office/drawing/2014/main" id="{5C38C5BE-4D4E-4687-99E3-502837A14924}"/>
              </a:ext>
            </a:extLst>
          </p:cNvPr>
          <p:cNvSpPr/>
          <p:nvPr/>
        </p:nvSpPr>
        <p:spPr>
          <a:xfrm>
            <a:off x="192505" y="2340204"/>
            <a:ext cx="1188363" cy="55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Phase</a:t>
            </a:r>
          </a:p>
        </p:txBody>
      </p:sp>
      <p:sp>
        <p:nvSpPr>
          <p:cNvPr id="14" name="Rectangle 13">
            <a:extLst>
              <a:ext uri="{FF2B5EF4-FFF2-40B4-BE49-F238E27FC236}">
                <a16:creationId xmlns:a16="http://schemas.microsoft.com/office/drawing/2014/main" id="{69511753-FBFD-401C-8F94-A5A6361647B7}"/>
              </a:ext>
            </a:extLst>
          </p:cNvPr>
          <p:cNvSpPr/>
          <p:nvPr/>
        </p:nvSpPr>
        <p:spPr>
          <a:xfrm>
            <a:off x="192505" y="2988096"/>
            <a:ext cx="1188364" cy="33189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Key Workstreams</a:t>
            </a:r>
          </a:p>
        </p:txBody>
      </p:sp>
      <p:sp>
        <p:nvSpPr>
          <p:cNvPr id="15" name="Rectangle: Rounded Corners 14">
            <a:extLst>
              <a:ext uri="{FF2B5EF4-FFF2-40B4-BE49-F238E27FC236}">
                <a16:creationId xmlns:a16="http://schemas.microsoft.com/office/drawing/2014/main" id="{D8DC9A3D-EF25-4334-BD53-CF8DD6D24978}"/>
              </a:ext>
            </a:extLst>
          </p:cNvPr>
          <p:cNvSpPr/>
          <p:nvPr/>
        </p:nvSpPr>
        <p:spPr>
          <a:xfrm>
            <a:off x="1550625" y="2988096"/>
            <a:ext cx="3528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implement programme governance, sponsorship and reporting</a:t>
            </a:r>
          </a:p>
        </p:txBody>
      </p:sp>
      <p:sp>
        <p:nvSpPr>
          <p:cNvPr id="17" name="Rectangle: Rounded Corners 16">
            <a:extLst>
              <a:ext uri="{FF2B5EF4-FFF2-40B4-BE49-F238E27FC236}">
                <a16:creationId xmlns:a16="http://schemas.microsoft.com/office/drawing/2014/main" id="{8CF6F29F-ACB7-47FE-A777-C8B0C81B51D2}"/>
              </a:ext>
            </a:extLst>
          </p:cNvPr>
          <p:cNvSpPr/>
          <p:nvPr/>
        </p:nvSpPr>
        <p:spPr>
          <a:xfrm>
            <a:off x="5420223" y="2300858"/>
            <a:ext cx="6274466" cy="5963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Senior Executive Accountability Regime</a:t>
            </a:r>
          </a:p>
        </p:txBody>
      </p:sp>
      <p:sp>
        <p:nvSpPr>
          <p:cNvPr id="18" name="Rectangle: Rounded Corners 17">
            <a:extLst>
              <a:ext uri="{FF2B5EF4-FFF2-40B4-BE49-F238E27FC236}">
                <a16:creationId xmlns:a16="http://schemas.microsoft.com/office/drawing/2014/main" id="{EE9D6B12-3AF1-4959-BB41-34929302D78C}"/>
              </a:ext>
            </a:extLst>
          </p:cNvPr>
          <p:cNvSpPr/>
          <p:nvPr/>
        </p:nvSpPr>
        <p:spPr>
          <a:xfrm>
            <a:off x="5466577" y="2988096"/>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Enhance existing fitness and probity systems and controls</a:t>
            </a:r>
          </a:p>
        </p:txBody>
      </p:sp>
      <p:sp>
        <p:nvSpPr>
          <p:cNvPr id="19" name="Rectangle: Rounded Corners 18">
            <a:extLst>
              <a:ext uri="{FF2B5EF4-FFF2-40B4-BE49-F238E27FC236}">
                <a16:creationId xmlns:a16="http://schemas.microsoft.com/office/drawing/2014/main" id="{C08B937A-6BD4-4FE4-9376-137CCE9C4A91}"/>
              </a:ext>
            </a:extLst>
          </p:cNvPr>
          <p:cNvSpPr/>
          <p:nvPr/>
        </p:nvSpPr>
        <p:spPr>
          <a:xfrm>
            <a:off x="5466577" y="3688591"/>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existing governance framework at a Board of Directors and senior management committee level</a:t>
            </a:r>
          </a:p>
        </p:txBody>
      </p:sp>
      <p:sp>
        <p:nvSpPr>
          <p:cNvPr id="20" name="Rectangle: Rounded Corners 19">
            <a:extLst>
              <a:ext uri="{FF2B5EF4-FFF2-40B4-BE49-F238E27FC236}">
                <a16:creationId xmlns:a16="http://schemas.microsoft.com/office/drawing/2014/main" id="{1B2F02F8-FE80-4D7B-97E3-C22A07DF063C}"/>
              </a:ext>
            </a:extLst>
          </p:cNvPr>
          <p:cNvSpPr/>
          <p:nvPr/>
        </p:nvSpPr>
        <p:spPr>
          <a:xfrm>
            <a:off x="5466577" y="4389086"/>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existing job descriptions and staff contracts and identify enhancements</a:t>
            </a:r>
          </a:p>
        </p:txBody>
      </p:sp>
      <p:sp>
        <p:nvSpPr>
          <p:cNvPr id="21" name="Rectangle: Rounded Corners 20">
            <a:extLst>
              <a:ext uri="{FF2B5EF4-FFF2-40B4-BE49-F238E27FC236}">
                <a16:creationId xmlns:a16="http://schemas.microsoft.com/office/drawing/2014/main" id="{AFCB0176-A56A-4D0D-8FAE-A65FEE9C106E}"/>
              </a:ext>
            </a:extLst>
          </p:cNvPr>
          <p:cNvSpPr/>
          <p:nvPr/>
        </p:nvSpPr>
        <p:spPr>
          <a:xfrm>
            <a:off x="5466577" y="5089582"/>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delivery of SEAR training to identified Senior Executive Functions</a:t>
            </a:r>
          </a:p>
        </p:txBody>
      </p:sp>
      <p:sp>
        <p:nvSpPr>
          <p:cNvPr id="22" name="Rectangle: Rounded Corners 21">
            <a:extLst>
              <a:ext uri="{FF2B5EF4-FFF2-40B4-BE49-F238E27FC236}">
                <a16:creationId xmlns:a16="http://schemas.microsoft.com/office/drawing/2014/main" id="{40AFA7F3-8A36-4F9D-B483-4DC993339781}"/>
              </a:ext>
            </a:extLst>
          </p:cNvPr>
          <p:cNvSpPr/>
          <p:nvPr/>
        </p:nvSpPr>
        <p:spPr>
          <a:xfrm>
            <a:off x="8679991" y="3024192"/>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Agree the allocation of prescribed regulatory responsibilities and individual statements of responsibilities </a:t>
            </a:r>
          </a:p>
        </p:txBody>
      </p:sp>
      <p:sp>
        <p:nvSpPr>
          <p:cNvPr id="23" name="Rectangle: Rounded Corners 22">
            <a:extLst>
              <a:ext uri="{FF2B5EF4-FFF2-40B4-BE49-F238E27FC236}">
                <a16:creationId xmlns:a16="http://schemas.microsoft.com/office/drawing/2014/main" id="{45F7B64A-1B5D-470D-BB09-11979F16523E}"/>
              </a:ext>
            </a:extLst>
          </p:cNvPr>
          <p:cNvSpPr/>
          <p:nvPr/>
        </p:nvSpPr>
        <p:spPr>
          <a:xfrm>
            <a:off x="8679991" y="3723010"/>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approval of Management Responsibilities Map</a:t>
            </a:r>
          </a:p>
        </p:txBody>
      </p:sp>
      <p:sp>
        <p:nvSpPr>
          <p:cNvPr id="24" name="Rectangle: Rounded Corners 23">
            <a:extLst>
              <a:ext uri="{FF2B5EF4-FFF2-40B4-BE49-F238E27FC236}">
                <a16:creationId xmlns:a16="http://schemas.microsoft.com/office/drawing/2014/main" id="{887614BB-796C-47D6-802D-AE0F047571F5}"/>
              </a:ext>
            </a:extLst>
          </p:cNvPr>
          <p:cNvSpPr/>
          <p:nvPr/>
        </p:nvSpPr>
        <p:spPr>
          <a:xfrm>
            <a:off x="8679991" y="4421828"/>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implementation of SEAR policy and supporting procedures </a:t>
            </a:r>
          </a:p>
        </p:txBody>
      </p:sp>
      <p:sp>
        <p:nvSpPr>
          <p:cNvPr id="25" name="Rectangle: Rounded Corners 24">
            <a:extLst>
              <a:ext uri="{FF2B5EF4-FFF2-40B4-BE49-F238E27FC236}">
                <a16:creationId xmlns:a16="http://schemas.microsoft.com/office/drawing/2014/main" id="{863D3068-DF18-47D3-8881-8F59884DF7BF}"/>
              </a:ext>
            </a:extLst>
          </p:cNvPr>
          <p:cNvSpPr/>
          <p:nvPr/>
        </p:nvSpPr>
        <p:spPr>
          <a:xfrm>
            <a:off x="8679991" y="5120646"/>
            <a:ext cx="2952000" cy="5963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delivery reasonable steps training</a:t>
            </a:r>
          </a:p>
        </p:txBody>
      </p:sp>
      <p:sp>
        <p:nvSpPr>
          <p:cNvPr id="26" name="Rectangle: Rounded Corners 25">
            <a:extLst>
              <a:ext uri="{FF2B5EF4-FFF2-40B4-BE49-F238E27FC236}">
                <a16:creationId xmlns:a16="http://schemas.microsoft.com/office/drawing/2014/main" id="{0795D737-3375-4A8A-8225-293464BAD923}"/>
              </a:ext>
            </a:extLst>
          </p:cNvPr>
          <p:cNvSpPr/>
          <p:nvPr/>
        </p:nvSpPr>
        <p:spPr>
          <a:xfrm>
            <a:off x="1550625" y="5002956"/>
            <a:ext cx="3528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On-going assurance throughout project to assess and report the adequacy of actions being taken</a:t>
            </a:r>
          </a:p>
        </p:txBody>
      </p:sp>
      <p:sp>
        <p:nvSpPr>
          <p:cNvPr id="27" name="Rectangle: Rounded Corners 26">
            <a:extLst>
              <a:ext uri="{FF2B5EF4-FFF2-40B4-BE49-F238E27FC236}">
                <a16:creationId xmlns:a16="http://schemas.microsoft.com/office/drawing/2014/main" id="{5AACA7C9-03E1-4A9A-8CFF-7DEB6A76EC68}"/>
              </a:ext>
            </a:extLst>
          </p:cNvPr>
          <p:cNvSpPr/>
          <p:nvPr/>
        </p:nvSpPr>
        <p:spPr>
          <a:xfrm>
            <a:off x="1550625" y="4331336"/>
            <a:ext cx="3528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Perform review of existing fitness and probity arrangements and allocate actions to relevant workstreams</a:t>
            </a:r>
          </a:p>
        </p:txBody>
      </p:sp>
      <p:sp>
        <p:nvSpPr>
          <p:cNvPr id="28" name="Rectangle: Rounded Corners 27">
            <a:extLst>
              <a:ext uri="{FF2B5EF4-FFF2-40B4-BE49-F238E27FC236}">
                <a16:creationId xmlns:a16="http://schemas.microsoft.com/office/drawing/2014/main" id="{71CE331F-7F3A-4052-8D1D-A464A2C7A382}"/>
              </a:ext>
            </a:extLst>
          </p:cNvPr>
          <p:cNvSpPr/>
          <p:nvPr/>
        </p:nvSpPr>
        <p:spPr>
          <a:xfrm>
            <a:off x="1550625" y="3659716"/>
            <a:ext cx="3528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implement  corporate documentation approval schedule</a:t>
            </a:r>
          </a:p>
        </p:txBody>
      </p:sp>
      <p:sp>
        <p:nvSpPr>
          <p:cNvPr id="29" name="Rectangle: Rounded Corners 28">
            <a:extLst>
              <a:ext uri="{FF2B5EF4-FFF2-40B4-BE49-F238E27FC236}">
                <a16:creationId xmlns:a16="http://schemas.microsoft.com/office/drawing/2014/main" id="{6FEEA2C6-4B99-40E6-B124-A0E489090523}"/>
              </a:ext>
            </a:extLst>
          </p:cNvPr>
          <p:cNvSpPr/>
          <p:nvPr/>
        </p:nvSpPr>
        <p:spPr>
          <a:xfrm>
            <a:off x="1550625" y="5674576"/>
            <a:ext cx="3528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Consideration and/or development of IAF tools  for maintaining up to date records</a:t>
            </a:r>
          </a:p>
        </p:txBody>
      </p:sp>
      <p:cxnSp>
        <p:nvCxnSpPr>
          <p:cNvPr id="31" name="Straight Connector 30">
            <a:extLst>
              <a:ext uri="{FF2B5EF4-FFF2-40B4-BE49-F238E27FC236}">
                <a16:creationId xmlns:a16="http://schemas.microsoft.com/office/drawing/2014/main" id="{D1C5AF68-A8DF-4E63-971A-EFD97653D8F2}"/>
              </a:ext>
            </a:extLst>
          </p:cNvPr>
          <p:cNvCxnSpPr>
            <a:cxnSpLocks/>
          </p:cNvCxnSpPr>
          <p:nvPr/>
        </p:nvCxnSpPr>
        <p:spPr>
          <a:xfrm>
            <a:off x="5249424" y="2340204"/>
            <a:ext cx="0" cy="3966816"/>
          </a:xfrm>
          <a:prstGeom prst="line">
            <a:avLst/>
          </a:prstGeom>
          <a:ln w="28575">
            <a:solidFill>
              <a:srgbClr val="CCCCD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89AE25D0-307F-4850-86E9-F70A83E2A523}"/>
              </a:ext>
            </a:extLst>
          </p:cNvPr>
          <p:cNvSpPr/>
          <p:nvPr/>
        </p:nvSpPr>
        <p:spPr>
          <a:xfrm>
            <a:off x="1530626" y="1182238"/>
            <a:ext cx="3222742" cy="5963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Certification Regime</a:t>
            </a:r>
          </a:p>
        </p:txBody>
      </p:sp>
      <p:sp>
        <p:nvSpPr>
          <p:cNvPr id="15" name="Rectangle: Rounded Corners 14">
            <a:extLst>
              <a:ext uri="{FF2B5EF4-FFF2-40B4-BE49-F238E27FC236}">
                <a16:creationId xmlns:a16="http://schemas.microsoft.com/office/drawing/2014/main" id="{D8DC9A3D-EF25-4334-BD53-CF8DD6D24978}"/>
              </a:ext>
            </a:extLst>
          </p:cNvPr>
          <p:cNvSpPr/>
          <p:nvPr/>
        </p:nvSpPr>
        <p:spPr>
          <a:xfrm>
            <a:off x="1521997" y="2552593"/>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Identification of all certification staff (controlled function)</a:t>
            </a:r>
          </a:p>
        </p:txBody>
      </p:sp>
      <p:sp>
        <p:nvSpPr>
          <p:cNvPr id="16" name="Rectangle: Rounded Corners 15">
            <a:extLst>
              <a:ext uri="{FF2B5EF4-FFF2-40B4-BE49-F238E27FC236}">
                <a16:creationId xmlns:a16="http://schemas.microsoft.com/office/drawing/2014/main" id="{1B27B376-50B1-456F-85CC-004BDA94761A}"/>
              </a:ext>
            </a:extLst>
          </p:cNvPr>
          <p:cNvSpPr/>
          <p:nvPr/>
        </p:nvSpPr>
        <p:spPr>
          <a:xfrm>
            <a:off x="1521997" y="3239920"/>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and update job descriptions for certified staff</a:t>
            </a:r>
          </a:p>
        </p:txBody>
      </p:sp>
      <p:sp>
        <p:nvSpPr>
          <p:cNvPr id="17" name="Rectangle: Rounded Corners 16">
            <a:extLst>
              <a:ext uri="{FF2B5EF4-FFF2-40B4-BE49-F238E27FC236}">
                <a16:creationId xmlns:a16="http://schemas.microsoft.com/office/drawing/2014/main" id="{8CF6F29F-ACB7-47FE-A777-C8B0C81B51D2}"/>
              </a:ext>
            </a:extLst>
          </p:cNvPr>
          <p:cNvSpPr/>
          <p:nvPr/>
        </p:nvSpPr>
        <p:spPr>
          <a:xfrm>
            <a:off x="5126946" y="1182238"/>
            <a:ext cx="3239633" cy="5963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Conduct Standards</a:t>
            </a:r>
          </a:p>
        </p:txBody>
      </p:sp>
      <p:sp>
        <p:nvSpPr>
          <p:cNvPr id="19" name="Rectangle: Rounded Corners 18">
            <a:extLst>
              <a:ext uri="{FF2B5EF4-FFF2-40B4-BE49-F238E27FC236}">
                <a16:creationId xmlns:a16="http://schemas.microsoft.com/office/drawing/2014/main" id="{C08B937A-6BD4-4FE4-9376-137CCE9C4A91}"/>
              </a:ext>
            </a:extLst>
          </p:cNvPr>
          <p:cNvSpPr/>
          <p:nvPr/>
        </p:nvSpPr>
        <p:spPr>
          <a:xfrm>
            <a:off x="1521997" y="5578630"/>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deliver certified individuals training</a:t>
            </a:r>
          </a:p>
        </p:txBody>
      </p:sp>
      <p:sp>
        <p:nvSpPr>
          <p:cNvPr id="22" name="Rectangle: Rounded Corners 21">
            <a:extLst>
              <a:ext uri="{FF2B5EF4-FFF2-40B4-BE49-F238E27FC236}">
                <a16:creationId xmlns:a16="http://schemas.microsoft.com/office/drawing/2014/main" id="{40AFA7F3-8A36-4F9D-B483-4DC993339781}"/>
              </a:ext>
            </a:extLst>
          </p:cNvPr>
          <p:cNvSpPr/>
          <p:nvPr/>
        </p:nvSpPr>
        <p:spPr>
          <a:xfrm>
            <a:off x="5150650" y="1865266"/>
            <a:ext cx="3240000" cy="648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Standards for Businesses – Review and enhance key strategic and customer impacting processes to assess alignment with Standards for Businesses</a:t>
            </a:r>
          </a:p>
        </p:txBody>
      </p:sp>
      <p:sp>
        <p:nvSpPr>
          <p:cNvPr id="23" name="Rectangle: Rounded Corners 22">
            <a:extLst>
              <a:ext uri="{FF2B5EF4-FFF2-40B4-BE49-F238E27FC236}">
                <a16:creationId xmlns:a16="http://schemas.microsoft.com/office/drawing/2014/main" id="{45F7B64A-1B5D-470D-BB09-11979F16523E}"/>
              </a:ext>
            </a:extLst>
          </p:cNvPr>
          <p:cNvSpPr/>
          <p:nvPr/>
        </p:nvSpPr>
        <p:spPr>
          <a:xfrm>
            <a:off x="5150650" y="2582625"/>
            <a:ext cx="3240000" cy="648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Common Conduct Standards – Design and implement conduct standards (common an additional) policies and procedures</a:t>
            </a:r>
          </a:p>
        </p:txBody>
      </p:sp>
      <p:sp>
        <p:nvSpPr>
          <p:cNvPr id="24" name="Rectangle: Rounded Corners 23">
            <a:extLst>
              <a:ext uri="{FF2B5EF4-FFF2-40B4-BE49-F238E27FC236}">
                <a16:creationId xmlns:a16="http://schemas.microsoft.com/office/drawing/2014/main" id="{887614BB-796C-47D6-802D-AE0F047571F5}"/>
              </a:ext>
            </a:extLst>
          </p:cNvPr>
          <p:cNvSpPr/>
          <p:nvPr/>
        </p:nvSpPr>
        <p:spPr>
          <a:xfrm>
            <a:off x="5150650" y="3299984"/>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delivery of conduct standard training</a:t>
            </a:r>
          </a:p>
        </p:txBody>
      </p:sp>
      <p:sp>
        <p:nvSpPr>
          <p:cNvPr id="25" name="Rectangle: Rounded Corners 24">
            <a:extLst>
              <a:ext uri="{FF2B5EF4-FFF2-40B4-BE49-F238E27FC236}">
                <a16:creationId xmlns:a16="http://schemas.microsoft.com/office/drawing/2014/main" id="{863D3068-DF18-47D3-8881-8F59884DF7BF}"/>
              </a:ext>
            </a:extLst>
          </p:cNvPr>
          <p:cNvSpPr/>
          <p:nvPr/>
        </p:nvSpPr>
        <p:spPr>
          <a:xfrm>
            <a:off x="5150650" y="3981343"/>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and implement conduct rule breach investigation and reporting processes</a:t>
            </a:r>
          </a:p>
        </p:txBody>
      </p:sp>
      <p:sp>
        <p:nvSpPr>
          <p:cNvPr id="26" name="Rectangle: Rounded Corners 25">
            <a:extLst>
              <a:ext uri="{FF2B5EF4-FFF2-40B4-BE49-F238E27FC236}">
                <a16:creationId xmlns:a16="http://schemas.microsoft.com/office/drawing/2014/main" id="{0795D737-3375-4A8A-8225-293464BAD923}"/>
              </a:ext>
            </a:extLst>
          </p:cNvPr>
          <p:cNvSpPr/>
          <p:nvPr/>
        </p:nvSpPr>
        <p:spPr>
          <a:xfrm>
            <a:off x="1521997" y="3927247"/>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and enhance existing due diligence check processes</a:t>
            </a:r>
          </a:p>
        </p:txBody>
      </p:sp>
      <p:sp>
        <p:nvSpPr>
          <p:cNvPr id="27" name="Rectangle: Rounded Corners 26">
            <a:extLst>
              <a:ext uri="{FF2B5EF4-FFF2-40B4-BE49-F238E27FC236}">
                <a16:creationId xmlns:a16="http://schemas.microsoft.com/office/drawing/2014/main" id="{119E3E28-4FFE-47F3-8B61-8BE212944142}"/>
              </a:ext>
            </a:extLst>
          </p:cNvPr>
          <p:cNvSpPr/>
          <p:nvPr/>
        </p:nvSpPr>
        <p:spPr>
          <a:xfrm>
            <a:off x="1521997" y="4614574"/>
            <a:ext cx="3240000" cy="87182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Design process, systems and controls to allow the firm/management evidence its assessment of staff fitness and probity and certification (at onboarding and annually)</a:t>
            </a:r>
          </a:p>
        </p:txBody>
      </p:sp>
      <p:sp>
        <p:nvSpPr>
          <p:cNvPr id="29" name="Rectangle: Rounded Corners 28">
            <a:extLst>
              <a:ext uri="{FF2B5EF4-FFF2-40B4-BE49-F238E27FC236}">
                <a16:creationId xmlns:a16="http://schemas.microsoft.com/office/drawing/2014/main" id="{5F8E6275-317C-4E71-830A-ED8F9B512A32}"/>
              </a:ext>
            </a:extLst>
          </p:cNvPr>
          <p:cNvSpPr/>
          <p:nvPr/>
        </p:nvSpPr>
        <p:spPr>
          <a:xfrm>
            <a:off x="1521997" y="1865266"/>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Enhance existing fitness and probity systems and controls</a:t>
            </a:r>
          </a:p>
        </p:txBody>
      </p:sp>
      <p:sp>
        <p:nvSpPr>
          <p:cNvPr id="30" name="Rectangle: Rounded Corners 29">
            <a:extLst>
              <a:ext uri="{FF2B5EF4-FFF2-40B4-BE49-F238E27FC236}">
                <a16:creationId xmlns:a16="http://schemas.microsoft.com/office/drawing/2014/main" id="{8F0AD6B6-AAE9-4C62-87C8-EDE759F5EE69}"/>
              </a:ext>
            </a:extLst>
          </p:cNvPr>
          <p:cNvSpPr/>
          <p:nvPr/>
        </p:nvSpPr>
        <p:spPr>
          <a:xfrm>
            <a:off x="5126586" y="4662702"/>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Develop conduct rule breach scenarios specific to different controlled functions and SEFs</a:t>
            </a:r>
          </a:p>
        </p:txBody>
      </p:sp>
      <p:sp>
        <p:nvSpPr>
          <p:cNvPr id="31" name="Rectangle: Rounded Corners 30">
            <a:extLst>
              <a:ext uri="{FF2B5EF4-FFF2-40B4-BE49-F238E27FC236}">
                <a16:creationId xmlns:a16="http://schemas.microsoft.com/office/drawing/2014/main" id="{162B1835-CF84-45DC-80D5-DD33D6EE0CDD}"/>
              </a:ext>
            </a:extLst>
          </p:cNvPr>
          <p:cNvSpPr/>
          <p:nvPr/>
        </p:nvSpPr>
        <p:spPr>
          <a:xfrm>
            <a:off x="8771394" y="1182238"/>
            <a:ext cx="3203998" cy="5963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Human Resource Processes</a:t>
            </a:r>
          </a:p>
        </p:txBody>
      </p:sp>
      <p:sp>
        <p:nvSpPr>
          <p:cNvPr id="32" name="Rectangle: Rounded Corners 31">
            <a:extLst>
              <a:ext uri="{FF2B5EF4-FFF2-40B4-BE49-F238E27FC236}">
                <a16:creationId xmlns:a16="http://schemas.microsoft.com/office/drawing/2014/main" id="{908EE2D2-36EE-4053-8FE1-E12AE98610C2}"/>
              </a:ext>
            </a:extLst>
          </p:cNvPr>
          <p:cNvSpPr/>
          <p:nvPr/>
        </p:nvSpPr>
        <p:spPr>
          <a:xfrm>
            <a:off x="8771394" y="1865266"/>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an update employment contracts template and current employment contracts</a:t>
            </a:r>
          </a:p>
        </p:txBody>
      </p:sp>
      <p:sp>
        <p:nvSpPr>
          <p:cNvPr id="33" name="Rectangle: Rounded Corners 32">
            <a:extLst>
              <a:ext uri="{FF2B5EF4-FFF2-40B4-BE49-F238E27FC236}">
                <a16:creationId xmlns:a16="http://schemas.microsoft.com/office/drawing/2014/main" id="{BB50E8BA-A19C-4B2D-827F-5349EF5AE01E}"/>
              </a:ext>
            </a:extLst>
          </p:cNvPr>
          <p:cNvSpPr/>
          <p:nvPr/>
        </p:nvSpPr>
        <p:spPr>
          <a:xfrm>
            <a:off x="8771394" y="2549510"/>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the current performance management and remuneration policies and processes to ensure aligned with SEAR Certification and Conduct Standards</a:t>
            </a:r>
          </a:p>
        </p:txBody>
      </p:sp>
      <p:sp>
        <p:nvSpPr>
          <p:cNvPr id="34" name="Rectangle: Rounded Corners 33">
            <a:extLst>
              <a:ext uri="{FF2B5EF4-FFF2-40B4-BE49-F238E27FC236}">
                <a16:creationId xmlns:a16="http://schemas.microsoft.com/office/drawing/2014/main" id="{875FE01E-75CE-4905-9BAD-D14E618616B0}"/>
              </a:ext>
            </a:extLst>
          </p:cNvPr>
          <p:cNvSpPr/>
          <p:nvPr/>
        </p:nvSpPr>
        <p:spPr>
          <a:xfrm>
            <a:off x="8771394" y="3233754"/>
            <a:ext cx="3240000" cy="612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and update recruitment and onboarding policy and procedures</a:t>
            </a:r>
          </a:p>
        </p:txBody>
      </p:sp>
      <p:sp>
        <p:nvSpPr>
          <p:cNvPr id="35" name="Rectangle: Rounded Corners 34">
            <a:extLst>
              <a:ext uri="{FF2B5EF4-FFF2-40B4-BE49-F238E27FC236}">
                <a16:creationId xmlns:a16="http://schemas.microsoft.com/office/drawing/2014/main" id="{BFD70977-402C-428D-B52C-30925E1C7A12}"/>
              </a:ext>
            </a:extLst>
          </p:cNvPr>
          <p:cNvSpPr/>
          <p:nvPr/>
        </p:nvSpPr>
        <p:spPr>
          <a:xfrm>
            <a:off x="8771394" y="3917998"/>
            <a:ext cx="3204000" cy="226623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Review and update staff relations, investigation and disciplinary policies and procedures to consider the IAF/requirements but specifically, dealing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Adverse information about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Ongoing competency issues with staff at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Staff investigations and disciplinary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Staff exits an and termination.</a:t>
            </a:r>
          </a:p>
        </p:txBody>
      </p:sp>
      <p:sp>
        <p:nvSpPr>
          <p:cNvPr id="37" name="Rectangle 36">
            <a:extLst>
              <a:ext uri="{FF2B5EF4-FFF2-40B4-BE49-F238E27FC236}">
                <a16:creationId xmlns:a16="http://schemas.microsoft.com/office/drawing/2014/main" id="{430DC796-2DC7-49F8-8C5D-A651EA71A3F1}"/>
              </a:ext>
            </a:extLst>
          </p:cNvPr>
          <p:cNvSpPr/>
          <p:nvPr/>
        </p:nvSpPr>
        <p:spPr>
          <a:xfrm>
            <a:off x="181930" y="1182238"/>
            <a:ext cx="1173105" cy="55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Phase</a:t>
            </a:r>
          </a:p>
        </p:txBody>
      </p:sp>
      <p:sp>
        <p:nvSpPr>
          <p:cNvPr id="38" name="Rectangle 37">
            <a:extLst>
              <a:ext uri="{FF2B5EF4-FFF2-40B4-BE49-F238E27FC236}">
                <a16:creationId xmlns:a16="http://schemas.microsoft.com/office/drawing/2014/main" id="{8C9245F2-6F71-48EE-BF91-D0321820CF2B}"/>
              </a:ext>
            </a:extLst>
          </p:cNvPr>
          <p:cNvSpPr/>
          <p:nvPr/>
        </p:nvSpPr>
        <p:spPr>
          <a:xfrm>
            <a:off x="181930" y="1897166"/>
            <a:ext cx="1184756" cy="429346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Key Workstreams</a:t>
            </a:r>
          </a:p>
        </p:txBody>
      </p:sp>
      <p:cxnSp>
        <p:nvCxnSpPr>
          <p:cNvPr id="43" name="Straight Connector 42">
            <a:extLst>
              <a:ext uri="{FF2B5EF4-FFF2-40B4-BE49-F238E27FC236}">
                <a16:creationId xmlns:a16="http://schemas.microsoft.com/office/drawing/2014/main" id="{75572500-06F2-4A0F-85AC-792651DC8970}"/>
              </a:ext>
            </a:extLst>
          </p:cNvPr>
          <p:cNvCxnSpPr>
            <a:cxnSpLocks/>
          </p:cNvCxnSpPr>
          <p:nvPr/>
        </p:nvCxnSpPr>
        <p:spPr>
          <a:xfrm>
            <a:off x="4924053" y="1182238"/>
            <a:ext cx="0" cy="4824000"/>
          </a:xfrm>
          <a:prstGeom prst="line">
            <a:avLst/>
          </a:prstGeom>
          <a:ln w="28575">
            <a:solidFill>
              <a:srgbClr val="CCCCDB"/>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A01DCD-DD57-43CE-975F-2B47A4FB73F3}"/>
              </a:ext>
            </a:extLst>
          </p:cNvPr>
          <p:cNvCxnSpPr>
            <a:cxnSpLocks/>
          </p:cNvCxnSpPr>
          <p:nvPr/>
        </p:nvCxnSpPr>
        <p:spPr>
          <a:xfrm>
            <a:off x="8619495" y="1182238"/>
            <a:ext cx="0" cy="4824000"/>
          </a:xfrm>
          <a:prstGeom prst="line">
            <a:avLst/>
          </a:prstGeom>
          <a:ln w="28575">
            <a:solidFill>
              <a:srgbClr val="CCCCDB"/>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10">
            <a:extLst>
              <a:ext uri="{FF2B5EF4-FFF2-40B4-BE49-F238E27FC236}">
                <a16:creationId xmlns:a16="http://schemas.microsoft.com/office/drawing/2014/main" id="{D2DDC733-D1CB-40C2-A938-FBCFDF7AA57D}"/>
              </a:ext>
            </a:extLst>
          </p:cNvPr>
          <p:cNvSpPr txBox="1">
            <a:spLocks/>
          </p:cNvSpPr>
          <p:nvPr/>
        </p:nvSpPr>
        <p:spPr>
          <a:xfrm>
            <a:off x="304799" y="304800"/>
            <a:ext cx="7021033"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Developing an Accountability Framework Plan</a:t>
            </a:r>
          </a:p>
        </p:txBody>
      </p:sp>
    </p:spTree>
    <p:extLst>
      <p:ext uri="{BB962C8B-B14F-4D97-AF65-F5344CB8AC3E}">
        <p14:creationId xmlns:p14="http://schemas.microsoft.com/office/powerpoint/2010/main" val="23583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a:xfrm>
            <a:off x="304800" y="1571017"/>
            <a:ext cx="8088573" cy="360000"/>
          </a:xfrm>
        </p:spPr>
        <p:txBody>
          <a:bodyPr/>
          <a:lstStyle/>
          <a:p>
            <a:r>
              <a:rPr lang="en-US" dirty="0"/>
              <a:t>Developing Your Management Responsibilities Map</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230828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US" dirty="0"/>
              <a:t>Developing Your Management Responsibilities Map (MRM)</a:t>
            </a:r>
            <a:endParaRPr lang="en-IE" dirty="0"/>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7848600" cy="400116"/>
          </a:xfrm>
        </p:spPr>
        <p:txBody>
          <a:bodyPr/>
          <a:lstStyle/>
          <a:p>
            <a:r>
              <a:rPr lang="en-US" sz="2000" dirty="0"/>
              <a:t>What is it? </a:t>
            </a:r>
          </a:p>
        </p:txBody>
      </p:sp>
      <p:sp>
        <p:nvSpPr>
          <p:cNvPr id="11" name="TextBox 10">
            <a:extLst>
              <a:ext uri="{FF2B5EF4-FFF2-40B4-BE49-F238E27FC236}">
                <a16:creationId xmlns:a16="http://schemas.microsoft.com/office/drawing/2014/main" id="{A58BBE68-AB86-459D-A5D9-F14EDB5CC00C}"/>
              </a:ext>
            </a:extLst>
          </p:cNvPr>
          <p:cNvSpPr txBox="1"/>
          <p:nvPr/>
        </p:nvSpPr>
        <p:spPr>
          <a:xfrm>
            <a:off x="304798" y="1100618"/>
            <a:ext cx="11234532"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2DEAE9C-A8CF-483E-B2E3-EC15249A35F2}"/>
              </a:ext>
            </a:extLst>
          </p:cNvPr>
          <p:cNvSpPr/>
          <p:nvPr/>
        </p:nvSpPr>
        <p:spPr>
          <a:xfrm>
            <a:off x="1199323" y="1437511"/>
            <a:ext cx="5072267" cy="331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Central Bank (Individual Accountability Framework) Bill 2021 (the Bill)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The Bill notes the following with respect to the MRM: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The purpose of the management responsibility map is to describe the management, governance and reporting arrangements of the RFSP in a clear single source of reference to include governance arrangements for the board, board committees and other decision making committees or groups, reporting lines of SEFs, including within the wider RFSP group, and, if relevant, the interaction between the RFSP’s and the RFSP group’s governance and management arrangements.”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Documenting key management and governance arrangements in a comprehensive and accessible way within a single source of reference.</a:t>
            </a:r>
          </a:p>
        </p:txBody>
      </p:sp>
      <p:sp>
        <p:nvSpPr>
          <p:cNvPr id="30" name="Rectangle 29">
            <a:extLst>
              <a:ext uri="{FF2B5EF4-FFF2-40B4-BE49-F238E27FC236}">
                <a16:creationId xmlns:a16="http://schemas.microsoft.com/office/drawing/2014/main" id="{314ECA79-1CE0-4825-A695-3FB8FD6A0CAA}"/>
              </a:ext>
            </a:extLst>
          </p:cNvPr>
          <p:cNvSpPr/>
          <p:nvPr/>
        </p:nvSpPr>
        <p:spPr>
          <a:xfrm>
            <a:off x="6346135" y="1462318"/>
            <a:ext cx="5391979" cy="32885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panose="020B0604020202020204"/>
                <a:ea typeface="+mn-ea"/>
                <a:cs typeface="+mn-cs"/>
              </a:rPr>
              <a:t>Senior Managers Regime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SYSC 25.2, with the FCA’s Handbook sets out the main rules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 A management responsibilities map must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(a) Details of the reporting lines and the lines of responsibility;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(b) Reasonable details about: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(i) The persons who are part of those arrangements;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(ii) Their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The firm’s management responsibilities map must show clearly how any responsibilities covered by a firm’s management responsibilities map are shared or divided between different persons.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A firm's management responsibilities map should demonstrate that there are no gaps in the allocation of responsibilities among its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A management responsibilities map should include a checklist confirming that all FCA-prescribed senior management responsibilities have been allocated</a:t>
            </a:r>
          </a:p>
        </p:txBody>
      </p:sp>
      <p:sp>
        <p:nvSpPr>
          <p:cNvPr id="8" name="Isosceles Triangle 7">
            <a:extLst>
              <a:ext uri="{FF2B5EF4-FFF2-40B4-BE49-F238E27FC236}">
                <a16:creationId xmlns:a16="http://schemas.microsoft.com/office/drawing/2014/main" id="{CEFD4E28-E900-4A71-AB56-370214CD6355}"/>
              </a:ext>
            </a:extLst>
          </p:cNvPr>
          <p:cNvSpPr/>
          <p:nvPr/>
        </p:nvSpPr>
        <p:spPr>
          <a:xfrm rot="10800000">
            <a:off x="1199324" y="4803225"/>
            <a:ext cx="10538790" cy="715617"/>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A4E0A99A-79A5-49E8-BC5B-9DD1AA0554A0}"/>
              </a:ext>
            </a:extLst>
          </p:cNvPr>
          <p:cNvSpPr txBox="1"/>
          <p:nvPr/>
        </p:nvSpPr>
        <p:spPr>
          <a:xfrm>
            <a:off x="1199324" y="5757382"/>
            <a:ext cx="10538789" cy="52322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objectives and the purpose of the MRM in both jurisdictions is near identical. Furthermore, what has been published to date it appears both will be similar in practice. </a:t>
            </a:r>
            <a:r>
              <a:rPr kumimoji="0" lang="en-IE" sz="1400" b="1" i="0" u="none" strike="noStrike" kern="1200" cap="none" spc="40" normalizeH="0" baseline="0" noProof="0" dirty="0">
                <a:ln>
                  <a:noFill/>
                </a:ln>
                <a:solidFill>
                  <a:srgbClr val="787878"/>
                </a:solidFill>
                <a:effectLst/>
                <a:uLnTx/>
                <a:uFillTx/>
                <a:latin typeface="Arial" panose="020B0604020202020204"/>
                <a:ea typeface="+mn-ea"/>
                <a:cs typeface="+mn-cs"/>
              </a:rPr>
              <a:t>What does this mean in practice?</a:t>
            </a:r>
          </a:p>
        </p:txBody>
      </p:sp>
    </p:spTree>
    <p:extLst>
      <p:ext uri="{BB962C8B-B14F-4D97-AF65-F5344CB8AC3E}">
        <p14:creationId xmlns:p14="http://schemas.microsoft.com/office/powerpoint/2010/main" val="17026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8"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US" dirty="0"/>
              <a:t>Developing Your Management Responsibilities Map (MRM)</a:t>
            </a:r>
            <a:endParaRPr lang="en-IE" dirty="0"/>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7848600" cy="400116"/>
          </a:xfrm>
        </p:spPr>
        <p:txBody>
          <a:bodyPr/>
          <a:lstStyle/>
          <a:p>
            <a:r>
              <a:rPr lang="en-US" sz="2000" dirty="0"/>
              <a:t>What is it? </a:t>
            </a:r>
          </a:p>
        </p:txBody>
      </p:sp>
      <p:sp>
        <p:nvSpPr>
          <p:cNvPr id="11" name="TextBox 10">
            <a:extLst>
              <a:ext uri="{FF2B5EF4-FFF2-40B4-BE49-F238E27FC236}">
                <a16:creationId xmlns:a16="http://schemas.microsoft.com/office/drawing/2014/main" id="{A58BBE68-AB86-459D-A5D9-F14EDB5CC00C}"/>
              </a:ext>
            </a:extLst>
          </p:cNvPr>
          <p:cNvSpPr txBox="1"/>
          <p:nvPr/>
        </p:nvSpPr>
        <p:spPr>
          <a:xfrm>
            <a:off x="304798" y="1100618"/>
            <a:ext cx="11234532" cy="267765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40" normalizeH="0" baseline="0" noProof="0" dirty="0">
                <a:ln>
                  <a:noFill/>
                </a:ln>
                <a:solidFill>
                  <a:srgbClr val="787878"/>
                </a:solidFill>
                <a:effectLst/>
                <a:uLnTx/>
                <a:uFillTx/>
                <a:latin typeface="Arial" panose="020B0604020202020204"/>
                <a:ea typeface="+mn-ea"/>
                <a:cs typeface="+mn-cs"/>
              </a:rPr>
              <a:t>Additional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MRM must always be kept up to date and be a current reflection of the firm’s governance arrangements, appointed SEFs and allocation of prescribed regulatory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Board is the owner of the MRM, as a result it must review and approve the MRM every time amendments are required. If the MRM is structured incorrectly, this will result in some or all of the following occurring: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Board becoming frustrated with having to re-approve the MRM multiple times during the year due to changes in staff resourcing that are strictly outside the scope of the MRM;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MRM becoming out of date due to management not wanting to put forward what it believes are immaterial amendments to the Board. It is expected that there will not be a materiality threshold with respect the MRM being up to date or not. Especially where a firm broadens the remit of the MRM beyond the regulatory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790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a:xfrm>
            <a:off x="11222130" y="6438295"/>
            <a:ext cx="665069" cy="2721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US" dirty="0"/>
              <a:t>Developing Your Management Responsibilities Map (MRM)</a:t>
            </a:r>
            <a:endParaRPr lang="en-IE" dirty="0"/>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7848600" cy="400116"/>
          </a:xfrm>
        </p:spPr>
        <p:txBody>
          <a:bodyPr/>
          <a:lstStyle/>
          <a:p>
            <a:r>
              <a:rPr lang="en-US" sz="2000" dirty="0"/>
              <a:t>What Does Good Look Like?</a:t>
            </a:r>
          </a:p>
        </p:txBody>
      </p:sp>
      <p:sp>
        <p:nvSpPr>
          <p:cNvPr id="11" name="TextBox 10">
            <a:extLst>
              <a:ext uri="{FF2B5EF4-FFF2-40B4-BE49-F238E27FC236}">
                <a16:creationId xmlns:a16="http://schemas.microsoft.com/office/drawing/2014/main" id="{A58BBE68-AB86-459D-A5D9-F14EDB5CC00C}"/>
              </a:ext>
            </a:extLst>
          </p:cNvPr>
          <p:cNvSpPr txBox="1"/>
          <p:nvPr/>
        </p:nvSpPr>
        <p:spPr>
          <a:xfrm>
            <a:off x="304797" y="1120550"/>
            <a:ext cx="11625965" cy="646331"/>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Consider the MRM as significant to effective corporate governance as the Internal Capital Adequacy Assessment Process (ICAAP) is to effective capital management. Outlined below is a brief overview of what a MRM should look like in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0C762B6-D7FA-4207-BF1D-D8429F17DF84}"/>
              </a:ext>
            </a:extLst>
          </p:cNvPr>
          <p:cNvSpPr txBox="1"/>
          <p:nvPr/>
        </p:nvSpPr>
        <p:spPr>
          <a:xfrm>
            <a:off x="6487300" y="2054542"/>
            <a:ext cx="5344424" cy="276999"/>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Corporate Governance Structure and Terms of Reference</a:t>
            </a:r>
          </a:p>
        </p:txBody>
      </p:sp>
      <p:pic>
        <p:nvPicPr>
          <p:cNvPr id="5" name="Picture 4">
            <a:extLst>
              <a:ext uri="{FF2B5EF4-FFF2-40B4-BE49-F238E27FC236}">
                <a16:creationId xmlns:a16="http://schemas.microsoft.com/office/drawing/2014/main" id="{E0400199-6A5F-4206-8EBD-6C2C7239C504}"/>
              </a:ext>
            </a:extLst>
          </p:cNvPr>
          <p:cNvPicPr>
            <a:picLocks noChangeAspect="1"/>
          </p:cNvPicPr>
          <p:nvPr/>
        </p:nvPicPr>
        <p:blipFill rotWithShape="1">
          <a:blip r:embed="rId2"/>
          <a:srcRect l="70761" t="17114" r="15870" b="21304"/>
          <a:stretch/>
        </p:blipFill>
        <p:spPr>
          <a:xfrm>
            <a:off x="135879" y="2276104"/>
            <a:ext cx="2331192" cy="3355533"/>
          </a:xfrm>
          <a:prstGeom prst="rect">
            <a:avLst/>
          </a:prstGeom>
          <a:ln>
            <a:solidFill>
              <a:schemeClr val="accent1"/>
            </a:solidFill>
          </a:ln>
        </p:spPr>
      </p:pic>
      <p:sp>
        <p:nvSpPr>
          <p:cNvPr id="6" name="Rectangle: Rounded Corners 5">
            <a:extLst>
              <a:ext uri="{FF2B5EF4-FFF2-40B4-BE49-F238E27FC236}">
                <a16:creationId xmlns:a16="http://schemas.microsoft.com/office/drawing/2014/main" id="{A3226E81-27AD-4ADF-8F45-80B96D2EBCC8}"/>
              </a:ext>
            </a:extLst>
          </p:cNvPr>
          <p:cNvSpPr/>
          <p:nvPr/>
        </p:nvSpPr>
        <p:spPr>
          <a:xfrm>
            <a:off x="7260312" y="3417168"/>
            <a:ext cx="1361661" cy="431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Board of Directors</a:t>
            </a:r>
          </a:p>
        </p:txBody>
      </p:sp>
      <p:sp>
        <p:nvSpPr>
          <p:cNvPr id="12" name="Rectangle: Rounded Corners 11">
            <a:extLst>
              <a:ext uri="{FF2B5EF4-FFF2-40B4-BE49-F238E27FC236}">
                <a16:creationId xmlns:a16="http://schemas.microsoft.com/office/drawing/2014/main" id="{A93D9A1D-9D30-496D-9783-CA67BD9ED1FF}"/>
              </a:ext>
            </a:extLst>
          </p:cNvPr>
          <p:cNvSpPr/>
          <p:nvPr/>
        </p:nvSpPr>
        <p:spPr>
          <a:xfrm>
            <a:off x="6716973" y="3916087"/>
            <a:ext cx="2481470" cy="431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Sub-Committees of the Board of Directors</a:t>
            </a:r>
          </a:p>
        </p:txBody>
      </p:sp>
      <p:sp>
        <p:nvSpPr>
          <p:cNvPr id="13" name="Rectangle: Rounded Corners 12">
            <a:extLst>
              <a:ext uri="{FF2B5EF4-FFF2-40B4-BE49-F238E27FC236}">
                <a16:creationId xmlns:a16="http://schemas.microsoft.com/office/drawing/2014/main" id="{7007C885-701A-44D6-BB52-93CD0EAB087E}"/>
              </a:ext>
            </a:extLst>
          </p:cNvPr>
          <p:cNvSpPr/>
          <p:nvPr/>
        </p:nvSpPr>
        <p:spPr>
          <a:xfrm>
            <a:off x="6322721" y="4390055"/>
            <a:ext cx="3243470" cy="431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Management Decision Making Committees</a:t>
            </a:r>
          </a:p>
        </p:txBody>
      </p:sp>
      <p:cxnSp>
        <p:nvCxnSpPr>
          <p:cNvPr id="8" name="Straight Connector 7">
            <a:extLst>
              <a:ext uri="{FF2B5EF4-FFF2-40B4-BE49-F238E27FC236}">
                <a16:creationId xmlns:a16="http://schemas.microsoft.com/office/drawing/2014/main" id="{C8A95FDD-AA27-4016-9528-8A9E4161E50D}"/>
              </a:ext>
            </a:extLst>
          </p:cNvPr>
          <p:cNvCxnSpPr>
            <a:cxnSpLocks/>
          </p:cNvCxnSpPr>
          <p:nvPr/>
        </p:nvCxnSpPr>
        <p:spPr>
          <a:xfrm>
            <a:off x="9970382" y="2952115"/>
            <a:ext cx="0" cy="1872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DDCA24-CFAB-4B16-8740-38A28F71BEB0}"/>
              </a:ext>
            </a:extLst>
          </p:cNvPr>
          <p:cNvSpPr txBox="1"/>
          <p:nvPr/>
        </p:nvSpPr>
        <p:spPr>
          <a:xfrm>
            <a:off x="10026750" y="2856848"/>
            <a:ext cx="2146852" cy="1938992"/>
          </a:xfrm>
          <a:prstGeom prst="rect">
            <a:avLst/>
          </a:prstGeom>
          <a:noFill/>
        </p:spPr>
        <p:txBody>
          <a:bodyPr wrap="square" lIns="0"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Terms of Reference for each committee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Membership of each committee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Reporting lines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Regulatory responsibilities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Involvement of any related/third parties e.g. Parent Group </a:t>
            </a:r>
          </a:p>
        </p:txBody>
      </p:sp>
      <p:sp>
        <p:nvSpPr>
          <p:cNvPr id="16" name="Rectangle: Rounded Corners 15">
            <a:extLst>
              <a:ext uri="{FF2B5EF4-FFF2-40B4-BE49-F238E27FC236}">
                <a16:creationId xmlns:a16="http://schemas.microsoft.com/office/drawing/2014/main" id="{7D3741D2-E525-48B7-A4E1-DA02568E18E3}"/>
              </a:ext>
            </a:extLst>
          </p:cNvPr>
          <p:cNvSpPr/>
          <p:nvPr/>
        </p:nvSpPr>
        <p:spPr>
          <a:xfrm>
            <a:off x="8542874" y="2952115"/>
            <a:ext cx="1361661" cy="43118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Arial" panose="020B0604020202020204"/>
                <a:ea typeface="+mn-ea"/>
                <a:cs typeface="+mn-cs"/>
              </a:rPr>
              <a:t>Group Board of Directors</a:t>
            </a:r>
          </a:p>
        </p:txBody>
      </p:sp>
      <p:sp>
        <p:nvSpPr>
          <p:cNvPr id="19" name="TextBox 18">
            <a:extLst>
              <a:ext uri="{FF2B5EF4-FFF2-40B4-BE49-F238E27FC236}">
                <a16:creationId xmlns:a16="http://schemas.microsoft.com/office/drawing/2014/main" id="{E30D1FB6-D224-4531-96FC-EA1D497F68B5}"/>
              </a:ext>
            </a:extLst>
          </p:cNvPr>
          <p:cNvSpPr txBox="1"/>
          <p:nvPr/>
        </p:nvSpPr>
        <p:spPr>
          <a:xfrm>
            <a:off x="3281308" y="2076323"/>
            <a:ext cx="2146852" cy="46166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Overview of Accountability Framework</a:t>
            </a:r>
          </a:p>
        </p:txBody>
      </p:sp>
      <p:sp>
        <p:nvSpPr>
          <p:cNvPr id="20" name="Rectangle 19">
            <a:extLst>
              <a:ext uri="{FF2B5EF4-FFF2-40B4-BE49-F238E27FC236}">
                <a16:creationId xmlns:a16="http://schemas.microsoft.com/office/drawing/2014/main" id="{5FDAA533-79DA-4AB7-87F6-E3F61D780D54}"/>
              </a:ext>
            </a:extLst>
          </p:cNvPr>
          <p:cNvSpPr/>
          <p:nvPr/>
        </p:nvSpPr>
        <p:spPr>
          <a:xfrm>
            <a:off x="6322721" y="4874740"/>
            <a:ext cx="569226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Actions you can undertake now – </a:t>
            </a: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Review your corporate governance structure (including terms of reference (ToR)) and benchmark against the relevant publications of the Central Bank of Ireland, relevant European institutions e.g. the Financial Reporting Council.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40" normalizeH="0" baseline="0" noProof="0" dirty="0">
                <a:ln>
                  <a:noFill/>
                </a:ln>
                <a:solidFill>
                  <a:srgbClr val="787878"/>
                </a:solidFill>
                <a:effectLst/>
                <a:uLnTx/>
                <a:uFillTx/>
                <a:latin typeface="Arial" panose="020B0604020202020204"/>
                <a:ea typeface="+mn-ea"/>
                <a:cs typeface="+mn-cs"/>
              </a:rPr>
              <a:t>Also assess the effectiveness of your ToRs can you evidence that each committee demonstrably adheres to its ToR.</a:t>
            </a:r>
          </a:p>
        </p:txBody>
      </p:sp>
      <p:pic>
        <p:nvPicPr>
          <p:cNvPr id="2" name="Picture 1">
            <a:extLst>
              <a:ext uri="{FF2B5EF4-FFF2-40B4-BE49-F238E27FC236}">
                <a16:creationId xmlns:a16="http://schemas.microsoft.com/office/drawing/2014/main" id="{E978EA8F-895B-4B1D-8072-DBC18CD357BC}"/>
              </a:ext>
            </a:extLst>
          </p:cNvPr>
          <p:cNvPicPr>
            <a:picLocks noChangeAspect="1"/>
          </p:cNvPicPr>
          <p:nvPr/>
        </p:nvPicPr>
        <p:blipFill>
          <a:blip r:embed="rId3"/>
          <a:stretch>
            <a:fillRect/>
          </a:stretch>
        </p:blipFill>
        <p:spPr>
          <a:xfrm>
            <a:off x="2493889" y="3254017"/>
            <a:ext cx="3715225" cy="1324139"/>
          </a:xfrm>
          <a:prstGeom prst="rect">
            <a:avLst/>
          </a:prstGeom>
        </p:spPr>
      </p:pic>
      <p:cxnSp>
        <p:nvCxnSpPr>
          <p:cNvPr id="14" name="Straight Arrow Connector 13">
            <a:extLst>
              <a:ext uri="{FF2B5EF4-FFF2-40B4-BE49-F238E27FC236}">
                <a16:creationId xmlns:a16="http://schemas.microsoft.com/office/drawing/2014/main" id="{C2ADCC4B-F150-4919-B507-AC9E8E0091EF}"/>
              </a:ext>
            </a:extLst>
          </p:cNvPr>
          <p:cNvCxnSpPr/>
          <p:nvPr/>
        </p:nvCxnSpPr>
        <p:spPr>
          <a:xfrm>
            <a:off x="2636352" y="2565781"/>
            <a:ext cx="3528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C446111-59D7-4E0C-91FD-D91F1A03FBD9}"/>
              </a:ext>
            </a:extLst>
          </p:cNvPr>
          <p:cNvSpPr/>
          <p:nvPr/>
        </p:nvSpPr>
        <p:spPr>
          <a:xfrm>
            <a:off x="2636352" y="2587076"/>
            <a:ext cx="3527999" cy="276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i="1" u="none" strike="noStrike" kern="1200" cap="none" spc="40" normalizeH="0" baseline="0" noProof="0" dirty="0">
                <a:ln>
                  <a:noFill/>
                </a:ln>
                <a:solidFill>
                  <a:srgbClr val="787878"/>
                </a:solidFill>
                <a:effectLst/>
                <a:uLnTx/>
                <a:uFillTx/>
                <a:latin typeface="Arial" panose="020B0604020202020204"/>
                <a:ea typeface="+mn-ea"/>
                <a:cs typeface="+mn-cs"/>
              </a:rPr>
              <a:t>Circa 1-2 pages</a:t>
            </a:r>
          </a:p>
        </p:txBody>
      </p:sp>
      <p:cxnSp>
        <p:nvCxnSpPr>
          <p:cNvPr id="22" name="Straight Arrow Connector 21">
            <a:extLst>
              <a:ext uri="{FF2B5EF4-FFF2-40B4-BE49-F238E27FC236}">
                <a16:creationId xmlns:a16="http://schemas.microsoft.com/office/drawing/2014/main" id="{CD5E1A17-1636-482E-896B-8BF5D9F4F1AE}"/>
              </a:ext>
            </a:extLst>
          </p:cNvPr>
          <p:cNvCxnSpPr>
            <a:cxnSpLocks/>
          </p:cNvCxnSpPr>
          <p:nvPr/>
        </p:nvCxnSpPr>
        <p:spPr>
          <a:xfrm>
            <a:off x="6423762" y="2570746"/>
            <a:ext cx="54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82E4CD4-349C-4F3A-821C-D1FF750F6E93}"/>
              </a:ext>
            </a:extLst>
          </p:cNvPr>
          <p:cNvSpPr/>
          <p:nvPr/>
        </p:nvSpPr>
        <p:spPr>
          <a:xfrm>
            <a:off x="6487300" y="2578394"/>
            <a:ext cx="540846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i="1" u="none" strike="noStrike" kern="1200" cap="none" spc="40" normalizeH="0" baseline="0" noProof="0" dirty="0">
                <a:ln>
                  <a:noFill/>
                </a:ln>
                <a:solidFill>
                  <a:srgbClr val="787878"/>
                </a:solidFill>
                <a:effectLst/>
                <a:uLnTx/>
                <a:uFillTx/>
                <a:latin typeface="Arial" panose="020B0604020202020204"/>
                <a:ea typeface="+mn-ea"/>
                <a:cs typeface="+mn-cs"/>
              </a:rPr>
              <a:t>Circa 2-4 pages, excluding committee terms of reference</a:t>
            </a:r>
          </a:p>
        </p:txBody>
      </p:sp>
      <p:cxnSp>
        <p:nvCxnSpPr>
          <p:cNvPr id="24" name="Straight Connector 23">
            <a:extLst>
              <a:ext uri="{FF2B5EF4-FFF2-40B4-BE49-F238E27FC236}">
                <a16:creationId xmlns:a16="http://schemas.microsoft.com/office/drawing/2014/main" id="{BBB9814B-451E-4338-821C-0FAFEC9BFE79}"/>
              </a:ext>
            </a:extLst>
          </p:cNvPr>
          <p:cNvCxnSpPr/>
          <p:nvPr/>
        </p:nvCxnSpPr>
        <p:spPr>
          <a:xfrm>
            <a:off x="6254481" y="2565781"/>
            <a:ext cx="0" cy="368489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96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animBg="1"/>
      <p:bldP spid="13" grpId="0" animBg="1"/>
      <p:bldP spid="15" grpId="0"/>
      <p:bldP spid="16" grpId="0" animBg="1"/>
      <p:bldP spid="19" grpId="0"/>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US" dirty="0"/>
              <a:t>Developing Your Management Responsibilities Map (MRM)</a:t>
            </a:r>
            <a:endParaRPr lang="en-IE" dirty="0"/>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7848600" cy="400116"/>
          </a:xfrm>
        </p:spPr>
        <p:txBody>
          <a:bodyPr/>
          <a:lstStyle/>
          <a:p>
            <a:r>
              <a:rPr lang="en-US" sz="2000" dirty="0"/>
              <a:t>What Does Good Look Like?</a:t>
            </a:r>
          </a:p>
        </p:txBody>
      </p:sp>
      <p:sp>
        <p:nvSpPr>
          <p:cNvPr id="17" name="TextBox 16">
            <a:extLst>
              <a:ext uri="{FF2B5EF4-FFF2-40B4-BE49-F238E27FC236}">
                <a16:creationId xmlns:a16="http://schemas.microsoft.com/office/drawing/2014/main" id="{19BCADDD-B4AB-4FB7-A89A-82F4612B3AB0}"/>
              </a:ext>
            </a:extLst>
          </p:cNvPr>
          <p:cNvSpPr txBox="1"/>
          <p:nvPr/>
        </p:nvSpPr>
        <p:spPr>
          <a:xfrm>
            <a:off x="415783" y="1157534"/>
            <a:ext cx="11357101" cy="276999"/>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40" normalizeH="0" baseline="0" noProof="0" dirty="0">
                <a:ln>
                  <a:noFill/>
                </a:ln>
                <a:solidFill>
                  <a:srgbClr val="787878"/>
                </a:solidFill>
                <a:effectLst/>
                <a:uLnTx/>
                <a:uFillTx/>
                <a:latin typeface="Arial" panose="020B0604020202020204"/>
                <a:ea typeface="+mn-ea"/>
                <a:cs typeface="+mn-cs"/>
              </a:rPr>
              <a:t>Assignment of SEF and Allocation of Prescribed Regulatory Responsibilities</a:t>
            </a:r>
          </a:p>
        </p:txBody>
      </p:sp>
      <p:cxnSp>
        <p:nvCxnSpPr>
          <p:cNvPr id="18" name="Straight Connector 17">
            <a:extLst>
              <a:ext uri="{FF2B5EF4-FFF2-40B4-BE49-F238E27FC236}">
                <a16:creationId xmlns:a16="http://schemas.microsoft.com/office/drawing/2014/main" id="{9C05B2D4-3C21-446E-9C34-EEFF3C13E61C}"/>
              </a:ext>
            </a:extLst>
          </p:cNvPr>
          <p:cNvCxnSpPr>
            <a:cxnSpLocks/>
          </p:cNvCxnSpPr>
          <p:nvPr/>
        </p:nvCxnSpPr>
        <p:spPr>
          <a:xfrm>
            <a:off x="6832600" y="1917700"/>
            <a:ext cx="0" cy="299715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453EB11-3156-4991-96C7-5716D3E7DF4B}"/>
              </a:ext>
            </a:extLst>
          </p:cNvPr>
          <p:cNvSpPr txBox="1"/>
          <p:nvPr/>
        </p:nvSpPr>
        <p:spPr>
          <a:xfrm>
            <a:off x="6873228" y="1941719"/>
            <a:ext cx="5218687" cy="3970318"/>
          </a:xfrm>
          <a:prstGeom prst="rect">
            <a:avLst/>
          </a:prstGeom>
          <a:noFill/>
        </p:spPr>
        <p:txBody>
          <a:bodyPr wrap="square" lIns="0"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Each firm must allocate all relevant prescribed responsibilities to SEFs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Where a responsibility is shared this must be highlighted</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contents of the MRM must be consistent with each Statement of Responsibility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Where a responsibility is shared it is expected the Statement of Responsibility will outline the key actions each individual undertakes when discharging this responsibility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The list of the FCA and PRA’s prescribed responsibilities are outlined in the respective rule books. In addition, we have included these in the appendix to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40" normalizeH="0" baseline="0" noProof="0" dirty="0">
                <a:ln>
                  <a:noFill/>
                </a:ln>
                <a:solidFill>
                  <a:srgbClr val="787878"/>
                </a:solidFill>
                <a:effectLst/>
                <a:uLnTx/>
                <a:uFillTx/>
                <a:latin typeface="Arial" panose="020B0604020202020204"/>
                <a:ea typeface="+mn-ea"/>
                <a:cs typeface="+mn-cs"/>
              </a:rPr>
              <a:t>Actions you can undertake now – </a:t>
            </a:r>
            <a:r>
              <a:rPr lang="en-IE" sz="1400" spc="40" dirty="0">
                <a:solidFill>
                  <a:srgbClr val="787878"/>
                </a:solidFill>
                <a:latin typeface="Arial" panose="020B0604020202020204"/>
              </a:rPr>
              <a:t>R</a:t>
            </a: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eview the FCA and PRA prescribed responsibilities and consider to what members of your Board of Directors or Executive Committee you would allocate these responsibilities to. The current list of prescribed responsibilities are provided in Section 5</a:t>
            </a:r>
          </a:p>
        </p:txBody>
      </p:sp>
      <p:pic>
        <p:nvPicPr>
          <p:cNvPr id="2" name="Picture 1">
            <a:extLst>
              <a:ext uri="{FF2B5EF4-FFF2-40B4-BE49-F238E27FC236}">
                <a16:creationId xmlns:a16="http://schemas.microsoft.com/office/drawing/2014/main" id="{84B0D617-83FD-48BE-B751-1AB16DA7FB58}"/>
              </a:ext>
            </a:extLst>
          </p:cNvPr>
          <p:cNvPicPr>
            <a:picLocks noChangeAspect="1"/>
          </p:cNvPicPr>
          <p:nvPr/>
        </p:nvPicPr>
        <p:blipFill rotWithShape="1">
          <a:blip r:embed="rId2"/>
          <a:srcRect l="57729" t="31531" r="15417" b="18300"/>
          <a:stretch/>
        </p:blipFill>
        <p:spPr>
          <a:xfrm>
            <a:off x="304799" y="1702500"/>
            <a:ext cx="6568430" cy="3834700"/>
          </a:xfrm>
          <a:prstGeom prst="rect">
            <a:avLst/>
          </a:prstGeom>
        </p:spPr>
      </p:pic>
      <p:cxnSp>
        <p:nvCxnSpPr>
          <p:cNvPr id="11" name="Straight Arrow Connector 10">
            <a:extLst>
              <a:ext uri="{FF2B5EF4-FFF2-40B4-BE49-F238E27FC236}">
                <a16:creationId xmlns:a16="http://schemas.microsoft.com/office/drawing/2014/main" id="{4EA15562-2F2B-46B7-B0D9-1F9F103A4044}"/>
              </a:ext>
            </a:extLst>
          </p:cNvPr>
          <p:cNvCxnSpPr>
            <a:cxnSpLocks/>
          </p:cNvCxnSpPr>
          <p:nvPr/>
        </p:nvCxnSpPr>
        <p:spPr>
          <a:xfrm>
            <a:off x="415783" y="1457460"/>
            <a:ext cx="11016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52827B7-C984-4B76-B0FC-E98618B75534}"/>
              </a:ext>
            </a:extLst>
          </p:cNvPr>
          <p:cNvSpPr/>
          <p:nvPr/>
        </p:nvSpPr>
        <p:spPr>
          <a:xfrm>
            <a:off x="415783" y="1465108"/>
            <a:ext cx="1101599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i="1" u="none" strike="noStrike" kern="1200" cap="none" spc="40" normalizeH="0" baseline="0" noProof="0" dirty="0">
                <a:ln>
                  <a:noFill/>
                </a:ln>
                <a:solidFill>
                  <a:srgbClr val="787878"/>
                </a:solidFill>
                <a:effectLst/>
                <a:uLnTx/>
                <a:uFillTx/>
                <a:latin typeface="Arial" panose="020B0604020202020204"/>
                <a:ea typeface="+mn-ea"/>
                <a:cs typeface="+mn-cs"/>
              </a:rPr>
              <a:t>Circa 2-4+ pages, contingent on the complexity of the firm and allocation arrangements</a:t>
            </a:r>
          </a:p>
        </p:txBody>
      </p:sp>
    </p:spTree>
    <p:extLst>
      <p:ext uri="{BB962C8B-B14F-4D97-AF65-F5344CB8AC3E}">
        <p14:creationId xmlns:p14="http://schemas.microsoft.com/office/powerpoint/2010/main" val="125116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a:xfrm>
            <a:off x="304800" y="1571017"/>
            <a:ext cx="8088573" cy="360000"/>
          </a:xfrm>
        </p:spPr>
        <p:txBody>
          <a:bodyPr/>
          <a:lstStyle/>
          <a:p>
            <a:r>
              <a:rPr lang="en-US" dirty="0"/>
              <a:t>Defining Reasonable Steps</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05</a:t>
            </a:r>
          </a:p>
        </p:txBody>
      </p:sp>
    </p:spTree>
    <p:extLst>
      <p:ext uri="{BB962C8B-B14F-4D97-AF65-F5344CB8AC3E}">
        <p14:creationId xmlns:p14="http://schemas.microsoft.com/office/powerpoint/2010/main" val="256603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4FA81-8317-4AD0-AA0D-B7F994854CA1}"/>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3" name="Slide Number Placeholder 2">
            <a:extLst>
              <a:ext uri="{FF2B5EF4-FFF2-40B4-BE49-F238E27FC236}">
                <a16:creationId xmlns:a16="http://schemas.microsoft.com/office/drawing/2014/main" id="{E918CA16-8008-4C29-9C27-6A22585AFBB4}"/>
              </a:ext>
            </a:extLst>
          </p:cNvPr>
          <p:cNvSpPr>
            <a:spLocks noGrp="1"/>
          </p:cNvSpPr>
          <p:nvPr>
            <p:ph type="sldNum" sz="quarter" idx="12"/>
          </p:nvPr>
        </p:nvSpPr>
        <p:spPr/>
        <p:txBody>
          <a:bodyPr/>
          <a:lstStyle/>
          <a:p>
            <a:fld id="{731A1681-B67C-634E-B9F8-D054051C2089}" type="slidenum">
              <a:rPr lang="en-US" smtClean="0"/>
              <a:t>18</a:t>
            </a:fld>
            <a:endParaRPr lang="en-US" dirty="0"/>
          </a:p>
        </p:txBody>
      </p:sp>
      <p:sp>
        <p:nvSpPr>
          <p:cNvPr id="10" name="Espace réservé du texte 1">
            <a:extLst>
              <a:ext uri="{FF2B5EF4-FFF2-40B4-BE49-F238E27FC236}">
                <a16:creationId xmlns:a16="http://schemas.microsoft.com/office/drawing/2014/main" id="{07031A8B-8435-4544-A5F8-7FC025085A09}"/>
              </a:ext>
            </a:extLst>
          </p:cNvPr>
          <p:cNvSpPr>
            <a:spLocks noGrp="1"/>
          </p:cNvSpPr>
          <p:nvPr>
            <p:ph type="body" sz="quarter" idx="13"/>
          </p:nvPr>
        </p:nvSpPr>
        <p:spPr>
          <a:xfrm>
            <a:off x="304799" y="304800"/>
            <a:ext cx="7480663" cy="360363"/>
          </a:xfrm>
        </p:spPr>
        <p:txBody>
          <a:bodyPr/>
          <a:lstStyle/>
          <a:p>
            <a:r>
              <a:rPr lang="en-IE" dirty="0"/>
              <a:t>Defining Reasonable Steps</a:t>
            </a:r>
          </a:p>
        </p:txBody>
      </p:sp>
      <p:sp>
        <p:nvSpPr>
          <p:cNvPr id="12" name="Content Placeholder 8">
            <a:extLst>
              <a:ext uri="{FF2B5EF4-FFF2-40B4-BE49-F238E27FC236}">
                <a16:creationId xmlns:a16="http://schemas.microsoft.com/office/drawing/2014/main" id="{0838AA4B-246F-4828-A51A-823217912119}"/>
              </a:ext>
            </a:extLst>
          </p:cNvPr>
          <p:cNvSpPr>
            <a:spLocks noGrp="1"/>
          </p:cNvSpPr>
          <p:nvPr>
            <p:ph sz="quarter" idx="29"/>
          </p:nvPr>
        </p:nvSpPr>
        <p:spPr>
          <a:xfrm>
            <a:off x="304800" y="1109395"/>
            <a:ext cx="11582399" cy="4569538"/>
          </a:xfrm>
        </p:spPr>
        <p:txBody>
          <a:bodyPr/>
          <a:lstStyle/>
          <a:p>
            <a:pPr marL="0" indent="0">
              <a:buClr>
                <a:schemeClr val="tx2"/>
              </a:buClr>
              <a:buNone/>
            </a:pPr>
            <a:r>
              <a:rPr lang="en-IE" dirty="0"/>
              <a:t>Reasonable steps will vary across firms and across roles, before defining and implementing your firm’s approach to reasonable steps it is important to understand the different factors at play that will inform your policy. These are also the same factors that will be relevant to individuals as they consider their own reasonable steps.</a:t>
            </a:r>
          </a:p>
        </p:txBody>
      </p:sp>
      <p:sp>
        <p:nvSpPr>
          <p:cNvPr id="13" name="Pentagon 12">
            <a:extLst>
              <a:ext uri="{FF2B5EF4-FFF2-40B4-BE49-F238E27FC236}">
                <a16:creationId xmlns:a16="http://schemas.microsoft.com/office/drawing/2014/main" id="{DD3EB8FA-E1B2-4C19-9CBA-4435C7F58C70}"/>
              </a:ext>
            </a:extLst>
          </p:cNvPr>
          <p:cNvSpPr/>
          <p:nvPr/>
        </p:nvSpPr>
        <p:spPr>
          <a:xfrm>
            <a:off x="4929052" y="2684082"/>
            <a:ext cx="1867218" cy="19768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Reasonable Steps Policy</a:t>
            </a:r>
          </a:p>
        </p:txBody>
      </p:sp>
      <p:sp>
        <p:nvSpPr>
          <p:cNvPr id="14" name="Arrow: Down 13">
            <a:extLst>
              <a:ext uri="{FF2B5EF4-FFF2-40B4-BE49-F238E27FC236}">
                <a16:creationId xmlns:a16="http://schemas.microsoft.com/office/drawing/2014/main" id="{032361F4-298A-467C-BCFE-CA514D407509}"/>
              </a:ext>
            </a:extLst>
          </p:cNvPr>
          <p:cNvSpPr/>
          <p:nvPr/>
        </p:nvSpPr>
        <p:spPr>
          <a:xfrm rot="19121647">
            <a:off x="4846317" y="2596992"/>
            <a:ext cx="422367" cy="5312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FE791F6F-FD61-47A8-9BF5-8F6EC8B1B98A}"/>
              </a:ext>
            </a:extLst>
          </p:cNvPr>
          <p:cNvSpPr/>
          <p:nvPr/>
        </p:nvSpPr>
        <p:spPr>
          <a:xfrm>
            <a:off x="3175978" y="1865503"/>
            <a:ext cx="1646100" cy="73457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Duty of Responsibility &amp; Regulatory Requirements</a:t>
            </a:r>
          </a:p>
        </p:txBody>
      </p:sp>
      <p:sp>
        <p:nvSpPr>
          <p:cNvPr id="16" name="Arrow: Down 15">
            <a:extLst>
              <a:ext uri="{FF2B5EF4-FFF2-40B4-BE49-F238E27FC236}">
                <a16:creationId xmlns:a16="http://schemas.microsoft.com/office/drawing/2014/main" id="{722A8743-42A6-4D95-8DA2-5A2BE793FADF}"/>
              </a:ext>
            </a:extLst>
          </p:cNvPr>
          <p:cNvSpPr/>
          <p:nvPr/>
        </p:nvSpPr>
        <p:spPr>
          <a:xfrm rot="2306031">
            <a:off x="6399014" y="2596582"/>
            <a:ext cx="422367" cy="5312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7" name="Rectangle: Rounded Corners 16">
            <a:extLst>
              <a:ext uri="{FF2B5EF4-FFF2-40B4-BE49-F238E27FC236}">
                <a16:creationId xmlns:a16="http://schemas.microsoft.com/office/drawing/2014/main" id="{3EF01681-CDF2-4FF2-821F-D8982A57A99C}"/>
              </a:ext>
            </a:extLst>
          </p:cNvPr>
          <p:cNvSpPr/>
          <p:nvPr/>
        </p:nvSpPr>
        <p:spPr>
          <a:xfrm>
            <a:off x="5040061" y="5275767"/>
            <a:ext cx="1645200" cy="7344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Performance Management Process</a:t>
            </a:r>
          </a:p>
        </p:txBody>
      </p:sp>
      <p:sp>
        <p:nvSpPr>
          <p:cNvPr id="18" name="Arrow: Down 17">
            <a:extLst>
              <a:ext uri="{FF2B5EF4-FFF2-40B4-BE49-F238E27FC236}">
                <a16:creationId xmlns:a16="http://schemas.microsoft.com/office/drawing/2014/main" id="{C86FE0D8-D31D-45E9-B219-F5CD4B599843}"/>
              </a:ext>
            </a:extLst>
          </p:cNvPr>
          <p:cNvSpPr/>
          <p:nvPr/>
        </p:nvSpPr>
        <p:spPr>
          <a:xfrm rot="7042764">
            <a:off x="6782664" y="3856375"/>
            <a:ext cx="422367" cy="5312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Rectangle: Rounded Corners 18">
            <a:extLst>
              <a:ext uri="{FF2B5EF4-FFF2-40B4-BE49-F238E27FC236}">
                <a16:creationId xmlns:a16="http://schemas.microsoft.com/office/drawing/2014/main" id="{41583608-7119-4F30-98AD-8664E706C012}"/>
              </a:ext>
            </a:extLst>
          </p:cNvPr>
          <p:cNvSpPr/>
          <p:nvPr/>
        </p:nvSpPr>
        <p:spPr>
          <a:xfrm>
            <a:off x="7330909" y="3794378"/>
            <a:ext cx="1645200" cy="7344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Senior Executive Function (s) &amp; Prescribed Responsibilities</a:t>
            </a:r>
          </a:p>
        </p:txBody>
      </p:sp>
      <p:sp>
        <p:nvSpPr>
          <p:cNvPr id="20" name="Arrow: Down 19">
            <a:extLst>
              <a:ext uri="{FF2B5EF4-FFF2-40B4-BE49-F238E27FC236}">
                <a16:creationId xmlns:a16="http://schemas.microsoft.com/office/drawing/2014/main" id="{33453F64-C49F-4837-B2C8-E33F66959F86}"/>
              </a:ext>
            </a:extLst>
          </p:cNvPr>
          <p:cNvSpPr/>
          <p:nvPr/>
        </p:nvSpPr>
        <p:spPr>
          <a:xfrm rot="10800000">
            <a:off x="5651478" y="4680963"/>
            <a:ext cx="422367" cy="5312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Rectangle: Rounded Corners 20">
            <a:extLst>
              <a:ext uri="{FF2B5EF4-FFF2-40B4-BE49-F238E27FC236}">
                <a16:creationId xmlns:a16="http://schemas.microsoft.com/office/drawing/2014/main" id="{BD3540B5-3D53-41C2-91A3-BE915C23BB82}"/>
              </a:ext>
            </a:extLst>
          </p:cNvPr>
          <p:cNvSpPr/>
          <p:nvPr/>
        </p:nvSpPr>
        <p:spPr>
          <a:xfrm>
            <a:off x="6818402" y="1865503"/>
            <a:ext cx="1645200" cy="7344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Conduct Standards</a:t>
            </a:r>
          </a:p>
        </p:txBody>
      </p:sp>
      <p:sp>
        <p:nvSpPr>
          <p:cNvPr id="22" name="Arrow: Down 21">
            <a:extLst>
              <a:ext uri="{FF2B5EF4-FFF2-40B4-BE49-F238E27FC236}">
                <a16:creationId xmlns:a16="http://schemas.microsoft.com/office/drawing/2014/main" id="{A1861D30-0E61-4B28-B9EC-78596E0E1595}"/>
              </a:ext>
            </a:extLst>
          </p:cNvPr>
          <p:cNvSpPr/>
          <p:nvPr/>
        </p:nvSpPr>
        <p:spPr>
          <a:xfrm rot="14963971">
            <a:off x="4529396" y="3819902"/>
            <a:ext cx="422367" cy="5312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Rectangle: Rounded Corners 22">
            <a:extLst>
              <a:ext uri="{FF2B5EF4-FFF2-40B4-BE49-F238E27FC236}">
                <a16:creationId xmlns:a16="http://schemas.microsoft.com/office/drawing/2014/main" id="{47DFD206-0A23-4783-B81D-537FFC99792F}"/>
              </a:ext>
            </a:extLst>
          </p:cNvPr>
          <p:cNvSpPr/>
          <p:nvPr/>
        </p:nvSpPr>
        <p:spPr>
          <a:xfrm>
            <a:off x="2772447" y="3794378"/>
            <a:ext cx="1645200" cy="7344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Accountability  Framework</a:t>
            </a:r>
          </a:p>
        </p:txBody>
      </p:sp>
    </p:spTree>
    <p:extLst>
      <p:ext uri="{BB962C8B-B14F-4D97-AF65-F5344CB8AC3E}">
        <p14:creationId xmlns:p14="http://schemas.microsoft.com/office/powerpoint/2010/main" val="161298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4FA81-8317-4AD0-AA0D-B7F994854CA1}"/>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3" name="Slide Number Placeholder 2">
            <a:extLst>
              <a:ext uri="{FF2B5EF4-FFF2-40B4-BE49-F238E27FC236}">
                <a16:creationId xmlns:a16="http://schemas.microsoft.com/office/drawing/2014/main" id="{E918CA16-8008-4C29-9C27-6A22585AFBB4}"/>
              </a:ext>
            </a:extLst>
          </p:cNvPr>
          <p:cNvSpPr>
            <a:spLocks noGrp="1"/>
          </p:cNvSpPr>
          <p:nvPr>
            <p:ph type="sldNum" sz="quarter" idx="12"/>
          </p:nvPr>
        </p:nvSpPr>
        <p:spPr/>
        <p:txBody>
          <a:bodyPr/>
          <a:lstStyle/>
          <a:p>
            <a:fld id="{731A1681-B67C-634E-B9F8-D054051C2089}" type="slidenum">
              <a:rPr lang="en-US" smtClean="0"/>
              <a:t>19</a:t>
            </a:fld>
            <a:endParaRPr lang="en-US" dirty="0"/>
          </a:p>
        </p:txBody>
      </p:sp>
      <p:sp>
        <p:nvSpPr>
          <p:cNvPr id="9" name="Content Placeholder 8">
            <a:extLst>
              <a:ext uri="{FF2B5EF4-FFF2-40B4-BE49-F238E27FC236}">
                <a16:creationId xmlns:a16="http://schemas.microsoft.com/office/drawing/2014/main" id="{5BA2527D-BAC4-4046-BC6F-FC9A2E30E39C}"/>
              </a:ext>
            </a:extLst>
          </p:cNvPr>
          <p:cNvSpPr>
            <a:spLocks noGrp="1"/>
          </p:cNvSpPr>
          <p:nvPr>
            <p:ph sz="quarter" idx="29"/>
          </p:nvPr>
        </p:nvSpPr>
        <p:spPr>
          <a:xfrm>
            <a:off x="304800" y="1351937"/>
            <a:ext cx="11582399" cy="4154125"/>
          </a:xfrm>
        </p:spPr>
        <p:txBody>
          <a:bodyPr/>
          <a:lstStyle/>
          <a:p>
            <a:pPr marL="0" indent="0">
              <a:buClr>
                <a:schemeClr val="tx2"/>
              </a:buClr>
              <a:buNone/>
            </a:pPr>
            <a:r>
              <a:rPr lang="en-IE" dirty="0"/>
              <a:t>When considering the design of a Reasonable Steps Policy, it is important to understand what the proposed legislative requirements and expectations are in relation to reasonable steps.</a:t>
            </a:r>
          </a:p>
          <a:p>
            <a:pPr marL="0" indent="0">
              <a:buClr>
                <a:schemeClr val="tx2"/>
              </a:buClr>
              <a:buNone/>
            </a:pPr>
            <a:endParaRPr lang="en-IE" dirty="0"/>
          </a:p>
          <a:p>
            <a:pPr marL="0" indent="0">
              <a:buClr>
                <a:schemeClr val="tx2"/>
              </a:buClr>
              <a:buNone/>
            </a:pPr>
            <a:r>
              <a:rPr lang="en-IE" dirty="0"/>
              <a:t>As outlined in the Central Bank (Individual Accountability Framework) Bill 2021 (Bill) “a legal duty is imposed on individuals performing “senior executive functions” in regulated financial service providers (RFSPs) within the scope of the Central Bank’s senior executive accountability regime to take reasonable steps to avoid their firm committing or continuing to commit a “prescribed contravention” in relation to the areas of the business for which they are individually responsible.”</a:t>
            </a:r>
          </a:p>
          <a:p>
            <a:pPr marL="0" indent="0">
              <a:buClr>
                <a:schemeClr val="tx2"/>
              </a:buClr>
              <a:buNone/>
            </a:pPr>
            <a:endParaRPr lang="en-IE" dirty="0"/>
          </a:p>
          <a:p>
            <a:pPr marL="0" indent="0">
              <a:buClr>
                <a:schemeClr val="tx2"/>
              </a:buClr>
              <a:buNone/>
            </a:pPr>
            <a:r>
              <a:rPr lang="en-IE" dirty="0"/>
              <a:t>“An individual will breach this legal duty where:</a:t>
            </a:r>
          </a:p>
          <a:p>
            <a:pPr>
              <a:buClr>
                <a:schemeClr val="tx2"/>
              </a:buClr>
            </a:pPr>
            <a:r>
              <a:rPr lang="en-IE" dirty="0"/>
              <a:t>At a time when the individual was performing a senior executive function, the RFSP committed or continued to commit a prescribed contravention;</a:t>
            </a:r>
          </a:p>
          <a:p>
            <a:pPr>
              <a:buClr>
                <a:schemeClr val="tx2"/>
              </a:buClr>
            </a:pPr>
            <a:r>
              <a:rPr lang="en-IE" dirty="0"/>
              <a:t>The individual was, at that time, responsible for the business area relevant to that prescribed contravention; and</a:t>
            </a:r>
          </a:p>
          <a:p>
            <a:pPr>
              <a:buClr>
                <a:schemeClr val="tx2"/>
              </a:buClr>
            </a:pPr>
            <a:r>
              <a:rPr lang="en-IE" dirty="0"/>
              <a:t>The individual did not take reasonable steps to avoid the prescribed contravention occurring or continuing.“</a:t>
            </a:r>
          </a:p>
        </p:txBody>
      </p:sp>
      <p:sp>
        <p:nvSpPr>
          <p:cNvPr id="10" name="Espace réservé du texte 1">
            <a:extLst>
              <a:ext uri="{FF2B5EF4-FFF2-40B4-BE49-F238E27FC236}">
                <a16:creationId xmlns:a16="http://schemas.microsoft.com/office/drawing/2014/main" id="{07031A8B-8435-4544-A5F8-7FC025085A09}"/>
              </a:ext>
            </a:extLst>
          </p:cNvPr>
          <p:cNvSpPr>
            <a:spLocks noGrp="1"/>
          </p:cNvSpPr>
          <p:nvPr>
            <p:ph type="body" sz="quarter" idx="13"/>
          </p:nvPr>
        </p:nvSpPr>
        <p:spPr>
          <a:xfrm>
            <a:off x="304800" y="314739"/>
            <a:ext cx="5646738" cy="360363"/>
          </a:xfrm>
        </p:spPr>
        <p:txBody>
          <a:bodyPr/>
          <a:lstStyle/>
          <a:p>
            <a:r>
              <a:rPr lang="en-IE" dirty="0"/>
              <a:t>Defining Reasonable Steps</a:t>
            </a:r>
          </a:p>
        </p:txBody>
      </p:sp>
      <p:sp>
        <p:nvSpPr>
          <p:cNvPr id="11" name="Text Placeholder 6">
            <a:extLst>
              <a:ext uri="{FF2B5EF4-FFF2-40B4-BE49-F238E27FC236}">
                <a16:creationId xmlns:a16="http://schemas.microsoft.com/office/drawing/2014/main" id="{FD70FE31-E739-488A-A5EB-56497F35387C}"/>
              </a:ext>
            </a:extLst>
          </p:cNvPr>
          <p:cNvSpPr txBox="1">
            <a:spLocks noGrp="1"/>
          </p:cNvSpPr>
          <p:nvPr>
            <p:ph type="body" sz="quarter" idx="14"/>
          </p:nvPr>
        </p:nvSpPr>
        <p:spPr>
          <a:xfrm>
            <a:off x="304800" y="671513"/>
            <a:ext cx="5646738"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Duty of Responsibility </a:t>
            </a:r>
          </a:p>
          <a:p>
            <a:endParaRPr lang="en-IE" dirty="0">
              <a:solidFill>
                <a:schemeClr val="tx2"/>
              </a:solidFill>
            </a:endParaRPr>
          </a:p>
        </p:txBody>
      </p:sp>
    </p:spTree>
    <p:extLst>
      <p:ext uri="{BB962C8B-B14F-4D97-AF65-F5344CB8AC3E}">
        <p14:creationId xmlns:p14="http://schemas.microsoft.com/office/powerpoint/2010/main" val="253065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2C06F-6186-B845-A8E0-4E38C0DD51E9}"/>
              </a:ext>
            </a:extLst>
          </p:cNvPr>
          <p:cNvSpPr txBox="1"/>
          <p:nvPr/>
        </p:nvSpPr>
        <p:spPr>
          <a:xfrm>
            <a:off x="522514" y="261258"/>
            <a:ext cx="43014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5A"/>
                </a:solidFill>
                <a:effectLst/>
                <a:uLnTx/>
                <a:uFillTx/>
                <a:latin typeface="Zona Pro ExtraLight" panose="02010A03040002020004" pitchFamily="2" charset="0"/>
                <a:ea typeface="+mn-ea"/>
                <a:cs typeface="+mn-cs"/>
              </a:rPr>
              <a:t>Welcome &amp; Introduction</a:t>
            </a:r>
          </a:p>
        </p:txBody>
      </p:sp>
      <p:sp>
        <p:nvSpPr>
          <p:cNvPr id="4" name="TextBox 3">
            <a:extLst>
              <a:ext uri="{FF2B5EF4-FFF2-40B4-BE49-F238E27FC236}">
                <a16:creationId xmlns:a16="http://schemas.microsoft.com/office/drawing/2014/main" id="{2CE61B23-0DAE-2543-BE37-AA2F72386110}"/>
              </a:ext>
            </a:extLst>
          </p:cNvPr>
          <p:cNvSpPr txBox="1"/>
          <p:nvPr/>
        </p:nvSpPr>
        <p:spPr>
          <a:xfrm>
            <a:off x="1170992" y="1642894"/>
            <a:ext cx="7305869" cy="4311052"/>
          </a:xfrm>
          <a:prstGeom prst="rect">
            <a:avLst/>
          </a:prstGeom>
          <a:noFill/>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Thank you for registering</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Questions</a:t>
            </a:r>
          </a:p>
          <a:p>
            <a:pPr marL="628650" marR="0" lvl="1"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      Please use the question box on the right of your screen to send the questions for our speaker</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Today’s session will be recorded and will be on our website later today</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E7E6E6">
                    <a:lumMod val="50000"/>
                  </a:srgbClr>
                </a:solidFill>
                <a:effectLst/>
                <a:uLnTx/>
                <a:uFillTx/>
                <a:latin typeface="Hamlin" pitchFamily="2" charset="0"/>
                <a:ea typeface="+mn-ea"/>
                <a:cs typeface="+mn-cs"/>
              </a:rPr>
              <a:t>The CPD code is noted below and will be sent out directly after this session has concluded</a:t>
            </a: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2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Blip>
                <a:blip r:embed="rId2"/>
              </a:buBlip>
              <a:tabLst/>
              <a:defRPr/>
            </a:pPr>
            <a:endParaRPr kumimoji="0" lang="en-US" sz="1200" b="0" i="0" u="none" strike="noStrike" kern="1200" cap="none" spc="0" normalizeH="0" baseline="0" noProof="0" dirty="0">
              <a:ln>
                <a:noFill/>
              </a:ln>
              <a:solidFill>
                <a:srgbClr val="E7E6E6">
                  <a:lumMod val="50000"/>
                </a:srgbClr>
              </a:solidFill>
              <a:effectLst/>
              <a:uLnTx/>
              <a:uFillTx/>
              <a:latin typeface="Hamlin" pitchFamily="2" charset="0"/>
              <a:ea typeface="+mn-ea"/>
              <a:cs typeface="+mn-cs"/>
            </a:endParaRPr>
          </a:p>
        </p:txBody>
      </p:sp>
      <p:sp>
        <p:nvSpPr>
          <p:cNvPr id="5" name="TextBox 4">
            <a:extLst>
              <a:ext uri="{FF2B5EF4-FFF2-40B4-BE49-F238E27FC236}">
                <a16:creationId xmlns:a16="http://schemas.microsoft.com/office/drawing/2014/main" id="{B14A698F-0D32-4BD1-B058-FE99C123FD2B}"/>
              </a:ext>
            </a:extLst>
          </p:cNvPr>
          <p:cNvSpPr txBox="1"/>
          <p:nvPr/>
        </p:nvSpPr>
        <p:spPr>
          <a:xfrm>
            <a:off x="9034455" y="5953946"/>
            <a:ext cx="3014804" cy="369332"/>
          </a:xfrm>
          <a:prstGeom prst="rect">
            <a:avLst/>
          </a:prstGeom>
          <a:solidFill>
            <a:srgbClr val="00AB8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5B"/>
                </a:solidFill>
                <a:effectLst/>
                <a:uLnTx/>
                <a:uFillTx/>
                <a:latin typeface="Hamlin"/>
                <a:ea typeface="+mn-ea"/>
                <a:cs typeface="+mn-cs"/>
              </a:rPr>
              <a:t>CPD CODE: </a:t>
            </a:r>
            <a:r>
              <a:rPr lang="en-GB" dirty="0">
                <a:solidFill>
                  <a:srgbClr val="00205B"/>
                </a:solidFill>
                <a:latin typeface="Hamlin"/>
              </a:rPr>
              <a:t>2022-1036</a:t>
            </a:r>
            <a:endParaRPr lang="en-IE" dirty="0">
              <a:solidFill>
                <a:srgbClr val="00205B"/>
              </a:solidFill>
              <a:latin typeface="Hamlin"/>
            </a:endParaRPr>
          </a:p>
        </p:txBody>
      </p:sp>
    </p:spTree>
    <p:extLst>
      <p:ext uri="{BB962C8B-B14F-4D97-AF65-F5344CB8AC3E}">
        <p14:creationId xmlns:p14="http://schemas.microsoft.com/office/powerpoint/2010/main" val="4337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9ABC93-2FD1-4116-8D29-B2D62434B6B9}"/>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3" name="Slide Number Placeholder 2">
            <a:extLst>
              <a:ext uri="{FF2B5EF4-FFF2-40B4-BE49-F238E27FC236}">
                <a16:creationId xmlns:a16="http://schemas.microsoft.com/office/drawing/2014/main" id="{98890746-44D6-4DE3-9889-701DC07DB016}"/>
              </a:ext>
            </a:extLst>
          </p:cNvPr>
          <p:cNvSpPr>
            <a:spLocks noGrp="1"/>
          </p:cNvSpPr>
          <p:nvPr>
            <p:ph type="sldNum" sz="quarter" idx="12"/>
          </p:nvPr>
        </p:nvSpPr>
        <p:spPr/>
        <p:txBody>
          <a:bodyPr/>
          <a:lstStyle/>
          <a:p>
            <a:fld id="{731A1681-B67C-634E-B9F8-D054051C2089}" type="slidenum">
              <a:rPr lang="en-US" smtClean="0"/>
              <a:t>20</a:t>
            </a:fld>
            <a:endParaRPr lang="en-US" dirty="0"/>
          </a:p>
        </p:txBody>
      </p:sp>
      <p:sp>
        <p:nvSpPr>
          <p:cNvPr id="8" name="Text Placeholder 7">
            <a:extLst>
              <a:ext uri="{FF2B5EF4-FFF2-40B4-BE49-F238E27FC236}">
                <a16:creationId xmlns:a16="http://schemas.microsoft.com/office/drawing/2014/main" id="{F56ED02F-D483-4619-80CB-E76B539101B2}"/>
              </a:ext>
            </a:extLst>
          </p:cNvPr>
          <p:cNvSpPr>
            <a:spLocks noGrp="1"/>
          </p:cNvSpPr>
          <p:nvPr>
            <p:ph type="body" sz="quarter" idx="18"/>
          </p:nvPr>
        </p:nvSpPr>
        <p:spPr>
          <a:xfrm>
            <a:off x="304800" y="2312929"/>
            <a:ext cx="3668400" cy="334876"/>
          </a:xfrm>
        </p:spPr>
        <p:txBody>
          <a:bodyPr/>
          <a:lstStyle/>
          <a:p>
            <a:pPr algn="ctr"/>
            <a:r>
              <a:rPr lang="en-IE" sz="1600" b="1" dirty="0"/>
              <a:t>Standards for Businesses </a:t>
            </a:r>
          </a:p>
          <a:p>
            <a:pPr algn="ctr"/>
            <a:endParaRPr lang="en-IE" sz="1600" dirty="0"/>
          </a:p>
        </p:txBody>
      </p:sp>
      <p:sp>
        <p:nvSpPr>
          <p:cNvPr id="9" name="Text Placeholder 8">
            <a:extLst>
              <a:ext uri="{FF2B5EF4-FFF2-40B4-BE49-F238E27FC236}">
                <a16:creationId xmlns:a16="http://schemas.microsoft.com/office/drawing/2014/main" id="{9488F09F-767B-4F9C-8120-645381C37E41}"/>
              </a:ext>
            </a:extLst>
          </p:cNvPr>
          <p:cNvSpPr>
            <a:spLocks noGrp="1"/>
          </p:cNvSpPr>
          <p:nvPr>
            <p:ph type="body" sz="quarter" idx="28"/>
          </p:nvPr>
        </p:nvSpPr>
        <p:spPr>
          <a:xfrm>
            <a:off x="4261800" y="2312929"/>
            <a:ext cx="3667964" cy="334876"/>
          </a:xfrm>
        </p:spPr>
        <p:txBody>
          <a:bodyPr/>
          <a:lstStyle/>
          <a:p>
            <a:pPr algn="ctr"/>
            <a:r>
              <a:rPr lang="en-IE" sz="1600" b="1" dirty="0"/>
              <a:t>Common Conduct Standards</a:t>
            </a:r>
          </a:p>
          <a:p>
            <a:pPr algn="ctr"/>
            <a:endParaRPr lang="en-IE" sz="1600" dirty="0"/>
          </a:p>
        </p:txBody>
      </p:sp>
      <p:sp>
        <p:nvSpPr>
          <p:cNvPr id="11" name="Text Placeholder 10">
            <a:extLst>
              <a:ext uri="{FF2B5EF4-FFF2-40B4-BE49-F238E27FC236}">
                <a16:creationId xmlns:a16="http://schemas.microsoft.com/office/drawing/2014/main" id="{CD2C0B19-3845-432F-A47C-D1F117BA6217}"/>
              </a:ext>
            </a:extLst>
          </p:cNvPr>
          <p:cNvSpPr>
            <a:spLocks noGrp="1"/>
          </p:cNvSpPr>
          <p:nvPr>
            <p:ph type="body" sz="quarter" idx="30"/>
          </p:nvPr>
        </p:nvSpPr>
        <p:spPr>
          <a:xfrm>
            <a:off x="8217926" y="2312929"/>
            <a:ext cx="3973200" cy="334876"/>
          </a:xfrm>
        </p:spPr>
        <p:txBody>
          <a:bodyPr/>
          <a:lstStyle/>
          <a:p>
            <a:r>
              <a:rPr lang="en-IE" sz="1600" b="1" dirty="0"/>
              <a:t>Additional Conduct Standards </a:t>
            </a:r>
          </a:p>
          <a:p>
            <a:endParaRPr lang="en-IE" sz="1600" dirty="0"/>
          </a:p>
        </p:txBody>
      </p:sp>
      <p:sp>
        <p:nvSpPr>
          <p:cNvPr id="10" name="Content Placeholder 9">
            <a:extLst>
              <a:ext uri="{FF2B5EF4-FFF2-40B4-BE49-F238E27FC236}">
                <a16:creationId xmlns:a16="http://schemas.microsoft.com/office/drawing/2014/main" id="{FCDBEE6E-7380-413F-8E69-35C86C94B5A4}"/>
              </a:ext>
            </a:extLst>
          </p:cNvPr>
          <p:cNvSpPr>
            <a:spLocks noGrp="1"/>
          </p:cNvSpPr>
          <p:nvPr>
            <p:ph sz="quarter" idx="29"/>
          </p:nvPr>
        </p:nvSpPr>
        <p:spPr>
          <a:xfrm>
            <a:off x="304800" y="2664030"/>
            <a:ext cx="3668400" cy="4161849"/>
          </a:xfrm>
        </p:spPr>
        <p:txBody>
          <a:bodyPr/>
          <a:lstStyle/>
          <a:p>
            <a:pPr marL="171450" indent="-171450">
              <a:buClr>
                <a:schemeClr val="tx2"/>
              </a:buClr>
            </a:pPr>
            <a:r>
              <a:rPr lang="en-IE" sz="1200" dirty="0"/>
              <a:t>Conduct its business professionally, honestly, ethically and with integrity</a:t>
            </a:r>
          </a:p>
          <a:p>
            <a:pPr marL="171450" indent="-171450">
              <a:buClr>
                <a:schemeClr val="tx2"/>
              </a:buClr>
            </a:pPr>
            <a:r>
              <a:rPr lang="en-IE" sz="1200" dirty="0"/>
              <a:t>Conduct its business with due skill, care and diligence, and take appropriate steps to prevent or effectively manage conflicts of interest</a:t>
            </a:r>
          </a:p>
          <a:p>
            <a:pPr marL="171450" indent="-171450">
              <a:buClr>
                <a:schemeClr val="tx2"/>
              </a:buClr>
            </a:pPr>
            <a:r>
              <a:rPr lang="en-IE" sz="1200" dirty="0"/>
              <a:t>Act in the best interests of its customers and treat them fairly and professionally</a:t>
            </a:r>
          </a:p>
          <a:p>
            <a:pPr marL="171450" indent="-171450">
              <a:buClr>
                <a:schemeClr val="tx2"/>
              </a:buClr>
            </a:pPr>
            <a:r>
              <a:rPr lang="en-IE" sz="1200" dirty="0"/>
              <a:t>Maintain adequate financial resources and control and manage its affairs and systems sustainably, responsibly, and in a sound and prudent manner</a:t>
            </a:r>
          </a:p>
          <a:p>
            <a:pPr marL="171450" indent="-171450">
              <a:buClr>
                <a:schemeClr val="tx2"/>
              </a:buClr>
            </a:pPr>
            <a:r>
              <a:rPr lang="en-IE" sz="1200" dirty="0"/>
              <a:t>Arrange adequate protection for clients’ assets when it is responsible for them</a:t>
            </a:r>
          </a:p>
          <a:p>
            <a:pPr marL="171450" indent="-171450">
              <a:buClr>
                <a:schemeClr val="tx2"/>
              </a:buClr>
            </a:pPr>
            <a:r>
              <a:rPr lang="en-IE" sz="1200" dirty="0"/>
              <a:t>Deal with its regulators in good faith and in an open and cooperative way and shall disclose to the Central Bank promptly, proactively and appropriately anything relating to the firm of which the Central Bank would reasonably expect notice</a:t>
            </a:r>
            <a:r>
              <a:rPr lang="en-US" sz="1200" b="1" dirty="0">
                <a:solidFill>
                  <a:srgbClr val="FFFFFF">
                    <a:lumMod val="50000"/>
                  </a:srgbClr>
                </a:solidFill>
                <a:cs typeface="Arial" panose="020B0604020202020204" pitchFamily="34" charset="0"/>
              </a:rPr>
              <a:t>. </a:t>
            </a:r>
            <a:endParaRPr lang="en-IE" sz="1200" dirty="0"/>
          </a:p>
          <a:p>
            <a:endParaRPr lang="en-IE" sz="1200" dirty="0"/>
          </a:p>
        </p:txBody>
      </p:sp>
      <p:sp>
        <p:nvSpPr>
          <p:cNvPr id="12" name="Content Placeholder 11">
            <a:extLst>
              <a:ext uri="{FF2B5EF4-FFF2-40B4-BE49-F238E27FC236}">
                <a16:creationId xmlns:a16="http://schemas.microsoft.com/office/drawing/2014/main" id="{6671BD38-8304-471B-AC27-A58C7FDE77FF}"/>
              </a:ext>
            </a:extLst>
          </p:cNvPr>
          <p:cNvSpPr>
            <a:spLocks noGrp="1"/>
          </p:cNvSpPr>
          <p:nvPr>
            <p:ph sz="quarter" idx="34"/>
          </p:nvPr>
        </p:nvSpPr>
        <p:spPr>
          <a:xfrm>
            <a:off x="4261363" y="2664030"/>
            <a:ext cx="3668400" cy="4161849"/>
          </a:xfrm>
        </p:spPr>
        <p:txBody>
          <a:bodyPr/>
          <a:lstStyle/>
          <a:p>
            <a:pPr marL="285750" indent="-285750">
              <a:buClr>
                <a:schemeClr val="tx2"/>
              </a:buClr>
            </a:pPr>
            <a:r>
              <a:rPr lang="en-IE" sz="1200" dirty="0"/>
              <a:t>Act honestly, ethically and with integrity</a:t>
            </a:r>
          </a:p>
          <a:p>
            <a:pPr marL="285750" indent="-285750">
              <a:buClr>
                <a:schemeClr val="tx2"/>
              </a:buClr>
            </a:pPr>
            <a:r>
              <a:rPr lang="en-IE" sz="1200" dirty="0"/>
              <a:t>Act with due skill, care and diligence</a:t>
            </a:r>
          </a:p>
          <a:p>
            <a:pPr marL="285750" indent="-285750">
              <a:buClr>
                <a:schemeClr val="tx2"/>
              </a:buClr>
            </a:pPr>
            <a:r>
              <a:rPr lang="en-IE" sz="1200" dirty="0"/>
              <a:t>Be cooperative with the Central Bank and other regulators or authorities and deal with them in good faith and without delay</a:t>
            </a:r>
          </a:p>
          <a:p>
            <a:pPr marL="285750" indent="-285750">
              <a:buClr>
                <a:schemeClr val="tx2"/>
              </a:buClr>
            </a:pPr>
            <a:r>
              <a:rPr lang="en-IE" sz="1200" dirty="0"/>
              <a:t>Act in the best interests of customers and treat them fairly and professionally</a:t>
            </a:r>
          </a:p>
          <a:p>
            <a:pPr marL="285750" indent="-285750">
              <a:buClr>
                <a:schemeClr val="tx2"/>
              </a:buClr>
            </a:pPr>
            <a:r>
              <a:rPr lang="en-IE" sz="1200" dirty="0"/>
              <a:t>Act in the best interests of customers and treat them fairly and professionally</a:t>
            </a:r>
          </a:p>
          <a:p>
            <a:pPr>
              <a:buClr>
                <a:schemeClr val="tx2"/>
              </a:buClr>
            </a:pPr>
            <a:endParaRPr lang="en-IE" sz="1200" dirty="0"/>
          </a:p>
        </p:txBody>
      </p:sp>
      <p:sp>
        <p:nvSpPr>
          <p:cNvPr id="13" name="Content Placeholder 12">
            <a:extLst>
              <a:ext uri="{FF2B5EF4-FFF2-40B4-BE49-F238E27FC236}">
                <a16:creationId xmlns:a16="http://schemas.microsoft.com/office/drawing/2014/main" id="{A85A70DA-D5C1-47F6-BE50-893B42E12AD3}"/>
              </a:ext>
            </a:extLst>
          </p:cNvPr>
          <p:cNvSpPr>
            <a:spLocks noGrp="1"/>
          </p:cNvSpPr>
          <p:nvPr>
            <p:ph sz="quarter" idx="35"/>
          </p:nvPr>
        </p:nvSpPr>
        <p:spPr>
          <a:xfrm>
            <a:off x="8218799" y="2664030"/>
            <a:ext cx="3668400" cy="4161849"/>
          </a:xfrm>
        </p:spPr>
        <p:txBody>
          <a:bodyPr/>
          <a:lstStyle/>
          <a:p>
            <a:pPr marL="285750" indent="-285750">
              <a:buClr>
                <a:schemeClr val="tx2"/>
              </a:buClr>
            </a:pPr>
            <a:r>
              <a:rPr lang="en-IE" sz="1200" dirty="0"/>
              <a:t>To ensure that the business of the RFSP for which the person is responsible is controlled effectively</a:t>
            </a:r>
          </a:p>
          <a:p>
            <a:pPr marL="285750" indent="-285750">
              <a:buClr>
                <a:schemeClr val="tx2"/>
              </a:buClr>
            </a:pPr>
            <a:r>
              <a:rPr lang="en-IE" sz="1200" dirty="0"/>
              <a:t>To ensure that the business of the RFSP for which the person is responsible complies with relevant regulatory requirements</a:t>
            </a:r>
          </a:p>
          <a:p>
            <a:pPr marL="285750" indent="-285750">
              <a:buClr>
                <a:schemeClr val="tx2"/>
              </a:buClr>
            </a:pPr>
            <a:r>
              <a:rPr lang="en-IE" sz="1200" dirty="0"/>
              <a:t>To ensure that any delegation of tasks for which they are responsible is to an appropriate person and that they oversee the discharge of the delegated task effectively</a:t>
            </a:r>
          </a:p>
          <a:p>
            <a:pPr marL="285750" indent="-285750">
              <a:buClr>
                <a:schemeClr val="tx2"/>
              </a:buClr>
            </a:pPr>
            <a:r>
              <a:rPr lang="en-IE" sz="1200" dirty="0"/>
              <a:t>To disclose promptly, proactively and appropriately to the Central Bank any information of which the Central Bank would reasonably expect notice</a:t>
            </a:r>
          </a:p>
          <a:p>
            <a:pPr>
              <a:buClr>
                <a:schemeClr val="tx2"/>
              </a:buClr>
            </a:pPr>
            <a:endParaRPr lang="en-IE" sz="1200" dirty="0"/>
          </a:p>
        </p:txBody>
      </p:sp>
      <p:sp>
        <p:nvSpPr>
          <p:cNvPr id="15" name="Text Placeholder 6">
            <a:extLst>
              <a:ext uri="{FF2B5EF4-FFF2-40B4-BE49-F238E27FC236}">
                <a16:creationId xmlns:a16="http://schemas.microsoft.com/office/drawing/2014/main" id="{54002775-2D6A-4B72-BA5C-ED44847C50AC}"/>
              </a:ext>
            </a:extLst>
          </p:cNvPr>
          <p:cNvSpPr txBox="1">
            <a:spLocks noGrp="1"/>
          </p:cNvSpPr>
          <p:nvPr>
            <p:ph type="body" sz="quarter" idx="14"/>
          </p:nvPr>
        </p:nvSpPr>
        <p:spPr>
          <a:xfrm>
            <a:off x="304800" y="671513"/>
            <a:ext cx="5646738"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Conduct Standards</a:t>
            </a:r>
          </a:p>
          <a:p>
            <a:endParaRPr lang="en-IE" dirty="0">
              <a:solidFill>
                <a:schemeClr val="tx2"/>
              </a:solidFill>
            </a:endParaRPr>
          </a:p>
        </p:txBody>
      </p:sp>
      <p:sp>
        <p:nvSpPr>
          <p:cNvPr id="17" name="Espace réservé du texte 1">
            <a:extLst>
              <a:ext uri="{FF2B5EF4-FFF2-40B4-BE49-F238E27FC236}">
                <a16:creationId xmlns:a16="http://schemas.microsoft.com/office/drawing/2014/main" id="{9E2348A7-D62B-4846-8D58-72C03372CB0F}"/>
              </a:ext>
            </a:extLst>
          </p:cNvPr>
          <p:cNvSpPr>
            <a:spLocks noGrp="1"/>
          </p:cNvSpPr>
          <p:nvPr>
            <p:ph type="body" sz="quarter" idx="13"/>
          </p:nvPr>
        </p:nvSpPr>
        <p:spPr>
          <a:xfrm>
            <a:off x="304800" y="304800"/>
            <a:ext cx="5646738" cy="360363"/>
          </a:xfrm>
        </p:spPr>
        <p:txBody>
          <a:bodyPr/>
          <a:lstStyle/>
          <a:p>
            <a:r>
              <a:rPr lang="en-IE" dirty="0"/>
              <a:t>Defining Reasonable Steps</a:t>
            </a:r>
          </a:p>
        </p:txBody>
      </p:sp>
      <p:sp>
        <p:nvSpPr>
          <p:cNvPr id="18" name="Content Placeholder 8">
            <a:extLst>
              <a:ext uri="{FF2B5EF4-FFF2-40B4-BE49-F238E27FC236}">
                <a16:creationId xmlns:a16="http://schemas.microsoft.com/office/drawing/2014/main" id="{A4F6B4A0-21A1-499D-92F9-EEE0EDD09445}"/>
              </a:ext>
            </a:extLst>
          </p:cNvPr>
          <p:cNvSpPr txBox="1">
            <a:spLocks/>
          </p:cNvSpPr>
          <p:nvPr/>
        </p:nvSpPr>
        <p:spPr>
          <a:xfrm>
            <a:off x="304800" y="1351937"/>
            <a:ext cx="11582399" cy="4154125"/>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2"/>
              </a:buClr>
              <a:buFont typeface="Arial" panose="020B0604020202020204" pitchFamily="34" charset="0"/>
              <a:buNone/>
            </a:pPr>
            <a:r>
              <a:rPr lang="en-IE" dirty="0"/>
              <a:t>Conduct standards play a key role in understanding the standards the Central Bank expects individuals to adhere to and incorporated within corporate documentation (e.g. job descriptions, objectives). They should also be used as key guiding principles when designing a reasonable steps policy and when individuals  are articulating their own reasonable steps. As outlined in the Bill, the conduct standards are listed below.</a:t>
            </a:r>
          </a:p>
        </p:txBody>
      </p:sp>
    </p:spTree>
    <p:extLst>
      <p:ext uri="{BB962C8B-B14F-4D97-AF65-F5344CB8AC3E}">
        <p14:creationId xmlns:p14="http://schemas.microsoft.com/office/powerpoint/2010/main" val="1228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21</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475288419"/>
              </p:ext>
            </p:extLst>
          </p:nvPr>
        </p:nvGraphicFramePr>
        <p:xfrm>
          <a:off x="859807" y="1999683"/>
          <a:ext cx="10795378" cy="4297680"/>
        </p:xfrm>
        <a:graphic>
          <a:graphicData uri="http://schemas.openxmlformats.org/drawingml/2006/table">
            <a:tbl>
              <a:tblPr firstRow="1" bandRow="1">
                <a:tableStyleId>{5C22544A-7EE6-4342-B048-85BDC9FD1C3A}</a:tableStyleId>
              </a:tblPr>
              <a:tblGrid>
                <a:gridCol w="1079538">
                  <a:extLst>
                    <a:ext uri="{9D8B030D-6E8A-4147-A177-3AD203B41FA5}">
                      <a16:colId xmlns:a16="http://schemas.microsoft.com/office/drawing/2014/main" val="3789545632"/>
                    </a:ext>
                  </a:extLst>
                </a:gridCol>
                <a:gridCol w="514572">
                  <a:extLst>
                    <a:ext uri="{9D8B030D-6E8A-4147-A177-3AD203B41FA5}">
                      <a16:colId xmlns:a16="http://schemas.microsoft.com/office/drawing/2014/main" val="1734279512"/>
                    </a:ext>
                  </a:extLst>
                </a:gridCol>
                <a:gridCol w="2362558">
                  <a:extLst>
                    <a:ext uri="{9D8B030D-6E8A-4147-A177-3AD203B41FA5}">
                      <a16:colId xmlns:a16="http://schemas.microsoft.com/office/drawing/2014/main" val="2694477585"/>
                    </a:ext>
                  </a:extLst>
                </a:gridCol>
                <a:gridCol w="831270">
                  <a:extLst>
                    <a:ext uri="{9D8B030D-6E8A-4147-A177-3AD203B41FA5}">
                      <a16:colId xmlns:a16="http://schemas.microsoft.com/office/drawing/2014/main" val="2668299911"/>
                    </a:ext>
                  </a:extLst>
                </a:gridCol>
                <a:gridCol w="860438">
                  <a:extLst>
                    <a:ext uri="{9D8B030D-6E8A-4147-A177-3AD203B41FA5}">
                      <a16:colId xmlns:a16="http://schemas.microsoft.com/office/drawing/2014/main" val="783264997"/>
                    </a:ext>
                  </a:extLst>
                </a:gridCol>
                <a:gridCol w="1093777">
                  <a:extLst>
                    <a:ext uri="{9D8B030D-6E8A-4147-A177-3AD203B41FA5}">
                      <a16:colId xmlns:a16="http://schemas.microsoft.com/office/drawing/2014/main" val="1735406308"/>
                    </a:ext>
                  </a:extLst>
                </a:gridCol>
                <a:gridCol w="845854">
                  <a:extLst>
                    <a:ext uri="{9D8B030D-6E8A-4147-A177-3AD203B41FA5}">
                      <a16:colId xmlns:a16="http://schemas.microsoft.com/office/drawing/2014/main" val="1815454365"/>
                    </a:ext>
                  </a:extLst>
                </a:gridCol>
                <a:gridCol w="1048295">
                  <a:extLst>
                    <a:ext uri="{9D8B030D-6E8A-4147-A177-3AD203B41FA5}">
                      <a16:colId xmlns:a16="http://schemas.microsoft.com/office/drawing/2014/main" val="2943583004"/>
                    </a:ext>
                  </a:extLst>
                </a:gridCol>
                <a:gridCol w="1079538">
                  <a:extLst>
                    <a:ext uri="{9D8B030D-6E8A-4147-A177-3AD203B41FA5}">
                      <a16:colId xmlns:a16="http://schemas.microsoft.com/office/drawing/2014/main" val="1494099669"/>
                    </a:ext>
                  </a:extLst>
                </a:gridCol>
                <a:gridCol w="1079538">
                  <a:extLst>
                    <a:ext uri="{9D8B030D-6E8A-4147-A177-3AD203B41FA5}">
                      <a16:colId xmlns:a16="http://schemas.microsoft.com/office/drawing/2014/main" val="2210431181"/>
                    </a:ext>
                  </a:extLst>
                </a:gridCol>
              </a:tblGrid>
              <a:tr h="712488">
                <a:tc>
                  <a:txBody>
                    <a:bodyPr/>
                    <a:lstStyle/>
                    <a:p>
                      <a:r>
                        <a:rPr lang="en-IE" sz="1200" dirty="0"/>
                        <a:t>FCA/PRA/</a:t>
                      </a:r>
                    </a:p>
                    <a:p>
                      <a:r>
                        <a:rPr lang="en-IE" sz="1200" dirty="0"/>
                        <a:t>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712488">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performance of its obligations under the senior managers regime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E" sz="1600" b="1" i="0" u="none" strike="noStrike" dirty="0">
                          <a:solidFill>
                            <a:srgbClr val="8EA9DB"/>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712488">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performance of its obligations under the staff certification regime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712488">
                <a:tc>
                  <a:txBody>
                    <a:bodyPr/>
                    <a:lstStyle/>
                    <a:p>
                      <a:r>
                        <a:rPr lang="en-IE" sz="1200" dirty="0"/>
                        <a:t>FCA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obligations in relation to the conduct rules, including training and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870819">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compliance with the requirements of the regulatory system about the management responsibilities 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bl>
          </a:graphicData>
        </a:graphic>
      </p:graphicFrame>
      <p:sp>
        <p:nvSpPr>
          <p:cNvPr id="5" name="Text Placeholder 6">
            <a:extLst>
              <a:ext uri="{FF2B5EF4-FFF2-40B4-BE49-F238E27FC236}">
                <a16:creationId xmlns:a16="http://schemas.microsoft.com/office/drawing/2014/main" id="{3FF71ECF-2F84-424D-8709-8989DB0DDBB1}"/>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B9F530C0-A12C-4B15-8D05-F9ADE09F06D7}"/>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
        <p:nvSpPr>
          <p:cNvPr id="8" name="Content Placeholder 8">
            <a:extLst>
              <a:ext uri="{FF2B5EF4-FFF2-40B4-BE49-F238E27FC236}">
                <a16:creationId xmlns:a16="http://schemas.microsoft.com/office/drawing/2014/main" id="{ABDF8823-F22E-4CDE-8B9C-19DD9972DC43}"/>
              </a:ext>
            </a:extLst>
          </p:cNvPr>
          <p:cNvSpPr txBox="1">
            <a:spLocks/>
          </p:cNvSpPr>
          <p:nvPr/>
        </p:nvSpPr>
        <p:spPr>
          <a:xfrm>
            <a:off x="304799" y="1351937"/>
            <a:ext cx="11582399" cy="4154125"/>
          </a:xfrm>
          <a:prstGeom prst="rect">
            <a:avLst/>
          </a:prstGeom>
        </p:spPr>
        <p:txBody>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2"/>
              </a:buClr>
              <a:buFont typeface="Arial" panose="020B0604020202020204" pitchFamily="34" charset="0"/>
              <a:buNone/>
            </a:pPr>
            <a:endParaRPr lang="en-IE" dirty="0"/>
          </a:p>
        </p:txBody>
      </p:sp>
      <p:sp>
        <p:nvSpPr>
          <p:cNvPr id="9" name="Content Placeholder 8">
            <a:extLst>
              <a:ext uri="{FF2B5EF4-FFF2-40B4-BE49-F238E27FC236}">
                <a16:creationId xmlns:a16="http://schemas.microsoft.com/office/drawing/2014/main" id="{32798847-7121-4DB8-B22B-3A8C473AD2BC}"/>
              </a:ext>
            </a:extLst>
          </p:cNvPr>
          <p:cNvSpPr txBox="1">
            <a:spLocks/>
          </p:cNvSpPr>
          <p:nvPr/>
        </p:nvSpPr>
        <p:spPr>
          <a:xfrm>
            <a:off x="304800" y="976946"/>
            <a:ext cx="11691582" cy="4154125"/>
          </a:xfrm>
          <a:prstGeom prst="rect">
            <a:avLst/>
          </a:prstGeom>
        </p:spPr>
        <p:txBody>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2"/>
              </a:buClr>
              <a:buFont typeface="Arial" panose="020B0604020202020204" pitchFamily="34" charset="0"/>
              <a:buNone/>
            </a:pPr>
            <a:r>
              <a:rPr lang="en-IE" dirty="0"/>
              <a:t>Outlined below and on the following pages is the complete list of the Prescribed Regulatory Responsibilities (PR) as defined by the Prudential Regulation Authority (PRA) and the Financial Conduct Authority (FCA). </a:t>
            </a:r>
          </a:p>
          <a:p>
            <a:pPr marL="0" indent="0">
              <a:buClr>
                <a:schemeClr val="tx2"/>
              </a:buClr>
              <a:buFont typeface="Arial" panose="020B0604020202020204" pitchFamily="34" charset="0"/>
              <a:buNone/>
            </a:pPr>
            <a:r>
              <a:rPr lang="en-IE" dirty="0"/>
              <a:t>As part of your initial planning for SEAR and consideration of your MRM, consider these PRs in the context of your firm, existing PCFs, and allocate these PRs based on your type of firm. </a:t>
            </a:r>
          </a:p>
        </p:txBody>
      </p:sp>
    </p:spTree>
    <p:extLst>
      <p:ext uri="{BB962C8B-B14F-4D97-AF65-F5344CB8AC3E}">
        <p14:creationId xmlns:p14="http://schemas.microsoft.com/office/powerpoint/2010/main" val="385077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22</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3335905270"/>
              </p:ext>
            </p:extLst>
          </p:nvPr>
        </p:nvGraphicFramePr>
        <p:xfrm>
          <a:off x="559558" y="1162795"/>
          <a:ext cx="10931858" cy="5155930"/>
        </p:xfrm>
        <a:graphic>
          <a:graphicData uri="http://schemas.openxmlformats.org/drawingml/2006/table">
            <a:tbl>
              <a:tblPr firstRow="1" bandRow="1">
                <a:tableStyleId>{5C22544A-7EE6-4342-B048-85BDC9FD1C3A}</a:tableStyleId>
              </a:tblPr>
              <a:tblGrid>
                <a:gridCol w="928134">
                  <a:extLst>
                    <a:ext uri="{9D8B030D-6E8A-4147-A177-3AD203B41FA5}">
                      <a16:colId xmlns:a16="http://schemas.microsoft.com/office/drawing/2014/main" val="3789545632"/>
                    </a:ext>
                  </a:extLst>
                </a:gridCol>
                <a:gridCol w="506518">
                  <a:extLst>
                    <a:ext uri="{9D8B030D-6E8A-4147-A177-3AD203B41FA5}">
                      <a16:colId xmlns:a16="http://schemas.microsoft.com/office/drawing/2014/main" val="1734279512"/>
                    </a:ext>
                  </a:extLst>
                </a:gridCol>
                <a:gridCol w="2940616">
                  <a:extLst>
                    <a:ext uri="{9D8B030D-6E8A-4147-A177-3AD203B41FA5}">
                      <a16:colId xmlns:a16="http://schemas.microsoft.com/office/drawing/2014/main" val="2694477585"/>
                    </a:ext>
                  </a:extLst>
                </a:gridCol>
                <a:gridCol w="689427">
                  <a:extLst>
                    <a:ext uri="{9D8B030D-6E8A-4147-A177-3AD203B41FA5}">
                      <a16:colId xmlns:a16="http://schemas.microsoft.com/office/drawing/2014/main" val="2668299911"/>
                    </a:ext>
                  </a:extLst>
                </a:gridCol>
                <a:gridCol w="759776">
                  <a:extLst>
                    <a:ext uri="{9D8B030D-6E8A-4147-A177-3AD203B41FA5}">
                      <a16:colId xmlns:a16="http://schemas.microsoft.com/office/drawing/2014/main" val="783264997"/>
                    </a:ext>
                  </a:extLst>
                </a:gridCol>
                <a:gridCol w="914546">
                  <a:extLst>
                    <a:ext uri="{9D8B030D-6E8A-4147-A177-3AD203B41FA5}">
                      <a16:colId xmlns:a16="http://schemas.microsoft.com/office/drawing/2014/main" val="1735406308"/>
                    </a:ext>
                  </a:extLst>
                </a:gridCol>
                <a:gridCol w="830126">
                  <a:extLst>
                    <a:ext uri="{9D8B030D-6E8A-4147-A177-3AD203B41FA5}">
                      <a16:colId xmlns:a16="http://schemas.microsoft.com/office/drawing/2014/main" val="1815454365"/>
                    </a:ext>
                  </a:extLst>
                </a:gridCol>
                <a:gridCol w="1083385">
                  <a:extLst>
                    <a:ext uri="{9D8B030D-6E8A-4147-A177-3AD203B41FA5}">
                      <a16:colId xmlns:a16="http://schemas.microsoft.com/office/drawing/2014/main" val="2943583004"/>
                    </a:ext>
                  </a:extLst>
                </a:gridCol>
                <a:gridCol w="1125595">
                  <a:extLst>
                    <a:ext uri="{9D8B030D-6E8A-4147-A177-3AD203B41FA5}">
                      <a16:colId xmlns:a16="http://schemas.microsoft.com/office/drawing/2014/main" val="1494099669"/>
                    </a:ext>
                  </a:extLst>
                </a:gridCol>
                <a:gridCol w="1153735">
                  <a:extLst>
                    <a:ext uri="{9D8B030D-6E8A-4147-A177-3AD203B41FA5}">
                      <a16:colId xmlns:a16="http://schemas.microsoft.com/office/drawing/2014/main" val="2210431181"/>
                    </a:ext>
                  </a:extLst>
                </a:gridCol>
              </a:tblGrid>
              <a:tr h="703445">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859766">
                <a:tc>
                  <a:txBody>
                    <a:bodyPr/>
                    <a:lstStyle/>
                    <a:p>
                      <a:r>
                        <a:rPr lang="en-IE" sz="1200" dirty="0"/>
                        <a:t>FCA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Overall responsibility for the firm's policies and procedures for countering the risk that the firm might be used to further financial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547124">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allocation for all relevant prescribed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1485050">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a:t>
                      </a:r>
                    </a:p>
                    <a:p>
                      <a:r>
                        <a:rPr lang="en-IE" sz="1200" dirty="0"/>
                        <a:t>(a) leading the development of; and </a:t>
                      </a:r>
                    </a:p>
                    <a:p>
                      <a:r>
                        <a:rPr lang="en-IE" sz="1200" dirty="0"/>
                        <a:t>(b) monitoring the effective implementation of,</a:t>
                      </a:r>
                    </a:p>
                    <a:p>
                      <a:r>
                        <a:rPr lang="en-IE" sz="1200" dirty="0"/>
                        <a:t>policies and procedures for the induction, training and professional development of all members of the firm's governing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1328729">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monitoring the effective implementation of policies and procedures for the induction, training and professional development of all the firm's senior managers/key function holders (other than members of the governing body)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bl>
          </a:graphicData>
        </a:graphic>
      </p:graphicFrame>
      <p:sp>
        <p:nvSpPr>
          <p:cNvPr id="5" name="Text Placeholder 6">
            <a:extLst>
              <a:ext uri="{FF2B5EF4-FFF2-40B4-BE49-F238E27FC236}">
                <a16:creationId xmlns:a16="http://schemas.microsoft.com/office/drawing/2014/main" id="{B50B5C9F-EDB7-4741-AECA-90D0ABF619AF}"/>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53B655C4-1EB9-4727-BF19-1F91F5774CC0}"/>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223240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23</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2686462123"/>
              </p:ext>
            </p:extLst>
          </p:nvPr>
        </p:nvGraphicFramePr>
        <p:xfrm>
          <a:off x="559558" y="938997"/>
          <a:ext cx="11136573" cy="5394960"/>
        </p:xfrm>
        <a:graphic>
          <a:graphicData uri="http://schemas.openxmlformats.org/drawingml/2006/table">
            <a:tbl>
              <a:tblPr firstRow="1" bandRow="1">
                <a:tableStyleId>{5C22544A-7EE6-4342-B048-85BDC9FD1C3A}</a:tableStyleId>
              </a:tblPr>
              <a:tblGrid>
                <a:gridCol w="924805">
                  <a:extLst>
                    <a:ext uri="{9D8B030D-6E8A-4147-A177-3AD203B41FA5}">
                      <a16:colId xmlns:a16="http://schemas.microsoft.com/office/drawing/2014/main" val="3789545632"/>
                    </a:ext>
                  </a:extLst>
                </a:gridCol>
                <a:gridCol w="517051">
                  <a:extLst>
                    <a:ext uri="{9D8B030D-6E8A-4147-A177-3AD203B41FA5}">
                      <a16:colId xmlns:a16="http://schemas.microsoft.com/office/drawing/2014/main" val="1734279512"/>
                    </a:ext>
                  </a:extLst>
                </a:gridCol>
                <a:gridCol w="3001772">
                  <a:extLst>
                    <a:ext uri="{9D8B030D-6E8A-4147-A177-3AD203B41FA5}">
                      <a16:colId xmlns:a16="http://schemas.microsoft.com/office/drawing/2014/main" val="2694477585"/>
                    </a:ext>
                  </a:extLst>
                </a:gridCol>
                <a:gridCol w="703764">
                  <a:extLst>
                    <a:ext uri="{9D8B030D-6E8A-4147-A177-3AD203B41FA5}">
                      <a16:colId xmlns:a16="http://schemas.microsoft.com/office/drawing/2014/main" val="2668299911"/>
                    </a:ext>
                  </a:extLst>
                </a:gridCol>
                <a:gridCol w="775577">
                  <a:extLst>
                    <a:ext uri="{9D8B030D-6E8A-4147-A177-3AD203B41FA5}">
                      <a16:colId xmlns:a16="http://schemas.microsoft.com/office/drawing/2014/main" val="783264997"/>
                    </a:ext>
                  </a:extLst>
                </a:gridCol>
                <a:gridCol w="933565">
                  <a:extLst>
                    <a:ext uri="{9D8B030D-6E8A-4147-A177-3AD203B41FA5}">
                      <a16:colId xmlns:a16="http://schemas.microsoft.com/office/drawing/2014/main" val="1735406308"/>
                    </a:ext>
                  </a:extLst>
                </a:gridCol>
                <a:gridCol w="847390">
                  <a:extLst>
                    <a:ext uri="{9D8B030D-6E8A-4147-A177-3AD203B41FA5}">
                      <a16:colId xmlns:a16="http://schemas.microsoft.com/office/drawing/2014/main" val="1815454365"/>
                    </a:ext>
                  </a:extLst>
                </a:gridCol>
                <a:gridCol w="1105916">
                  <a:extLst>
                    <a:ext uri="{9D8B030D-6E8A-4147-A177-3AD203B41FA5}">
                      <a16:colId xmlns:a16="http://schemas.microsoft.com/office/drawing/2014/main" val="2943583004"/>
                    </a:ext>
                  </a:extLst>
                </a:gridCol>
                <a:gridCol w="1149004">
                  <a:extLst>
                    <a:ext uri="{9D8B030D-6E8A-4147-A177-3AD203B41FA5}">
                      <a16:colId xmlns:a16="http://schemas.microsoft.com/office/drawing/2014/main" val="1494099669"/>
                    </a:ext>
                  </a:extLst>
                </a:gridCol>
                <a:gridCol w="1177729">
                  <a:extLst>
                    <a:ext uri="{9D8B030D-6E8A-4147-A177-3AD203B41FA5}">
                      <a16:colId xmlns:a16="http://schemas.microsoft.com/office/drawing/2014/main" val="2210431181"/>
                    </a:ext>
                  </a:extLst>
                </a:gridCol>
              </a:tblGrid>
              <a:tr h="700321">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544694">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overseeing the adoption of the firm's culture in the day-to-day management of the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544694">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leading the development of the firm's culture by the governing body as a whole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855948">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a:t>
                      </a:r>
                    </a:p>
                    <a:p>
                      <a:r>
                        <a:rPr lang="en-IE" sz="1200" dirty="0"/>
                        <a:t>(a) safeguarding the independence of; and </a:t>
                      </a:r>
                    </a:p>
                    <a:p>
                      <a:r>
                        <a:rPr lang="en-IE" sz="1200" dirty="0"/>
                        <a:t>(b) oversight of the performance of,</a:t>
                      </a:r>
                    </a:p>
                    <a:p>
                      <a:r>
                        <a:rPr lang="en-IE" sz="1200" dirty="0"/>
                        <a:t>the internal audit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225659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J1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If the firm outsources its internal audit function, responsibility for taking reasonable steps to ensure that every person involved in the performance of that function is independent from the persons who perform external audit including:</a:t>
                      </a:r>
                    </a:p>
                    <a:p>
                      <a:r>
                        <a:rPr lang="en-IE" sz="1200" dirty="0"/>
                        <a:t>(a) supervision and management of the work of outsourced internal auditors; and </a:t>
                      </a:r>
                    </a:p>
                    <a:p>
                      <a:r>
                        <a:rPr lang="en-IE" sz="1200" dirty="0"/>
                        <a:t>(b) management of potential conflicts of interest between the provision of external audit and internal audit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bl>
          </a:graphicData>
        </a:graphic>
      </p:graphicFrame>
      <p:sp>
        <p:nvSpPr>
          <p:cNvPr id="5" name="Text Placeholder 6">
            <a:extLst>
              <a:ext uri="{FF2B5EF4-FFF2-40B4-BE49-F238E27FC236}">
                <a16:creationId xmlns:a16="http://schemas.microsoft.com/office/drawing/2014/main" id="{28A71EFB-9509-4289-BEFD-0A7B88A5A8C3}"/>
              </a:ext>
            </a:extLst>
          </p:cNvPr>
          <p:cNvSpPr txBox="1">
            <a:spLocks/>
          </p:cNvSpPr>
          <p:nvPr/>
        </p:nvSpPr>
        <p:spPr>
          <a:xfrm>
            <a:off x="304799" y="562329"/>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45417769-14BB-44C0-A1B8-2AA2E339137F}"/>
              </a:ext>
            </a:extLst>
          </p:cNvPr>
          <p:cNvSpPr txBox="1">
            <a:spLocks/>
          </p:cNvSpPr>
          <p:nvPr/>
        </p:nvSpPr>
        <p:spPr>
          <a:xfrm>
            <a:off x="304800" y="195616"/>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152395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24</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29066640"/>
              </p:ext>
            </p:extLst>
          </p:nvPr>
        </p:nvGraphicFramePr>
        <p:xfrm>
          <a:off x="614149" y="849130"/>
          <a:ext cx="11136572" cy="5486400"/>
        </p:xfrm>
        <a:graphic>
          <a:graphicData uri="http://schemas.openxmlformats.org/drawingml/2006/table">
            <a:tbl>
              <a:tblPr firstRow="1" bandRow="1">
                <a:tableStyleId>{5C22544A-7EE6-4342-B048-85BDC9FD1C3A}</a:tableStyleId>
              </a:tblPr>
              <a:tblGrid>
                <a:gridCol w="882058">
                  <a:extLst>
                    <a:ext uri="{9D8B030D-6E8A-4147-A177-3AD203B41FA5}">
                      <a16:colId xmlns:a16="http://schemas.microsoft.com/office/drawing/2014/main" val="3789545632"/>
                    </a:ext>
                  </a:extLst>
                </a:gridCol>
                <a:gridCol w="519215">
                  <a:extLst>
                    <a:ext uri="{9D8B030D-6E8A-4147-A177-3AD203B41FA5}">
                      <a16:colId xmlns:a16="http://schemas.microsoft.com/office/drawing/2014/main" val="1734279512"/>
                    </a:ext>
                  </a:extLst>
                </a:gridCol>
                <a:gridCol w="3014337">
                  <a:extLst>
                    <a:ext uri="{9D8B030D-6E8A-4147-A177-3AD203B41FA5}">
                      <a16:colId xmlns:a16="http://schemas.microsoft.com/office/drawing/2014/main" val="2694477585"/>
                    </a:ext>
                  </a:extLst>
                </a:gridCol>
                <a:gridCol w="706710">
                  <a:extLst>
                    <a:ext uri="{9D8B030D-6E8A-4147-A177-3AD203B41FA5}">
                      <a16:colId xmlns:a16="http://schemas.microsoft.com/office/drawing/2014/main" val="2668299911"/>
                    </a:ext>
                  </a:extLst>
                </a:gridCol>
                <a:gridCol w="778824">
                  <a:extLst>
                    <a:ext uri="{9D8B030D-6E8A-4147-A177-3AD203B41FA5}">
                      <a16:colId xmlns:a16="http://schemas.microsoft.com/office/drawing/2014/main" val="783264997"/>
                    </a:ext>
                  </a:extLst>
                </a:gridCol>
                <a:gridCol w="937473">
                  <a:extLst>
                    <a:ext uri="{9D8B030D-6E8A-4147-A177-3AD203B41FA5}">
                      <a16:colId xmlns:a16="http://schemas.microsoft.com/office/drawing/2014/main" val="1735406308"/>
                    </a:ext>
                  </a:extLst>
                </a:gridCol>
                <a:gridCol w="850937">
                  <a:extLst>
                    <a:ext uri="{9D8B030D-6E8A-4147-A177-3AD203B41FA5}">
                      <a16:colId xmlns:a16="http://schemas.microsoft.com/office/drawing/2014/main" val="1815454365"/>
                    </a:ext>
                  </a:extLst>
                </a:gridCol>
                <a:gridCol w="1110546">
                  <a:extLst>
                    <a:ext uri="{9D8B030D-6E8A-4147-A177-3AD203B41FA5}">
                      <a16:colId xmlns:a16="http://schemas.microsoft.com/office/drawing/2014/main" val="2943583004"/>
                    </a:ext>
                  </a:extLst>
                </a:gridCol>
                <a:gridCol w="1153813">
                  <a:extLst>
                    <a:ext uri="{9D8B030D-6E8A-4147-A177-3AD203B41FA5}">
                      <a16:colId xmlns:a16="http://schemas.microsoft.com/office/drawing/2014/main" val="1494099669"/>
                    </a:ext>
                  </a:extLst>
                </a:gridCol>
                <a:gridCol w="1182659">
                  <a:extLst>
                    <a:ext uri="{9D8B030D-6E8A-4147-A177-3AD203B41FA5}">
                      <a16:colId xmlns:a16="http://schemas.microsoft.com/office/drawing/2014/main" val="2210431181"/>
                    </a:ext>
                  </a:extLst>
                </a:gridCol>
              </a:tblGrid>
              <a:tr h="471077">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680445">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J2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providing for and oversight of the internal audit function, where the function is outsourced to an external third-party provided by a non-significant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575761">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a:t>
                      </a:r>
                    </a:p>
                    <a:p>
                      <a:r>
                        <a:rPr lang="en-IE" sz="1200" dirty="0"/>
                        <a:t>(a) safeguarding the independence of; and </a:t>
                      </a:r>
                    </a:p>
                    <a:p>
                      <a:r>
                        <a:rPr lang="en-IE" sz="1200" dirty="0"/>
                        <a:t>(b) oversight of the performance of, </a:t>
                      </a:r>
                    </a:p>
                    <a:p>
                      <a:r>
                        <a:rPr lang="en-IE" sz="1200" dirty="0"/>
                        <a:t>the compliance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575761">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a:t>
                      </a:r>
                    </a:p>
                    <a:p>
                      <a:r>
                        <a:rPr lang="en-IE" sz="1200" dirty="0"/>
                        <a:t>(a) safeguarding the independence of; and</a:t>
                      </a:r>
                    </a:p>
                    <a:p>
                      <a:r>
                        <a:rPr lang="en-IE" sz="1200" dirty="0"/>
                        <a:t>(b) oversight of the performance of,</a:t>
                      </a:r>
                    </a:p>
                    <a:p>
                      <a:r>
                        <a:rPr lang="en-IE" sz="1200" dirty="0"/>
                        <a:t>the risk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471077">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overseeing the development of, and implementation of the firm's remuneration policies and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r h="471077">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independence, autonomy and effectiveness of the firm's policies and procedures on whistleblowing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798630"/>
                  </a:ext>
                </a:extLst>
              </a:tr>
            </a:tbl>
          </a:graphicData>
        </a:graphic>
      </p:graphicFrame>
      <p:sp>
        <p:nvSpPr>
          <p:cNvPr id="5" name="Text Placeholder 6">
            <a:extLst>
              <a:ext uri="{FF2B5EF4-FFF2-40B4-BE49-F238E27FC236}">
                <a16:creationId xmlns:a16="http://schemas.microsoft.com/office/drawing/2014/main" id="{92D3B8C4-208F-46F1-9CD1-0B9A55B52EFF}"/>
              </a:ext>
            </a:extLst>
          </p:cNvPr>
          <p:cNvSpPr txBox="1">
            <a:spLocks/>
          </p:cNvSpPr>
          <p:nvPr/>
        </p:nvSpPr>
        <p:spPr>
          <a:xfrm>
            <a:off x="304799" y="48044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40F72D3D-6D27-4CC9-952D-6E88B80A06F7}"/>
              </a:ext>
            </a:extLst>
          </p:cNvPr>
          <p:cNvSpPr txBox="1">
            <a:spLocks/>
          </p:cNvSpPr>
          <p:nvPr/>
        </p:nvSpPr>
        <p:spPr>
          <a:xfrm>
            <a:off x="304800" y="11373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140588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25</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3690383222"/>
              </p:ext>
            </p:extLst>
          </p:nvPr>
        </p:nvGraphicFramePr>
        <p:xfrm>
          <a:off x="491319" y="1163292"/>
          <a:ext cx="11505065" cy="4514503"/>
        </p:xfrm>
        <a:graphic>
          <a:graphicData uri="http://schemas.openxmlformats.org/drawingml/2006/table">
            <a:tbl>
              <a:tblPr firstRow="1" bandRow="1">
                <a:tableStyleId>{5C22544A-7EE6-4342-B048-85BDC9FD1C3A}</a:tableStyleId>
              </a:tblPr>
              <a:tblGrid>
                <a:gridCol w="955344">
                  <a:extLst>
                    <a:ext uri="{9D8B030D-6E8A-4147-A177-3AD203B41FA5}">
                      <a16:colId xmlns:a16="http://schemas.microsoft.com/office/drawing/2014/main" val="3789545632"/>
                    </a:ext>
                  </a:extLst>
                </a:gridCol>
                <a:gridCol w="435889">
                  <a:extLst>
                    <a:ext uri="{9D8B030D-6E8A-4147-A177-3AD203B41FA5}">
                      <a16:colId xmlns:a16="http://schemas.microsoft.com/office/drawing/2014/main" val="1734279512"/>
                    </a:ext>
                  </a:extLst>
                </a:gridCol>
                <a:gridCol w="3131541">
                  <a:extLst>
                    <a:ext uri="{9D8B030D-6E8A-4147-A177-3AD203B41FA5}">
                      <a16:colId xmlns:a16="http://schemas.microsoft.com/office/drawing/2014/main" val="2694477585"/>
                    </a:ext>
                  </a:extLst>
                </a:gridCol>
                <a:gridCol w="734189">
                  <a:extLst>
                    <a:ext uri="{9D8B030D-6E8A-4147-A177-3AD203B41FA5}">
                      <a16:colId xmlns:a16="http://schemas.microsoft.com/office/drawing/2014/main" val="2668299911"/>
                    </a:ext>
                  </a:extLst>
                </a:gridCol>
                <a:gridCol w="809106">
                  <a:extLst>
                    <a:ext uri="{9D8B030D-6E8A-4147-A177-3AD203B41FA5}">
                      <a16:colId xmlns:a16="http://schemas.microsoft.com/office/drawing/2014/main" val="783264997"/>
                    </a:ext>
                  </a:extLst>
                </a:gridCol>
                <a:gridCol w="973924">
                  <a:extLst>
                    <a:ext uri="{9D8B030D-6E8A-4147-A177-3AD203B41FA5}">
                      <a16:colId xmlns:a16="http://schemas.microsoft.com/office/drawing/2014/main" val="1735406308"/>
                    </a:ext>
                  </a:extLst>
                </a:gridCol>
                <a:gridCol w="884024">
                  <a:extLst>
                    <a:ext uri="{9D8B030D-6E8A-4147-A177-3AD203B41FA5}">
                      <a16:colId xmlns:a16="http://schemas.microsoft.com/office/drawing/2014/main" val="1815454365"/>
                    </a:ext>
                  </a:extLst>
                </a:gridCol>
                <a:gridCol w="1153727">
                  <a:extLst>
                    <a:ext uri="{9D8B030D-6E8A-4147-A177-3AD203B41FA5}">
                      <a16:colId xmlns:a16="http://schemas.microsoft.com/office/drawing/2014/main" val="2943583004"/>
                    </a:ext>
                  </a:extLst>
                </a:gridCol>
                <a:gridCol w="1198677">
                  <a:extLst>
                    <a:ext uri="{9D8B030D-6E8A-4147-A177-3AD203B41FA5}">
                      <a16:colId xmlns:a16="http://schemas.microsoft.com/office/drawing/2014/main" val="1494099669"/>
                    </a:ext>
                  </a:extLst>
                </a:gridCol>
                <a:gridCol w="1228644">
                  <a:extLst>
                    <a:ext uri="{9D8B030D-6E8A-4147-A177-3AD203B41FA5}">
                      <a16:colId xmlns:a16="http://schemas.microsoft.com/office/drawing/2014/main" val="2210431181"/>
                    </a:ext>
                  </a:extLst>
                </a:gridCol>
              </a:tblGrid>
              <a:tr h="653885">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653885">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managing the allocation and maintenance of the firm's capital, funding (where applicable) and 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363269">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treasure management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653885">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production and integrity of the firm's financial information and its regulatory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799193">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developing and maintaining the firm's recovery plan and resolution pack and for overseeing the internal processes regarding their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r h="1089808">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managing the firm's internal stress-tests and ensuring the accuracy and timeliness of information provided to the PRA and other regulatory bodies for the purposes of stress-testing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798630"/>
                  </a:ext>
                </a:extLst>
              </a:tr>
            </a:tbl>
          </a:graphicData>
        </a:graphic>
      </p:graphicFrame>
      <p:sp>
        <p:nvSpPr>
          <p:cNvPr id="5" name="Text Placeholder 6">
            <a:extLst>
              <a:ext uri="{FF2B5EF4-FFF2-40B4-BE49-F238E27FC236}">
                <a16:creationId xmlns:a16="http://schemas.microsoft.com/office/drawing/2014/main" id="{ECD099CD-20A2-4F89-8D44-494282C2B995}"/>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FC198AEF-F981-4064-B32B-C08A18659740}"/>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221070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26</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540337421"/>
              </p:ext>
            </p:extLst>
          </p:nvPr>
        </p:nvGraphicFramePr>
        <p:xfrm>
          <a:off x="423081" y="1600156"/>
          <a:ext cx="11313995" cy="4389120"/>
        </p:xfrm>
        <a:graphic>
          <a:graphicData uri="http://schemas.openxmlformats.org/drawingml/2006/table">
            <a:tbl>
              <a:tblPr firstRow="1" bandRow="1">
                <a:tableStyleId>{5C22544A-7EE6-4342-B048-85BDC9FD1C3A}</a:tableStyleId>
              </a:tblPr>
              <a:tblGrid>
                <a:gridCol w="1037229">
                  <a:extLst>
                    <a:ext uri="{9D8B030D-6E8A-4147-A177-3AD203B41FA5}">
                      <a16:colId xmlns:a16="http://schemas.microsoft.com/office/drawing/2014/main" val="3789545632"/>
                    </a:ext>
                  </a:extLst>
                </a:gridCol>
                <a:gridCol w="605605">
                  <a:extLst>
                    <a:ext uri="{9D8B030D-6E8A-4147-A177-3AD203B41FA5}">
                      <a16:colId xmlns:a16="http://schemas.microsoft.com/office/drawing/2014/main" val="1734279512"/>
                    </a:ext>
                  </a:extLst>
                </a:gridCol>
                <a:gridCol w="2994478">
                  <a:extLst>
                    <a:ext uri="{9D8B030D-6E8A-4147-A177-3AD203B41FA5}">
                      <a16:colId xmlns:a16="http://schemas.microsoft.com/office/drawing/2014/main" val="2694477585"/>
                    </a:ext>
                  </a:extLst>
                </a:gridCol>
                <a:gridCol w="702054">
                  <a:extLst>
                    <a:ext uri="{9D8B030D-6E8A-4147-A177-3AD203B41FA5}">
                      <a16:colId xmlns:a16="http://schemas.microsoft.com/office/drawing/2014/main" val="2668299911"/>
                    </a:ext>
                  </a:extLst>
                </a:gridCol>
                <a:gridCol w="773693">
                  <a:extLst>
                    <a:ext uri="{9D8B030D-6E8A-4147-A177-3AD203B41FA5}">
                      <a16:colId xmlns:a16="http://schemas.microsoft.com/office/drawing/2014/main" val="783264997"/>
                    </a:ext>
                  </a:extLst>
                </a:gridCol>
                <a:gridCol w="931297">
                  <a:extLst>
                    <a:ext uri="{9D8B030D-6E8A-4147-A177-3AD203B41FA5}">
                      <a16:colId xmlns:a16="http://schemas.microsoft.com/office/drawing/2014/main" val="1735406308"/>
                    </a:ext>
                  </a:extLst>
                </a:gridCol>
                <a:gridCol w="845331">
                  <a:extLst>
                    <a:ext uri="{9D8B030D-6E8A-4147-A177-3AD203B41FA5}">
                      <a16:colId xmlns:a16="http://schemas.microsoft.com/office/drawing/2014/main" val="1815454365"/>
                    </a:ext>
                  </a:extLst>
                </a:gridCol>
                <a:gridCol w="1103229">
                  <a:extLst>
                    <a:ext uri="{9D8B030D-6E8A-4147-A177-3AD203B41FA5}">
                      <a16:colId xmlns:a16="http://schemas.microsoft.com/office/drawing/2014/main" val="2943583004"/>
                    </a:ext>
                  </a:extLst>
                </a:gridCol>
                <a:gridCol w="1146212">
                  <a:extLst>
                    <a:ext uri="{9D8B030D-6E8A-4147-A177-3AD203B41FA5}">
                      <a16:colId xmlns:a16="http://schemas.microsoft.com/office/drawing/2014/main" val="1494099669"/>
                    </a:ext>
                  </a:extLst>
                </a:gridCol>
                <a:gridCol w="1174867">
                  <a:extLst>
                    <a:ext uri="{9D8B030D-6E8A-4147-A177-3AD203B41FA5}">
                      <a16:colId xmlns:a16="http://schemas.microsoft.com/office/drawing/2014/main" val="2210431181"/>
                    </a:ext>
                  </a:extLst>
                </a:gridCol>
              </a:tblGrid>
              <a:tr h="543420">
                <a:tc>
                  <a:txBody>
                    <a:bodyPr/>
                    <a:lstStyle/>
                    <a:p>
                      <a:r>
                        <a:rPr lang="en-IE" sz="1200" dirty="0"/>
                        <a:t>FCA/PRA/</a:t>
                      </a:r>
                    </a:p>
                    <a:p>
                      <a:r>
                        <a:rPr lang="en-IE" sz="1200" dirty="0"/>
                        <a:t>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54342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development and maintenance of the firm's business model by the governing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42266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Providing the governing body with an up-to-date business plan and all relevant 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42266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performance of the firm's Own Risk and Solvency Assessment (ORSA)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102646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performance of its obligations under Fitness and Propriety (in the PRA Rulebook) in respect of notified non-executive directors and those who perform key functions (where applicable for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180401"/>
                  </a:ext>
                </a:extLst>
              </a:tr>
              <a:tr h="42266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If the firm carries out proprietary trading, responsibility for the firm's proprietary trading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798630"/>
                  </a:ext>
                </a:extLst>
              </a:tr>
            </a:tbl>
          </a:graphicData>
        </a:graphic>
      </p:graphicFrame>
      <p:sp>
        <p:nvSpPr>
          <p:cNvPr id="5" name="Text Placeholder 6">
            <a:extLst>
              <a:ext uri="{FF2B5EF4-FFF2-40B4-BE49-F238E27FC236}">
                <a16:creationId xmlns:a16="http://schemas.microsoft.com/office/drawing/2014/main" id="{4B87C983-0599-4613-8923-012A4534D09A}"/>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3EB5A67C-AC2C-4ACA-BBD5-5DC02F12FFCE}"/>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1328715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27</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2312459351"/>
              </p:ext>
            </p:extLst>
          </p:nvPr>
        </p:nvGraphicFramePr>
        <p:xfrm>
          <a:off x="723334" y="1314877"/>
          <a:ext cx="11300345" cy="4092646"/>
        </p:xfrm>
        <a:graphic>
          <a:graphicData uri="http://schemas.openxmlformats.org/drawingml/2006/table">
            <a:tbl>
              <a:tblPr firstRow="1" bandRow="1">
                <a:tableStyleId>{5C22544A-7EE6-4342-B048-85BDC9FD1C3A}</a:tableStyleId>
              </a:tblPr>
              <a:tblGrid>
                <a:gridCol w="923090">
                  <a:extLst>
                    <a:ext uri="{9D8B030D-6E8A-4147-A177-3AD203B41FA5}">
                      <a16:colId xmlns:a16="http://schemas.microsoft.com/office/drawing/2014/main" val="3789545632"/>
                    </a:ext>
                  </a:extLst>
                </a:gridCol>
                <a:gridCol w="536388">
                  <a:extLst>
                    <a:ext uri="{9D8B030D-6E8A-4147-A177-3AD203B41FA5}">
                      <a16:colId xmlns:a16="http://schemas.microsoft.com/office/drawing/2014/main" val="1734279512"/>
                    </a:ext>
                  </a:extLst>
                </a:gridCol>
                <a:gridCol w="3114035">
                  <a:extLst>
                    <a:ext uri="{9D8B030D-6E8A-4147-A177-3AD203B41FA5}">
                      <a16:colId xmlns:a16="http://schemas.microsoft.com/office/drawing/2014/main" val="2694477585"/>
                    </a:ext>
                  </a:extLst>
                </a:gridCol>
                <a:gridCol w="730084">
                  <a:extLst>
                    <a:ext uri="{9D8B030D-6E8A-4147-A177-3AD203B41FA5}">
                      <a16:colId xmlns:a16="http://schemas.microsoft.com/office/drawing/2014/main" val="2668299911"/>
                    </a:ext>
                  </a:extLst>
                </a:gridCol>
                <a:gridCol w="804583">
                  <a:extLst>
                    <a:ext uri="{9D8B030D-6E8A-4147-A177-3AD203B41FA5}">
                      <a16:colId xmlns:a16="http://schemas.microsoft.com/office/drawing/2014/main" val="783264997"/>
                    </a:ext>
                  </a:extLst>
                </a:gridCol>
                <a:gridCol w="968479">
                  <a:extLst>
                    <a:ext uri="{9D8B030D-6E8A-4147-A177-3AD203B41FA5}">
                      <a16:colId xmlns:a16="http://schemas.microsoft.com/office/drawing/2014/main" val="1735406308"/>
                    </a:ext>
                  </a:extLst>
                </a:gridCol>
                <a:gridCol w="879082">
                  <a:extLst>
                    <a:ext uri="{9D8B030D-6E8A-4147-A177-3AD203B41FA5}">
                      <a16:colId xmlns:a16="http://schemas.microsoft.com/office/drawing/2014/main" val="1815454365"/>
                    </a:ext>
                  </a:extLst>
                </a:gridCol>
                <a:gridCol w="1046523">
                  <a:extLst>
                    <a:ext uri="{9D8B030D-6E8A-4147-A177-3AD203B41FA5}">
                      <a16:colId xmlns:a16="http://schemas.microsoft.com/office/drawing/2014/main" val="2943583004"/>
                    </a:ext>
                  </a:extLst>
                </a:gridCol>
                <a:gridCol w="1060653">
                  <a:extLst>
                    <a:ext uri="{9D8B030D-6E8A-4147-A177-3AD203B41FA5}">
                      <a16:colId xmlns:a16="http://schemas.microsoft.com/office/drawing/2014/main" val="1494099669"/>
                    </a:ext>
                  </a:extLst>
                </a:gridCol>
                <a:gridCol w="1237428">
                  <a:extLst>
                    <a:ext uri="{9D8B030D-6E8A-4147-A177-3AD203B41FA5}">
                      <a16:colId xmlns:a16="http://schemas.microsoft.com/office/drawing/2014/main" val="2210431181"/>
                    </a:ext>
                  </a:extLst>
                </a:gridCol>
              </a:tblGrid>
              <a:tr h="709366">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1070759">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If the firm does not have a person who performs the Chief Risk function, responsibility for the compliance of the firm's risk management systems, policies and procedures with the requirement of Risk Control 2.1 to 2.4 of the PRA Rulebook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119673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performance of its obligations under the Outsourcing part of the PRA Rulebook (for CRR and non CRR firms), Conditions Governing Business 7 (for SII firms and third country branches) or Non-solvency II firms: Governance 5 (for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566872">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performance of its obligation under Internal Governance of Third Country Branches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bl>
          </a:graphicData>
        </a:graphic>
      </p:graphicFrame>
      <p:sp>
        <p:nvSpPr>
          <p:cNvPr id="5" name="Text Placeholder 6">
            <a:extLst>
              <a:ext uri="{FF2B5EF4-FFF2-40B4-BE49-F238E27FC236}">
                <a16:creationId xmlns:a16="http://schemas.microsoft.com/office/drawing/2014/main" id="{5B957421-2700-4F75-AD0F-1ABC2BD74619}"/>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67F8535B-127E-4A6D-9E05-03D8AE01E96B}"/>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491624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28</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4199407275"/>
              </p:ext>
            </p:extLst>
          </p:nvPr>
        </p:nvGraphicFramePr>
        <p:xfrm>
          <a:off x="641445" y="1590898"/>
          <a:ext cx="12050973" cy="4297680"/>
        </p:xfrm>
        <a:graphic>
          <a:graphicData uri="http://schemas.openxmlformats.org/drawingml/2006/table">
            <a:tbl>
              <a:tblPr firstRow="1" bandRow="1">
                <a:tableStyleId>{5C22544A-7EE6-4342-B048-85BDC9FD1C3A}</a:tableStyleId>
              </a:tblPr>
              <a:tblGrid>
                <a:gridCol w="930026">
                  <a:extLst>
                    <a:ext uri="{9D8B030D-6E8A-4147-A177-3AD203B41FA5}">
                      <a16:colId xmlns:a16="http://schemas.microsoft.com/office/drawing/2014/main" val="3789545632"/>
                    </a:ext>
                  </a:extLst>
                </a:gridCol>
                <a:gridCol w="574829">
                  <a:extLst>
                    <a:ext uri="{9D8B030D-6E8A-4147-A177-3AD203B41FA5}">
                      <a16:colId xmlns:a16="http://schemas.microsoft.com/office/drawing/2014/main" val="1734279512"/>
                    </a:ext>
                  </a:extLst>
                </a:gridCol>
                <a:gridCol w="3337204">
                  <a:extLst>
                    <a:ext uri="{9D8B030D-6E8A-4147-A177-3AD203B41FA5}">
                      <a16:colId xmlns:a16="http://schemas.microsoft.com/office/drawing/2014/main" val="2694477585"/>
                    </a:ext>
                  </a:extLst>
                </a:gridCol>
                <a:gridCol w="782406">
                  <a:extLst>
                    <a:ext uri="{9D8B030D-6E8A-4147-A177-3AD203B41FA5}">
                      <a16:colId xmlns:a16="http://schemas.microsoft.com/office/drawing/2014/main" val="2668299911"/>
                    </a:ext>
                  </a:extLst>
                </a:gridCol>
                <a:gridCol w="862244">
                  <a:extLst>
                    <a:ext uri="{9D8B030D-6E8A-4147-A177-3AD203B41FA5}">
                      <a16:colId xmlns:a16="http://schemas.microsoft.com/office/drawing/2014/main" val="783264997"/>
                    </a:ext>
                  </a:extLst>
                </a:gridCol>
                <a:gridCol w="1037886">
                  <a:extLst>
                    <a:ext uri="{9D8B030D-6E8A-4147-A177-3AD203B41FA5}">
                      <a16:colId xmlns:a16="http://schemas.microsoft.com/office/drawing/2014/main" val="1735406308"/>
                    </a:ext>
                  </a:extLst>
                </a:gridCol>
                <a:gridCol w="942081">
                  <a:extLst>
                    <a:ext uri="{9D8B030D-6E8A-4147-A177-3AD203B41FA5}">
                      <a16:colId xmlns:a16="http://schemas.microsoft.com/office/drawing/2014/main" val="1815454365"/>
                    </a:ext>
                  </a:extLst>
                </a:gridCol>
                <a:gridCol w="1121523">
                  <a:extLst>
                    <a:ext uri="{9D8B030D-6E8A-4147-A177-3AD203B41FA5}">
                      <a16:colId xmlns:a16="http://schemas.microsoft.com/office/drawing/2014/main" val="2943583004"/>
                    </a:ext>
                  </a:extLst>
                </a:gridCol>
                <a:gridCol w="1136665">
                  <a:extLst>
                    <a:ext uri="{9D8B030D-6E8A-4147-A177-3AD203B41FA5}">
                      <a16:colId xmlns:a16="http://schemas.microsoft.com/office/drawing/2014/main" val="1494099669"/>
                    </a:ext>
                  </a:extLst>
                </a:gridCol>
                <a:gridCol w="1326109">
                  <a:extLst>
                    <a:ext uri="{9D8B030D-6E8A-4147-A177-3AD203B41FA5}">
                      <a16:colId xmlns:a16="http://schemas.microsoft.com/office/drawing/2014/main" val="2210431181"/>
                    </a:ext>
                  </a:extLst>
                </a:gridCol>
              </a:tblGrid>
              <a:tr h="558413">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659943">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If the firm is a ring-fenced body, responsibility for ensuring that those aspects of the firm's affairs for which a person is responsible for managing are in compliance with the ring-fencing obligations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258272">
                <a:tc>
                  <a:txBody>
                    <a:bodyPr/>
                    <a:lstStyle/>
                    <a:p>
                      <a:r>
                        <a:rPr lang="en-IE" sz="1200" dirty="0"/>
                        <a:t>FCA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Overall responsibility for the firm's compliance with CASS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558413">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implementing (where applicable) and management of the firm's risk management policies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r>
                        <a:rPr lang="en-IE"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355354">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managing the systems of the firm and controls of the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839020"/>
                  </a:ext>
                </a:extLst>
              </a:tr>
              <a:tr h="276299">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managing the firm's financial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617928"/>
                  </a:ext>
                </a:extLst>
              </a:tr>
              <a:tr h="355354">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ensuring the governing body is informed of its legal and regulatory obligations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767607"/>
                  </a:ext>
                </a:extLst>
              </a:tr>
            </a:tbl>
          </a:graphicData>
        </a:graphic>
      </p:graphicFrame>
      <p:sp>
        <p:nvSpPr>
          <p:cNvPr id="5" name="Text Placeholder 6">
            <a:extLst>
              <a:ext uri="{FF2B5EF4-FFF2-40B4-BE49-F238E27FC236}">
                <a16:creationId xmlns:a16="http://schemas.microsoft.com/office/drawing/2014/main" id="{1A9DFB48-2809-46FD-A6BF-67877D311834}"/>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31423862-459B-4C2C-B1BC-A93C4CF26B73}"/>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130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D543-BA9E-4B35-B1B7-344255327C52}"/>
              </a:ext>
            </a:extLst>
          </p:cNvPr>
          <p:cNvSpPr>
            <a:spLocks noGrp="1"/>
          </p:cNvSpPr>
          <p:nvPr>
            <p:ph type="dt" sz="half" idx="10"/>
          </p:nvPr>
        </p:nvSpPr>
        <p:spPr/>
        <p:txBody>
          <a:bodyPr/>
          <a:lstStyle/>
          <a:p>
            <a:fld id="{BEB84562-DDAA-45FF-91C6-941FB5F4AE5A}" type="datetime3">
              <a:rPr lang="en-US" smtClean="0"/>
              <a:pPr/>
              <a:t>13 May 2022</a:t>
            </a:fld>
            <a:endParaRPr lang="en-US" dirty="0"/>
          </a:p>
        </p:txBody>
      </p:sp>
      <p:sp>
        <p:nvSpPr>
          <p:cNvPr id="3" name="Slide Number Placeholder 2">
            <a:extLst>
              <a:ext uri="{FF2B5EF4-FFF2-40B4-BE49-F238E27FC236}">
                <a16:creationId xmlns:a16="http://schemas.microsoft.com/office/drawing/2014/main" id="{D2C998B3-E681-4A0A-BD3C-A309CA596654}"/>
              </a:ext>
            </a:extLst>
          </p:cNvPr>
          <p:cNvSpPr>
            <a:spLocks noGrp="1"/>
          </p:cNvSpPr>
          <p:nvPr>
            <p:ph type="sldNum" sz="quarter" idx="12"/>
          </p:nvPr>
        </p:nvSpPr>
        <p:spPr/>
        <p:txBody>
          <a:bodyPr/>
          <a:lstStyle/>
          <a:p>
            <a:fld id="{731A1681-B67C-634E-B9F8-D054051C2089}" type="slidenum">
              <a:rPr lang="en-US" smtClean="0"/>
              <a:pPr/>
              <a:t>29</a:t>
            </a:fld>
            <a:endParaRPr lang="en-US" dirty="0"/>
          </a:p>
        </p:txBody>
      </p:sp>
      <p:graphicFrame>
        <p:nvGraphicFramePr>
          <p:cNvPr id="6" name="Table 6">
            <a:extLst>
              <a:ext uri="{FF2B5EF4-FFF2-40B4-BE49-F238E27FC236}">
                <a16:creationId xmlns:a16="http://schemas.microsoft.com/office/drawing/2014/main" id="{99866C5C-F91A-477C-9C7B-B5CE10C7BA16}"/>
              </a:ext>
            </a:extLst>
          </p:cNvPr>
          <p:cNvGraphicFramePr>
            <a:graphicFrameLocks noGrp="1"/>
          </p:cNvGraphicFramePr>
          <p:nvPr>
            <p:extLst>
              <p:ext uri="{D42A27DB-BD31-4B8C-83A1-F6EECF244321}">
                <p14:modId xmlns:p14="http://schemas.microsoft.com/office/powerpoint/2010/main" val="4153908249"/>
              </p:ext>
            </p:extLst>
          </p:nvPr>
        </p:nvGraphicFramePr>
        <p:xfrm>
          <a:off x="545910" y="1426062"/>
          <a:ext cx="11232110" cy="4229281"/>
        </p:xfrm>
        <a:graphic>
          <a:graphicData uri="http://schemas.openxmlformats.org/drawingml/2006/table">
            <a:tbl>
              <a:tblPr firstRow="1" bandRow="1">
                <a:tableStyleId>{5C22544A-7EE6-4342-B048-85BDC9FD1C3A}</a:tableStyleId>
              </a:tblPr>
              <a:tblGrid>
                <a:gridCol w="981682">
                  <a:extLst>
                    <a:ext uri="{9D8B030D-6E8A-4147-A177-3AD203B41FA5}">
                      <a16:colId xmlns:a16="http://schemas.microsoft.com/office/drawing/2014/main" val="3789545632"/>
                    </a:ext>
                  </a:extLst>
                </a:gridCol>
                <a:gridCol w="529833">
                  <a:extLst>
                    <a:ext uri="{9D8B030D-6E8A-4147-A177-3AD203B41FA5}">
                      <a16:colId xmlns:a16="http://schemas.microsoft.com/office/drawing/2014/main" val="1734279512"/>
                    </a:ext>
                  </a:extLst>
                </a:gridCol>
                <a:gridCol w="3075976">
                  <a:extLst>
                    <a:ext uri="{9D8B030D-6E8A-4147-A177-3AD203B41FA5}">
                      <a16:colId xmlns:a16="http://schemas.microsoft.com/office/drawing/2014/main" val="2694477585"/>
                    </a:ext>
                  </a:extLst>
                </a:gridCol>
                <a:gridCol w="721161">
                  <a:extLst>
                    <a:ext uri="{9D8B030D-6E8A-4147-A177-3AD203B41FA5}">
                      <a16:colId xmlns:a16="http://schemas.microsoft.com/office/drawing/2014/main" val="2668299911"/>
                    </a:ext>
                  </a:extLst>
                </a:gridCol>
                <a:gridCol w="794750">
                  <a:extLst>
                    <a:ext uri="{9D8B030D-6E8A-4147-A177-3AD203B41FA5}">
                      <a16:colId xmlns:a16="http://schemas.microsoft.com/office/drawing/2014/main" val="783264997"/>
                    </a:ext>
                  </a:extLst>
                </a:gridCol>
                <a:gridCol w="956643">
                  <a:extLst>
                    <a:ext uri="{9D8B030D-6E8A-4147-A177-3AD203B41FA5}">
                      <a16:colId xmlns:a16="http://schemas.microsoft.com/office/drawing/2014/main" val="1735406308"/>
                    </a:ext>
                  </a:extLst>
                </a:gridCol>
                <a:gridCol w="868338">
                  <a:extLst>
                    <a:ext uri="{9D8B030D-6E8A-4147-A177-3AD203B41FA5}">
                      <a16:colId xmlns:a16="http://schemas.microsoft.com/office/drawing/2014/main" val="1815454365"/>
                    </a:ext>
                  </a:extLst>
                </a:gridCol>
                <a:gridCol w="1033733">
                  <a:extLst>
                    <a:ext uri="{9D8B030D-6E8A-4147-A177-3AD203B41FA5}">
                      <a16:colId xmlns:a16="http://schemas.microsoft.com/office/drawing/2014/main" val="2943583004"/>
                    </a:ext>
                  </a:extLst>
                </a:gridCol>
                <a:gridCol w="1047690">
                  <a:extLst>
                    <a:ext uri="{9D8B030D-6E8A-4147-A177-3AD203B41FA5}">
                      <a16:colId xmlns:a16="http://schemas.microsoft.com/office/drawing/2014/main" val="1494099669"/>
                    </a:ext>
                  </a:extLst>
                </a:gridCol>
                <a:gridCol w="1222304">
                  <a:extLst>
                    <a:ext uri="{9D8B030D-6E8A-4147-A177-3AD203B41FA5}">
                      <a16:colId xmlns:a16="http://schemas.microsoft.com/office/drawing/2014/main" val="2210431181"/>
                    </a:ext>
                  </a:extLst>
                </a:gridCol>
              </a:tblGrid>
              <a:tr h="780333">
                <a:tc>
                  <a:txBody>
                    <a:bodyPr/>
                    <a:lstStyle/>
                    <a:p>
                      <a:r>
                        <a:rPr lang="en-IE" sz="1200" dirty="0"/>
                        <a:t>FCA/PRA/Dual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Ref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Prescribed Responsibility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Large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CRR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Credit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Solvency II firms &amp; Large NDFs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Small NDFs &amp; Small run off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tc>
                  <a:txBody>
                    <a:bodyPr/>
                    <a:lstStyle/>
                    <a:p>
                      <a:r>
                        <a:rPr lang="en-IE" sz="1200" dirty="0"/>
                        <a:t>Third Country branches of insurers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4875"/>
                    </a:solidFill>
                  </a:tcPr>
                </a:tc>
                <a:extLst>
                  <a:ext uri="{0D108BD9-81ED-4DB2-BD59-A6C34878D82A}">
                    <a16:rowId xmlns:a16="http://schemas.microsoft.com/office/drawing/2014/main" val="2385171988"/>
                  </a:ext>
                </a:extLst>
              </a:tr>
              <a:tr h="898066">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escalating correspondence from the PRA, FCA and other regulators to the appropriate governing or management bodies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326041"/>
                  </a:ext>
                </a:extLst>
              </a:tr>
              <a:tr h="496575">
                <a:tc>
                  <a:txBody>
                    <a:bodyPr/>
                    <a:lstStyle/>
                    <a:p>
                      <a:r>
                        <a:rPr lang="en-IE" sz="1200" dirty="0"/>
                        <a:t>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firm's compliance with the UK regulatory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8EA9DB"/>
                          </a:solidFill>
                          <a:effectLst/>
                          <a:uLnTx/>
                          <a:uFillTx/>
                          <a:latin typeface="Wingdings" panose="05000000000000000000" pitchFamily="2" charset="2"/>
                          <a:ea typeface="+mn-ea"/>
                          <a:cs typeface="+mn-cs"/>
                        </a:rPr>
                        <a:t>  ü</a:t>
                      </a:r>
                      <a:endParaRPr kumimoji="0" lang="en-IE" sz="1200" b="0" i="0" u="none" strike="noStrike" kern="1200" cap="none" spc="0" normalizeH="0" baseline="0" noProof="0" dirty="0">
                        <a:ln>
                          <a:noFill/>
                        </a:ln>
                        <a:solidFill>
                          <a:srgbClr val="787878"/>
                        </a:solidFill>
                        <a:effectLst/>
                        <a:uLnTx/>
                        <a:uFillTx/>
                        <a:latin typeface="Arial" panose="020B060402020202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98540"/>
                  </a:ext>
                </a:extLst>
              </a:tr>
              <a:tr h="1064090">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the oversight of systems and controls, along with risk management policies and procedures, that are proportionate to the nature, scale and complexity of the risks inherent in the firm's business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97688"/>
                  </a:ext>
                </a:extLst>
              </a:tr>
              <a:tr h="780333">
                <a:tc>
                  <a:txBody>
                    <a:bodyPr/>
                    <a:lstStyle/>
                    <a:p>
                      <a:r>
                        <a:rPr lang="en-IE" sz="1200" dirty="0"/>
                        <a:t>PRA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9C9"/>
                    </a:solidFill>
                  </a:tcPr>
                </a:tc>
                <a:tc>
                  <a:txBody>
                    <a:bodyPr/>
                    <a:lstStyle/>
                    <a:p>
                      <a:r>
                        <a:rPr lang="en-IE" sz="1200" dirty="0"/>
                        <a:t>HH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200" dirty="0"/>
                        <a:t>Responsibility for management of the firm's liquidity or, where a liquidity waiver is in place the submission of information to the PRA on the firm's liquidity position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dirty="0">
                          <a:solidFill>
                            <a:srgbClr val="8EA9DB"/>
                          </a:solidFill>
                          <a:effectLst/>
                          <a:latin typeface="Wingdings" panose="05000000000000000000" pitchFamily="2" charset="2"/>
                        </a:rPr>
                        <a:t>  ü</a:t>
                      </a:r>
                      <a:endParaRPr lang="en-IE" sz="1200" dirty="0"/>
                    </a:p>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839020"/>
                  </a:ext>
                </a:extLst>
              </a:tr>
            </a:tbl>
          </a:graphicData>
        </a:graphic>
      </p:graphicFrame>
      <p:sp>
        <p:nvSpPr>
          <p:cNvPr id="5" name="Text Placeholder 6">
            <a:extLst>
              <a:ext uri="{FF2B5EF4-FFF2-40B4-BE49-F238E27FC236}">
                <a16:creationId xmlns:a16="http://schemas.microsoft.com/office/drawing/2014/main" id="{41CFB7E9-B403-40BD-9AE4-B3F555613D59}"/>
              </a:ext>
            </a:extLst>
          </p:cNvPr>
          <p:cNvSpPr txBox="1">
            <a:spLocks/>
          </p:cNvSpPr>
          <p:nvPr/>
        </p:nvSpPr>
        <p:spPr>
          <a:xfrm>
            <a:off x="304799" y="671513"/>
            <a:ext cx="7160525" cy="360362"/>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Sample Prescribed Regulatory Responsibilities</a:t>
            </a:r>
          </a:p>
          <a:p>
            <a:endParaRPr lang="en-IE" dirty="0">
              <a:solidFill>
                <a:schemeClr val="tx2"/>
              </a:solidFill>
            </a:endParaRPr>
          </a:p>
        </p:txBody>
      </p:sp>
      <p:sp>
        <p:nvSpPr>
          <p:cNvPr id="7" name="Espace réservé du texte 1">
            <a:extLst>
              <a:ext uri="{FF2B5EF4-FFF2-40B4-BE49-F238E27FC236}">
                <a16:creationId xmlns:a16="http://schemas.microsoft.com/office/drawing/2014/main" id="{9ADE5098-EA87-4B22-9D84-2E03CB33B1E5}"/>
              </a:ext>
            </a:extLst>
          </p:cNvPr>
          <p:cNvSpPr txBox="1">
            <a:spLocks/>
          </p:cNvSpPr>
          <p:nvPr/>
        </p:nvSpPr>
        <p:spPr>
          <a:xfrm>
            <a:off x="304800" y="304800"/>
            <a:ext cx="5646738" cy="360363"/>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Defining Reasonable Steps</a:t>
            </a:r>
          </a:p>
        </p:txBody>
      </p:sp>
    </p:spTree>
    <p:extLst>
      <p:ext uri="{BB962C8B-B14F-4D97-AF65-F5344CB8AC3E}">
        <p14:creationId xmlns:p14="http://schemas.microsoft.com/office/powerpoint/2010/main" val="232591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A14A9-749C-438C-AD48-CADA8BF2E72A}"/>
              </a:ext>
            </a:extLst>
          </p:cNvPr>
          <p:cNvSpPr>
            <a:spLocks noGrp="1"/>
          </p:cNvSpPr>
          <p:nvPr>
            <p:ph type="dt" sz="half" idx="10"/>
          </p:nvPr>
        </p:nvSpPr>
        <p:spPr/>
        <p:txBody>
          <a:bodyPr/>
          <a:lstStyle/>
          <a:p>
            <a:fld id="{1D3BDC33-61E9-4E4F-8336-32B8EFAA3E90}" type="datetime3">
              <a:rPr lang="en-US" smtClean="0"/>
              <a:t>13 May 2022</a:t>
            </a:fld>
            <a:endParaRPr lang="en-US" dirty="0"/>
          </a:p>
        </p:txBody>
      </p:sp>
      <p:sp>
        <p:nvSpPr>
          <p:cNvPr id="3" name="Slide Number Placeholder 2">
            <a:extLst>
              <a:ext uri="{FF2B5EF4-FFF2-40B4-BE49-F238E27FC236}">
                <a16:creationId xmlns:a16="http://schemas.microsoft.com/office/drawing/2014/main" id="{B9519F11-2302-40AD-9DDF-17A0F5482D8F}"/>
              </a:ext>
            </a:extLst>
          </p:cNvPr>
          <p:cNvSpPr>
            <a:spLocks noGrp="1"/>
          </p:cNvSpPr>
          <p:nvPr>
            <p:ph type="sldNum" sz="quarter" idx="12"/>
          </p:nvPr>
        </p:nvSpPr>
        <p:spPr/>
        <p:txBody>
          <a:bodyPr/>
          <a:lstStyle/>
          <a:p>
            <a:fld id="{731A1681-B67C-634E-B9F8-D054051C2089}" type="slidenum">
              <a:rPr lang="en-US" smtClean="0"/>
              <a:t>3</a:t>
            </a:fld>
            <a:endParaRPr lang="en-US" dirty="0"/>
          </a:p>
        </p:txBody>
      </p:sp>
      <p:sp>
        <p:nvSpPr>
          <p:cNvPr id="4" name="Text Placeholder 3">
            <a:extLst>
              <a:ext uri="{FF2B5EF4-FFF2-40B4-BE49-F238E27FC236}">
                <a16:creationId xmlns:a16="http://schemas.microsoft.com/office/drawing/2014/main" id="{9F55FADA-970D-4471-9BCA-7BA732329829}"/>
              </a:ext>
            </a:extLst>
          </p:cNvPr>
          <p:cNvSpPr>
            <a:spLocks noGrp="1"/>
          </p:cNvSpPr>
          <p:nvPr>
            <p:ph type="body" sz="quarter" idx="13"/>
          </p:nvPr>
        </p:nvSpPr>
        <p:spPr/>
        <p:txBody>
          <a:bodyPr/>
          <a:lstStyle/>
          <a:p>
            <a:r>
              <a:rPr lang="en-IE" dirty="0"/>
              <a:t>Contents </a:t>
            </a:r>
          </a:p>
        </p:txBody>
      </p:sp>
      <p:sp>
        <p:nvSpPr>
          <p:cNvPr id="5" name="Text Placeholder 4">
            <a:extLst>
              <a:ext uri="{FF2B5EF4-FFF2-40B4-BE49-F238E27FC236}">
                <a16:creationId xmlns:a16="http://schemas.microsoft.com/office/drawing/2014/main" id="{12D58FF6-8190-43BB-97CA-79C2FA01F0C5}"/>
              </a:ext>
            </a:extLst>
          </p:cNvPr>
          <p:cNvSpPr>
            <a:spLocks noGrp="1"/>
          </p:cNvSpPr>
          <p:nvPr>
            <p:ph type="body" sz="quarter" idx="14"/>
          </p:nvPr>
        </p:nvSpPr>
        <p:spPr>
          <a:xfrm>
            <a:off x="888999" y="1031604"/>
            <a:ext cx="8719025" cy="3895996"/>
          </a:xfrm>
        </p:spPr>
        <p:txBody>
          <a:bodyPr/>
          <a:lstStyle/>
          <a:p>
            <a:pPr>
              <a:spcBef>
                <a:spcPts val="1200"/>
              </a:spcBef>
            </a:pPr>
            <a:r>
              <a:rPr lang="en-IE" dirty="0">
                <a:solidFill>
                  <a:schemeClr val="tx2"/>
                </a:solidFill>
              </a:rPr>
              <a:t>Introduction</a:t>
            </a:r>
          </a:p>
          <a:p>
            <a:pPr>
              <a:spcBef>
                <a:spcPts val="1200"/>
              </a:spcBef>
            </a:pPr>
            <a:r>
              <a:rPr lang="en-IE" dirty="0">
                <a:solidFill>
                  <a:schemeClr val="tx2"/>
                </a:solidFill>
              </a:rPr>
              <a:t>What is an Accountability Framework?</a:t>
            </a:r>
          </a:p>
          <a:p>
            <a:pPr>
              <a:spcBef>
                <a:spcPts val="1200"/>
              </a:spcBef>
            </a:pPr>
            <a:r>
              <a:rPr lang="en-IE" dirty="0">
                <a:solidFill>
                  <a:schemeClr val="tx2"/>
                </a:solidFill>
              </a:rPr>
              <a:t>Developing an Accountability Framework Plan</a:t>
            </a:r>
          </a:p>
          <a:p>
            <a:pPr>
              <a:spcBef>
                <a:spcPts val="1200"/>
              </a:spcBef>
            </a:pPr>
            <a:r>
              <a:rPr lang="en-IE" dirty="0">
                <a:solidFill>
                  <a:schemeClr val="tx2"/>
                </a:solidFill>
              </a:rPr>
              <a:t>Developing Your Management Responsibilities Map</a:t>
            </a:r>
          </a:p>
          <a:p>
            <a:pPr>
              <a:spcBef>
                <a:spcPts val="1200"/>
              </a:spcBef>
            </a:pPr>
            <a:r>
              <a:rPr lang="en-IE" dirty="0">
                <a:solidFill>
                  <a:schemeClr val="tx2"/>
                </a:solidFill>
              </a:rPr>
              <a:t>Defining Reasonable Steps</a:t>
            </a:r>
          </a:p>
          <a:p>
            <a:pPr>
              <a:spcBef>
                <a:spcPts val="1200"/>
              </a:spcBef>
            </a:pPr>
            <a:r>
              <a:rPr lang="en-IE" dirty="0">
                <a:solidFill>
                  <a:schemeClr val="tx2"/>
                </a:solidFill>
              </a:rPr>
              <a:t>Impact on the Staff Lifecycle</a:t>
            </a:r>
          </a:p>
          <a:p>
            <a:pPr>
              <a:spcBef>
                <a:spcPts val="1200"/>
              </a:spcBef>
            </a:pPr>
            <a:r>
              <a:rPr lang="en-IE" dirty="0">
                <a:solidFill>
                  <a:schemeClr val="tx2"/>
                </a:solidFill>
              </a:rPr>
              <a:t>Questions &amp; Answers</a:t>
            </a:r>
          </a:p>
          <a:p>
            <a:pPr>
              <a:spcBef>
                <a:spcPts val="1200"/>
              </a:spcBef>
            </a:pPr>
            <a:r>
              <a:rPr lang="en-IE" dirty="0">
                <a:solidFill>
                  <a:schemeClr val="tx2"/>
                </a:solidFill>
              </a:rPr>
              <a:t>Our Experience</a:t>
            </a:r>
          </a:p>
          <a:p>
            <a:pPr>
              <a:spcBef>
                <a:spcPts val="1200"/>
              </a:spcBef>
            </a:pPr>
            <a:endParaRPr lang="en-IE" dirty="0">
              <a:solidFill>
                <a:schemeClr val="tx2"/>
              </a:solidFill>
            </a:endParaRPr>
          </a:p>
        </p:txBody>
      </p:sp>
      <p:sp>
        <p:nvSpPr>
          <p:cNvPr id="6" name="Text Placeholder 4">
            <a:extLst>
              <a:ext uri="{FF2B5EF4-FFF2-40B4-BE49-F238E27FC236}">
                <a16:creationId xmlns:a16="http://schemas.microsoft.com/office/drawing/2014/main" id="{3809DC4B-F9B1-41B0-9C33-CF11B364A68E}"/>
              </a:ext>
            </a:extLst>
          </p:cNvPr>
          <p:cNvSpPr txBox="1">
            <a:spLocks/>
          </p:cNvSpPr>
          <p:nvPr/>
        </p:nvSpPr>
        <p:spPr>
          <a:xfrm>
            <a:off x="292100" y="1031604"/>
            <a:ext cx="457200" cy="3895996"/>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solidFill>
                  <a:schemeClr val="tx2"/>
                </a:solidFill>
              </a:rPr>
              <a:t>01</a:t>
            </a:r>
          </a:p>
          <a:p>
            <a:pPr>
              <a:spcBef>
                <a:spcPts val="1200"/>
              </a:spcBef>
            </a:pPr>
            <a:r>
              <a:rPr lang="en-US" dirty="0">
                <a:solidFill>
                  <a:schemeClr val="tx2"/>
                </a:solidFill>
              </a:rPr>
              <a:t>02</a:t>
            </a:r>
          </a:p>
          <a:p>
            <a:pPr>
              <a:spcBef>
                <a:spcPts val="1200"/>
              </a:spcBef>
            </a:pPr>
            <a:r>
              <a:rPr lang="en-US" dirty="0">
                <a:solidFill>
                  <a:schemeClr val="tx2"/>
                </a:solidFill>
              </a:rPr>
              <a:t>03</a:t>
            </a:r>
          </a:p>
          <a:p>
            <a:pPr>
              <a:spcBef>
                <a:spcPts val="1200"/>
              </a:spcBef>
            </a:pPr>
            <a:r>
              <a:rPr lang="en-US" dirty="0">
                <a:solidFill>
                  <a:schemeClr val="tx2"/>
                </a:solidFill>
              </a:rPr>
              <a:t>04</a:t>
            </a:r>
          </a:p>
          <a:p>
            <a:pPr>
              <a:spcBef>
                <a:spcPts val="1200"/>
              </a:spcBef>
            </a:pPr>
            <a:r>
              <a:rPr lang="en-US" dirty="0">
                <a:solidFill>
                  <a:schemeClr val="tx2"/>
                </a:solidFill>
              </a:rPr>
              <a:t>05</a:t>
            </a:r>
          </a:p>
          <a:p>
            <a:pPr>
              <a:spcBef>
                <a:spcPts val="1200"/>
              </a:spcBef>
            </a:pPr>
            <a:r>
              <a:rPr lang="en-US" dirty="0">
                <a:solidFill>
                  <a:schemeClr val="tx2"/>
                </a:solidFill>
              </a:rPr>
              <a:t>06</a:t>
            </a:r>
          </a:p>
          <a:p>
            <a:pPr>
              <a:spcBef>
                <a:spcPts val="1200"/>
              </a:spcBef>
            </a:pPr>
            <a:r>
              <a:rPr lang="en-US" dirty="0">
                <a:solidFill>
                  <a:schemeClr val="tx2"/>
                </a:solidFill>
              </a:rPr>
              <a:t>07</a:t>
            </a:r>
          </a:p>
          <a:p>
            <a:pPr>
              <a:spcBef>
                <a:spcPts val="1200"/>
              </a:spcBef>
            </a:pPr>
            <a:r>
              <a:rPr lang="en-US" dirty="0">
                <a:solidFill>
                  <a:schemeClr val="tx2"/>
                </a:solidFill>
              </a:rPr>
              <a:t>08</a:t>
            </a:r>
            <a:endParaRPr lang="en-IE" dirty="0">
              <a:solidFill>
                <a:schemeClr val="tx2"/>
              </a:solidFill>
            </a:endParaRPr>
          </a:p>
        </p:txBody>
      </p:sp>
    </p:spTree>
    <p:extLst>
      <p:ext uri="{BB962C8B-B14F-4D97-AF65-F5344CB8AC3E}">
        <p14:creationId xmlns:p14="http://schemas.microsoft.com/office/powerpoint/2010/main" val="2347465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CD7A049A-7AC4-9246-947D-B62E7A52FA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758F2-4398-4592-A0DE-9A6421C9464F}" type="slidenum">
              <a:rPr kumimoji="0" lang="en-GB" sz="1100" b="0" i="0" u="none" strike="noStrike" kern="1200" cap="none" spc="0" normalizeH="0" baseline="0" noProof="0" smtClean="0">
                <a:ln>
                  <a:noFill/>
                </a:ln>
                <a:solidFill>
                  <a:srgbClr val="77787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2" name="Espace réservé du texte 1">
            <a:extLst>
              <a:ext uri="{FF2B5EF4-FFF2-40B4-BE49-F238E27FC236}">
                <a16:creationId xmlns:a16="http://schemas.microsoft.com/office/drawing/2014/main" id="{541488BB-6494-468B-8623-7D16DF9A9A71}"/>
              </a:ext>
            </a:extLst>
          </p:cNvPr>
          <p:cNvSpPr>
            <a:spLocks noGrp="1"/>
          </p:cNvSpPr>
          <p:nvPr>
            <p:ph type="body" sz="quarter" idx="13"/>
          </p:nvPr>
        </p:nvSpPr>
        <p:spPr/>
        <p:txBody>
          <a:bodyPr/>
          <a:lstStyle/>
          <a:p>
            <a:r>
              <a:rPr lang="en-US" dirty="0"/>
              <a:t>Defining Reasonable Steps</a:t>
            </a:r>
            <a:endParaRPr lang="en-GB" dirty="0"/>
          </a:p>
        </p:txBody>
      </p:sp>
      <p:sp>
        <p:nvSpPr>
          <p:cNvPr id="26" name="Content Placeholder 8">
            <a:extLst>
              <a:ext uri="{FF2B5EF4-FFF2-40B4-BE49-F238E27FC236}">
                <a16:creationId xmlns:a16="http://schemas.microsoft.com/office/drawing/2014/main" id="{DD509C33-32BC-4E18-AFB1-4B5F6FDBEC11}"/>
              </a:ext>
            </a:extLst>
          </p:cNvPr>
          <p:cNvSpPr txBox="1">
            <a:spLocks/>
          </p:cNvSpPr>
          <p:nvPr/>
        </p:nvSpPr>
        <p:spPr>
          <a:xfrm>
            <a:off x="2545952" y="829605"/>
            <a:ext cx="9421809" cy="2226412"/>
          </a:xfrm>
          <a:prstGeom prst="rect">
            <a:avLst/>
          </a:prstGeom>
          <a:ln>
            <a:solidFill>
              <a:schemeClr val="accent1"/>
            </a:solidFill>
          </a:ln>
        </p:spPr>
        <p:txBody>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2"/>
              </a:buClr>
              <a:buFont typeface="Arial" panose="020B0604020202020204" pitchFamily="34" charset="0"/>
              <a:buNone/>
            </a:pPr>
            <a:r>
              <a:rPr lang="en-IE" dirty="0"/>
              <a:t>The Policy should:</a:t>
            </a:r>
          </a:p>
          <a:p>
            <a:pPr>
              <a:lnSpc>
                <a:spcPct val="100000"/>
              </a:lnSpc>
              <a:spcBef>
                <a:spcPts val="0"/>
              </a:spcBef>
              <a:buClr>
                <a:schemeClr val="tx2"/>
              </a:buClr>
            </a:pPr>
            <a:r>
              <a:rPr lang="en-IE" dirty="0"/>
              <a:t>Provide clear guidance (examples and templates, but not overly prescriptive) and tools for Staff to define and evidence their reasonable steps, specific to their role.</a:t>
            </a:r>
          </a:p>
          <a:p>
            <a:pPr>
              <a:lnSpc>
                <a:spcPct val="100000"/>
              </a:lnSpc>
              <a:spcBef>
                <a:spcPts val="0"/>
              </a:spcBef>
              <a:buClr>
                <a:schemeClr val="tx2"/>
              </a:buClr>
            </a:pPr>
            <a:r>
              <a:rPr lang="en-IE" dirty="0"/>
              <a:t>Be aligned with other key processes within the firm, e.g. IAF/SEAR framework, firm strategy, risk management framework.</a:t>
            </a:r>
          </a:p>
          <a:p>
            <a:pPr>
              <a:lnSpc>
                <a:spcPct val="100000"/>
              </a:lnSpc>
              <a:spcBef>
                <a:spcPts val="0"/>
              </a:spcBef>
              <a:buClr>
                <a:schemeClr val="tx2"/>
              </a:buClr>
            </a:pPr>
            <a:r>
              <a:rPr lang="en-IE" dirty="0"/>
              <a:t>Promote consistency (and evidence) in the approach of the firm to demonstrate it and it’s staff act reasonably and in the interests of their stakeholders.</a:t>
            </a:r>
          </a:p>
          <a:p>
            <a:pPr marL="0" indent="0">
              <a:lnSpc>
                <a:spcPct val="100000"/>
              </a:lnSpc>
              <a:spcBef>
                <a:spcPts val="0"/>
              </a:spcBef>
              <a:buClr>
                <a:schemeClr val="tx2"/>
              </a:buClr>
              <a:buNone/>
            </a:pPr>
            <a:endParaRPr lang="en-IE" dirty="0"/>
          </a:p>
          <a:p>
            <a:pPr marL="0" indent="0">
              <a:lnSpc>
                <a:spcPct val="100000"/>
              </a:lnSpc>
              <a:spcBef>
                <a:spcPts val="0"/>
              </a:spcBef>
              <a:buClr>
                <a:schemeClr val="tx2"/>
              </a:buClr>
              <a:buNone/>
            </a:pPr>
            <a:r>
              <a:rPr lang="en-IE" dirty="0"/>
              <a:t>Typically policies and staff documented reasonable steps in this area incorporate the following key categories that we will explore in detail.</a:t>
            </a:r>
          </a:p>
        </p:txBody>
      </p:sp>
      <p:pic>
        <p:nvPicPr>
          <p:cNvPr id="6" name="Picture 5">
            <a:extLst>
              <a:ext uri="{FF2B5EF4-FFF2-40B4-BE49-F238E27FC236}">
                <a16:creationId xmlns:a16="http://schemas.microsoft.com/office/drawing/2014/main" id="{8B472341-697E-45F5-8FB2-5623EB4BC3FB}"/>
              </a:ext>
            </a:extLst>
          </p:cNvPr>
          <p:cNvPicPr>
            <a:picLocks noChangeAspect="1"/>
          </p:cNvPicPr>
          <p:nvPr/>
        </p:nvPicPr>
        <p:blipFill>
          <a:blip r:embed="rId3"/>
          <a:stretch>
            <a:fillRect/>
          </a:stretch>
        </p:blipFill>
        <p:spPr>
          <a:xfrm>
            <a:off x="304799" y="804902"/>
            <a:ext cx="2104231" cy="2226412"/>
          </a:xfrm>
          <a:prstGeom prst="rect">
            <a:avLst/>
          </a:prstGeom>
        </p:spPr>
      </p:pic>
      <p:graphicFrame>
        <p:nvGraphicFramePr>
          <p:cNvPr id="13" name="Diagram 12">
            <a:extLst>
              <a:ext uri="{FF2B5EF4-FFF2-40B4-BE49-F238E27FC236}">
                <a16:creationId xmlns:a16="http://schemas.microsoft.com/office/drawing/2014/main" id="{6889EA41-9F8E-42B3-9671-B72A6939C855}"/>
              </a:ext>
            </a:extLst>
          </p:cNvPr>
          <p:cNvGraphicFramePr/>
          <p:nvPr>
            <p:extLst>
              <p:ext uri="{D42A27DB-BD31-4B8C-83A1-F6EECF244321}">
                <p14:modId xmlns:p14="http://schemas.microsoft.com/office/powerpoint/2010/main" val="2615712242"/>
              </p:ext>
            </p:extLst>
          </p:nvPr>
        </p:nvGraphicFramePr>
        <p:xfrm>
          <a:off x="4946125" y="3220822"/>
          <a:ext cx="5497286" cy="2954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5" name="Connector: Elbow 14">
            <a:extLst>
              <a:ext uri="{FF2B5EF4-FFF2-40B4-BE49-F238E27FC236}">
                <a16:creationId xmlns:a16="http://schemas.microsoft.com/office/drawing/2014/main" id="{24945EC8-3366-4CBE-9F31-C3D4A57CE7C0}"/>
              </a:ext>
            </a:extLst>
          </p:cNvPr>
          <p:cNvCxnSpPr>
            <a:cxnSpLocks/>
            <a:stCxn id="6" idx="2"/>
          </p:cNvCxnSpPr>
          <p:nvPr/>
        </p:nvCxnSpPr>
        <p:spPr>
          <a:xfrm rot="16200000" flipH="1">
            <a:off x="2001609" y="2386619"/>
            <a:ext cx="2154297" cy="34436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5773"/>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CD7A049A-7AC4-9246-947D-B62E7A52FA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758F2-4398-4592-A0DE-9A6421C9464F}" type="slidenum">
              <a:rPr kumimoji="0" lang="en-GB" sz="1100" b="0" i="0" u="none" strike="noStrike" kern="1200" cap="none" spc="0" normalizeH="0" baseline="0" noProof="0" smtClean="0">
                <a:ln>
                  <a:noFill/>
                </a:ln>
                <a:solidFill>
                  <a:srgbClr val="77787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32529696-5C06-4609-B837-2D964F7ECD18}"/>
              </a:ext>
            </a:extLst>
          </p:cNvPr>
          <p:cNvSpPr txBox="1"/>
          <p:nvPr/>
        </p:nvSpPr>
        <p:spPr>
          <a:xfrm>
            <a:off x="125899" y="778513"/>
            <a:ext cx="6515533" cy="2677656"/>
          </a:xfrm>
          <a:prstGeom prst="rect">
            <a:avLst/>
          </a:prstGeom>
          <a:noFill/>
          <a:ln>
            <a:solidFill>
              <a:schemeClr val="accent1"/>
            </a:solidFill>
          </a:ln>
        </p:spPr>
        <p:txBody>
          <a:bodyPr wrap="square" lIns="36000" rtlCol="0">
            <a:spAutoFit/>
          </a:bodyPr>
          <a:lstStyle/>
          <a:p>
            <a:pPr algn="l"/>
            <a:r>
              <a:rPr lang="en-IE" sz="1200" b="1" spc="40" dirty="0">
                <a:solidFill>
                  <a:schemeClr val="tx2"/>
                </a:solidFill>
              </a:rPr>
              <a:t>1. Knowledge &amp; Experience</a:t>
            </a:r>
          </a:p>
          <a:p>
            <a:pPr marL="171450" lvl="0" indent="-171450">
              <a:buFont typeface="Arial" panose="020B0604020202020204" pitchFamily="34" charset="0"/>
              <a:buChar char="•"/>
            </a:pPr>
            <a:r>
              <a:rPr lang="en-GB" sz="1200" b="1" dirty="0"/>
              <a:t>Commencement</a:t>
            </a:r>
            <a:r>
              <a:rPr lang="en-GB" sz="1200" dirty="0"/>
              <a:t>: On assuming the role, obtain appropriate handover documentation form predecessor in relation to key ongoing projects, initiatives, issues and areas of focus. Typically supplemented by you performing your own independent assessment of the function, its remit and capabilities. This is then utilised to develop your own strategic and/or multi-year plan for your function. Annually review, enhance and re-state strategic plan as appropriate.</a:t>
            </a:r>
            <a:endParaRPr lang="en-IE" sz="1200" dirty="0"/>
          </a:p>
          <a:p>
            <a:pPr marL="171450" lvl="0" indent="-171450">
              <a:buFont typeface="Arial" panose="020B0604020202020204" pitchFamily="34" charset="0"/>
              <a:buChar char="•"/>
            </a:pPr>
            <a:r>
              <a:rPr lang="en-GB" sz="1200" b="1" dirty="0"/>
              <a:t>Understand the risks: </a:t>
            </a:r>
            <a:r>
              <a:rPr lang="en-GB" sz="1200" dirty="0"/>
              <a:t>relevant to the function, and work with the three lines of defence to fully understand and manage these risks;</a:t>
            </a:r>
            <a:endParaRPr lang="en-IE" sz="1200" dirty="0"/>
          </a:p>
          <a:p>
            <a:pPr marL="171450" lvl="0" indent="-171450">
              <a:buFont typeface="Arial" panose="020B0604020202020204" pitchFamily="34" charset="0"/>
              <a:buChar char="•"/>
            </a:pPr>
            <a:r>
              <a:rPr lang="en-GB" sz="1200" b="1" dirty="0"/>
              <a:t>Governance</a:t>
            </a:r>
            <a:r>
              <a:rPr lang="en-GB" sz="1200" dirty="0"/>
              <a:t>: Adhere to the conduct rules and shape the culture, standards and policies of the firm as a whole and promote positive behaviours that reduce harm;</a:t>
            </a:r>
            <a:endParaRPr lang="en-IE" sz="1200" dirty="0"/>
          </a:p>
          <a:p>
            <a:pPr marL="171450" lvl="0" indent="-171450">
              <a:buFont typeface="Arial" panose="020B0604020202020204" pitchFamily="34" charset="0"/>
              <a:buChar char="•"/>
            </a:pPr>
            <a:r>
              <a:rPr lang="en-GB" sz="1200" b="1" dirty="0"/>
              <a:t>Annual Personal Training Plan:</a:t>
            </a:r>
            <a:r>
              <a:rPr lang="en-GB" sz="1200" dirty="0"/>
              <a:t> Ensure you stay up to date on emerging technical and strategic areas up to date knowledge and training</a:t>
            </a:r>
            <a:endParaRPr lang="en-IE" sz="1200" dirty="0"/>
          </a:p>
          <a:p>
            <a:pPr marL="171450" lvl="0" indent="-171450">
              <a:buFont typeface="Arial" panose="020B0604020202020204" pitchFamily="34" charset="0"/>
              <a:buChar char="•"/>
            </a:pPr>
            <a:r>
              <a:rPr lang="en-GB" sz="1200" b="1" dirty="0"/>
              <a:t>Your firm</a:t>
            </a:r>
            <a:r>
              <a:rPr lang="en-GB" sz="1200" dirty="0"/>
              <a:t>: Demonstrate understanding of the wider business &amp; strategic context.</a:t>
            </a:r>
            <a:endParaRPr lang="en-IE" sz="1200" dirty="0"/>
          </a:p>
        </p:txBody>
      </p:sp>
      <p:sp>
        <p:nvSpPr>
          <p:cNvPr id="9" name="TextBox 8">
            <a:extLst>
              <a:ext uri="{FF2B5EF4-FFF2-40B4-BE49-F238E27FC236}">
                <a16:creationId xmlns:a16="http://schemas.microsoft.com/office/drawing/2014/main" id="{519ADC9D-1224-46B9-A2F8-25F0D94BDEFB}"/>
              </a:ext>
            </a:extLst>
          </p:cNvPr>
          <p:cNvSpPr txBox="1"/>
          <p:nvPr/>
        </p:nvSpPr>
        <p:spPr>
          <a:xfrm>
            <a:off x="6730391" y="778513"/>
            <a:ext cx="5156808" cy="5584548"/>
          </a:xfrm>
          <a:prstGeom prst="rect">
            <a:avLst/>
          </a:prstGeom>
          <a:noFill/>
          <a:ln>
            <a:solidFill>
              <a:schemeClr val="accent1"/>
            </a:solidFill>
          </a:ln>
        </p:spPr>
        <p:txBody>
          <a:bodyPr wrap="square" lIns="36000" rtlCol="0">
            <a:spAutoFit/>
          </a:bodyPr>
          <a:lstStyle/>
          <a:p>
            <a:pPr algn="l"/>
            <a:r>
              <a:rPr lang="en-IE" sz="1200" b="1" spc="40" dirty="0">
                <a:solidFill>
                  <a:schemeClr val="tx2"/>
                </a:solidFill>
              </a:rPr>
              <a:t>3. Establishing Effective Local Risk Management and Culture</a:t>
            </a:r>
          </a:p>
          <a:p>
            <a:pPr marL="171450" indent="-171450">
              <a:buFont typeface="Arial" panose="020B0604020202020204" pitchFamily="34" charset="0"/>
              <a:buChar char="•"/>
            </a:pPr>
            <a:r>
              <a:rPr lang="en-GB" sz="1200" b="1" spc="40" dirty="0"/>
              <a:t>Governance and Speaking Up: </a:t>
            </a:r>
            <a:r>
              <a:rPr lang="en-GB" sz="1200" spc="40" dirty="0"/>
              <a:t>Establish team fora to discuss emerging issues and action plan updates. Utilising these meetings and townhalls to promote a safe Speak-Up environment for your function.</a:t>
            </a:r>
            <a:endParaRPr lang="en-IE" sz="1200" b="1" spc="40" dirty="0"/>
          </a:p>
          <a:p>
            <a:pPr marL="171450" indent="-171450" algn="l">
              <a:buFont typeface="Arial" panose="020B0604020202020204" pitchFamily="34" charset="0"/>
              <a:buChar char="•"/>
            </a:pPr>
            <a:r>
              <a:rPr lang="en-IE" sz="1200" b="1" spc="40" dirty="0"/>
              <a:t>Risk Culture: </a:t>
            </a:r>
            <a:r>
              <a:rPr lang="en-IE" sz="1200" spc="40" dirty="0"/>
              <a:t>Promote a positive risk culture, that is aligned with the corporate culture, values and behaviours.</a:t>
            </a:r>
          </a:p>
          <a:p>
            <a:pPr marL="171450" indent="-171450" algn="l">
              <a:buFont typeface="Arial" panose="020B0604020202020204" pitchFamily="34" charset="0"/>
              <a:buChar char="•"/>
            </a:pPr>
            <a:r>
              <a:rPr lang="en-IE" sz="1200" b="1" spc="40" dirty="0"/>
              <a:t>Risk and Controls: </a:t>
            </a:r>
            <a:r>
              <a:rPr lang="en-IE" sz="1200" spc="40" dirty="0"/>
              <a:t>Understand your risk and control environment, including key risks, controls and control effectiveness.</a:t>
            </a:r>
          </a:p>
          <a:p>
            <a:pPr marL="171450" indent="-171450" algn="l">
              <a:buFont typeface="Arial" panose="020B0604020202020204" pitchFamily="34" charset="0"/>
              <a:buChar char="•"/>
            </a:pPr>
            <a:r>
              <a:rPr lang="en-IE" sz="1200" b="1" spc="40" dirty="0"/>
              <a:t>Risk Appetite: </a:t>
            </a:r>
            <a:r>
              <a:rPr lang="en-IE" sz="1200" spc="40" dirty="0"/>
              <a:t>Ensure that your function has a defined risk appetite, aligned with the firmwide risk appetite statement supported by relevant management information and/or key risk indicators.</a:t>
            </a:r>
            <a:endParaRPr lang="en-IE" sz="1200" b="1" spc="40" dirty="0"/>
          </a:p>
          <a:p>
            <a:pPr marL="171450" indent="-171450" algn="l">
              <a:buFont typeface="Arial" panose="020B0604020202020204" pitchFamily="34" charset="0"/>
              <a:buChar char="•"/>
            </a:pPr>
            <a:r>
              <a:rPr lang="en-IE" sz="1200" b="1" spc="40" dirty="0"/>
              <a:t>Proactive action:</a:t>
            </a:r>
            <a:r>
              <a:rPr lang="en-IE" sz="1200" spc="40" dirty="0"/>
              <a:t> If you become aware of an issue. Take formal steps to resolve and make others aware of the issue. Be able to demonstrate the extent of root cause, remedial actions undertaken and control enhancements implemented.</a:t>
            </a:r>
          </a:p>
          <a:p>
            <a:pPr marL="171450" indent="-171450" algn="l">
              <a:buFont typeface="Arial" panose="020B0604020202020204" pitchFamily="34" charset="0"/>
              <a:buChar char="•"/>
            </a:pPr>
            <a:r>
              <a:rPr lang="en-IE" sz="1200" b="1" spc="40" dirty="0"/>
              <a:t>Escalate: </a:t>
            </a:r>
            <a:r>
              <a:rPr lang="en-IE" sz="1200" spc="40" dirty="0"/>
              <a:t>Escalate issues in a timely, open and transparent manner within management, Board and/or the regulator aligned with internal governance requirements and external regulatory requirements</a:t>
            </a:r>
            <a:endParaRPr lang="en-IE" sz="1200" b="1" spc="40" dirty="0"/>
          </a:p>
          <a:p>
            <a:pPr marL="171450" indent="-171450" algn="l">
              <a:buFont typeface="Arial" panose="020B0604020202020204" pitchFamily="34" charset="0"/>
              <a:buChar char="•"/>
            </a:pPr>
            <a:r>
              <a:rPr lang="en-IE" sz="1200" b="1" spc="40" dirty="0"/>
              <a:t>Assurance: </a:t>
            </a:r>
            <a:r>
              <a:rPr lang="en-IE" sz="1200" spc="40" dirty="0"/>
              <a:t>Utilising the three lines of defence and/or external experts to obtain independent assurance on the design and effectiveness of systems and controls.</a:t>
            </a:r>
          </a:p>
          <a:p>
            <a:pPr marL="171450" indent="-171450" algn="l">
              <a:buFont typeface="Arial" panose="020B0604020202020204" pitchFamily="34" charset="0"/>
              <a:buChar char="•"/>
            </a:pPr>
            <a:r>
              <a:rPr lang="en-IE" sz="1200" b="1" spc="40" dirty="0"/>
              <a:t>Action plans</a:t>
            </a:r>
            <a:r>
              <a:rPr lang="en-IE" sz="1200" spc="40" dirty="0"/>
              <a:t>: Maintain plans with clearly appointed owners and deadlines to enable key issues to be resolved, or projects to be completed on time. </a:t>
            </a:r>
          </a:p>
          <a:p>
            <a:pPr marL="171450" indent="-171450">
              <a:buFont typeface="Arial" panose="020B0604020202020204" pitchFamily="34" charset="0"/>
              <a:buChar char="•"/>
            </a:pPr>
            <a:r>
              <a:rPr lang="en-IE" sz="1200" b="1" spc="40" dirty="0"/>
              <a:t>Reporting</a:t>
            </a:r>
            <a:r>
              <a:rPr lang="en-IE" sz="1200" spc="40" dirty="0"/>
              <a:t>: Critically interrogate the information that you receive and the information your function creates to ensure it is accurate and timely. </a:t>
            </a:r>
            <a:endParaRPr lang="en-IE" sz="1200" b="1" spc="40" dirty="0"/>
          </a:p>
        </p:txBody>
      </p:sp>
      <p:sp>
        <p:nvSpPr>
          <p:cNvPr id="11" name="TextBox 10">
            <a:extLst>
              <a:ext uri="{FF2B5EF4-FFF2-40B4-BE49-F238E27FC236}">
                <a16:creationId xmlns:a16="http://schemas.microsoft.com/office/drawing/2014/main" id="{BF75AC9B-17C4-4094-8A1C-00EFD208B270}"/>
              </a:ext>
            </a:extLst>
          </p:cNvPr>
          <p:cNvSpPr txBox="1"/>
          <p:nvPr/>
        </p:nvSpPr>
        <p:spPr>
          <a:xfrm>
            <a:off x="69369" y="3619303"/>
            <a:ext cx="6572063" cy="2677656"/>
          </a:xfrm>
          <a:prstGeom prst="rect">
            <a:avLst/>
          </a:prstGeom>
          <a:noFill/>
          <a:ln>
            <a:solidFill>
              <a:schemeClr val="accent1"/>
            </a:solidFill>
          </a:ln>
        </p:spPr>
        <p:txBody>
          <a:bodyPr wrap="square" lIns="36000" rtlCol="0">
            <a:spAutoFit/>
          </a:bodyPr>
          <a:lstStyle/>
          <a:p>
            <a:pPr algn="l"/>
            <a:r>
              <a:rPr lang="en-IE" sz="1200" b="1" spc="40" dirty="0">
                <a:solidFill>
                  <a:schemeClr val="tx2"/>
                </a:solidFill>
              </a:rPr>
              <a:t>2. Resourcing and Continuous Improvement</a:t>
            </a:r>
          </a:p>
          <a:p>
            <a:pPr marL="171450" lvl="0" indent="-171450">
              <a:buFont typeface="Arial" panose="020B0604020202020204" pitchFamily="34" charset="0"/>
              <a:buChar char="•"/>
            </a:pPr>
            <a:r>
              <a:rPr lang="en-GB" sz="1200" b="1" dirty="0"/>
              <a:t>Performance management: </a:t>
            </a:r>
            <a:r>
              <a:rPr lang="en-GB" sz="1200" dirty="0"/>
              <a:t>Proactively engage in team and individual objective setting. Oversee and ensure performance management processes are executed within your team(s), including identifying the development needs of your team.</a:t>
            </a:r>
            <a:endParaRPr lang="en-GB" sz="1200" b="1" dirty="0"/>
          </a:p>
          <a:p>
            <a:pPr marL="171450" lvl="0" indent="-171450">
              <a:buFont typeface="Arial" panose="020B0604020202020204" pitchFamily="34" charset="0"/>
              <a:buChar char="•"/>
            </a:pPr>
            <a:r>
              <a:rPr lang="en-GB" sz="1200" b="1" dirty="0"/>
              <a:t>Resourcing: </a:t>
            </a:r>
            <a:r>
              <a:rPr lang="en-GB" sz="1200" dirty="0"/>
              <a:t>Continually monitor resource requirements and proactively engage in team and individual objective setting ensure gaps are understood and action or escalation is taken.</a:t>
            </a:r>
          </a:p>
          <a:p>
            <a:pPr marL="171450" lvl="0" indent="-171450">
              <a:buFont typeface="Arial" panose="020B0604020202020204" pitchFamily="34" charset="0"/>
              <a:buChar char="•"/>
            </a:pPr>
            <a:r>
              <a:rPr lang="en-GB" sz="1200" b="1" dirty="0"/>
              <a:t>Roles and responsibilities: </a:t>
            </a:r>
            <a:r>
              <a:rPr lang="en-GB" sz="1200" dirty="0"/>
              <a:t>Ensure team members have in place up to date job descriptions aligned with team structure and reporting lines.</a:t>
            </a:r>
          </a:p>
          <a:p>
            <a:pPr marL="171450" lvl="0" indent="-171450">
              <a:buFont typeface="Arial" panose="020B0604020202020204" pitchFamily="34" charset="0"/>
              <a:buChar char="•"/>
            </a:pPr>
            <a:r>
              <a:rPr lang="en-GB" sz="1200" b="1" dirty="0"/>
              <a:t>Succession Planning</a:t>
            </a:r>
            <a:r>
              <a:rPr lang="en-GB" sz="1200" dirty="0"/>
              <a:t>: Identify and define critical roles, to be incorporated within your local succession plan. The succession plan should identify the short, medium and long term recruitment plans for each critical role. Also a key tool for identifying and managing key talent.</a:t>
            </a:r>
          </a:p>
          <a:p>
            <a:pPr marL="171450" lvl="0" indent="-171450">
              <a:buFont typeface="Arial" panose="020B0604020202020204" pitchFamily="34" charset="0"/>
              <a:buChar char="•"/>
            </a:pPr>
            <a:r>
              <a:rPr lang="en-GB" sz="1200" b="1" spc="40" dirty="0"/>
              <a:t>Training and development: </a:t>
            </a:r>
            <a:r>
              <a:rPr lang="en-GB" sz="1200" spc="40" dirty="0"/>
              <a:t>ensuring training needs are aligned with performance management and new strategic initiatives being undertaken by the firm</a:t>
            </a:r>
          </a:p>
        </p:txBody>
      </p:sp>
      <p:sp>
        <p:nvSpPr>
          <p:cNvPr id="10" name="Espace réservé du texte 1">
            <a:extLst>
              <a:ext uri="{FF2B5EF4-FFF2-40B4-BE49-F238E27FC236}">
                <a16:creationId xmlns:a16="http://schemas.microsoft.com/office/drawing/2014/main" id="{67C99C69-C806-48E8-BD0D-CE084029556B}"/>
              </a:ext>
            </a:extLst>
          </p:cNvPr>
          <p:cNvSpPr txBox="1">
            <a:spLocks/>
          </p:cNvSpPr>
          <p:nvPr/>
        </p:nvSpPr>
        <p:spPr>
          <a:xfrm>
            <a:off x="228600" y="201041"/>
            <a:ext cx="5646738"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Defining Reasonable Steps</a:t>
            </a:r>
            <a:endParaRPr lang="en-GB" dirty="0"/>
          </a:p>
        </p:txBody>
      </p:sp>
    </p:spTree>
    <p:extLst>
      <p:ext uri="{BB962C8B-B14F-4D97-AF65-F5344CB8AC3E}">
        <p14:creationId xmlns:p14="http://schemas.microsoft.com/office/powerpoint/2010/main" val="398274465"/>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a:xfrm>
            <a:off x="304800" y="1571017"/>
            <a:ext cx="8088573" cy="360000"/>
          </a:xfrm>
        </p:spPr>
        <p:txBody>
          <a:bodyPr/>
          <a:lstStyle/>
          <a:p>
            <a:r>
              <a:rPr lang="en-IE" dirty="0"/>
              <a:t>Impact on the staff Lifecycle</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06</a:t>
            </a:r>
          </a:p>
        </p:txBody>
      </p:sp>
    </p:spTree>
    <p:extLst>
      <p:ext uri="{BB962C8B-B14F-4D97-AF65-F5344CB8AC3E}">
        <p14:creationId xmlns:p14="http://schemas.microsoft.com/office/powerpoint/2010/main" val="351885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IE" dirty="0"/>
              <a:t>Impact on the Staff Lifecycle</a:t>
            </a:r>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10160000" cy="400116"/>
          </a:xfrm>
        </p:spPr>
        <p:txBody>
          <a:bodyPr/>
          <a:lstStyle/>
          <a:p>
            <a:r>
              <a:rPr lang="en-US" sz="2000" dirty="0"/>
              <a:t>The Staff Lifecycle Process Will Experience the Greatest Amount of Scrutiny</a:t>
            </a:r>
          </a:p>
        </p:txBody>
      </p:sp>
      <p:sp>
        <p:nvSpPr>
          <p:cNvPr id="4" name="TextBox 3">
            <a:extLst>
              <a:ext uri="{FF2B5EF4-FFF2-40B4-BE49-F238E27FC236}">
                <a16:creationId xmlns:a16="http://schemas.microsoft.com/office/drawing/2014/main" id="{80C762B6-D7FA-4207-BF1D-D8429F17DF84}"/>
              </a:ext>
            </a:extLst>
          </p:cNvPr>
          <p:cNvSpPr txBox="1"/>
          <p:nvPr/>
        </p:nvSpPr>
        <p:spPr>
          <a:xfrm>
            <a:off x="304799" y="1636779"/>
            <a:ext cx="5295900" cy="2246769"/>
          </a:xfrm>
          <a:prstGeom prst="rect">
            <a:avLst/>
          </a:prstGeom>
          <a:noFill/>
        </p:spPr>
        <p:txBody>
          <a:bodyPr wrap="square" lIns="0"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It has been noted by the Central Bank of Ireland, the Department of finance and other commentators that one of the key objectives of an IAF/SEAR is positively impact the culture and behaviours within firms. The key processes that transcends all of the proposed enhancements is the staff Lifecycle.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40" normalizeH="0" baseline="0" noProof="0" dirty="0">
                <a:ln>
                  <a:noFill/>
                </a:ln>
                <a:solidFill>
                  <a:srgbClr val="787878"/>
                </a:solidFill>
                <a:effectLst/>
                <a:uLnTx/>
                <a:uFillTx/>
                <a:latin typeface="Arial" panose="020B0604020202020204"/>
                <a:ea typeface="+mn-ea"/>
                <a:cs typeface="+mn-cs"/>
              </a:rPr>
              <a:t>Within this section we have outlined in our experience the key impacts on HR processes and the requirement for Compliance Input</a:t>
            </a:r>
          </a:p>
        </p:txBody>
      </p:sp>
      <p:graphicFrame>
        <p:nvGraphicFramePr>
          <p:cNvPr id="2" name="Diagram 1">
            <a:extLst>
              <a:ext uri="{FF2B5EF4-FFF2-40B4-BE49-F238E27FC236}">
                <a16:creationId xmlns:a16="http://schemas.microsoft.com/office/drawing/2014/main" id="{683959DC-92B5-489B-A81C-391A2EC06F0C}"/>
              </a:ext>
            </a:extLst>
          </p:cNvPr>
          <p:cNvGraphicFramePr/>
          <p:nvPr/>
        </p:nvGraphicFramePr>
        <p:xfrm>
          <a:off x="4709491" y="9405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419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IE" dirty="0"/>
              <a:t>Impact of on the Staff Lifecycle</a:t>
            </a:r>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10160000" cy="400116"/>
          </a:xfrm>
        </p:spPr>
        <p:txBody>
          <a:bodyPr/>
          <a:lstStyle/>
          <a:p>
            <a:r>
              <a:rPr lang="en-US" sz="2000" dirty="0"/>
              <a:t>The Staff Lifecycle Process Will Experience the Greatest Amount of Scrutiny</a:t>
            </a:r>
          </a:p>
        </p:txBody>
      </p:sp>
      <p:sp>
        <p:nvSpPr>
          <p:cNvPr id="4" name="TextBox 3">
            <a:extLst>
              <a:ext uri="{FF2B5EF4-FFF2-40B4-BE49-F238E27FC236}">
                <a16:creationId xmlns:a16="http://schemas.microsoft.com/office/drawing/2014/main" id="{80C762B6-D7FA-4207-BF1D-D8429F17DF84}"/>
              </a:ext>
            </a:extLst>
          </p:cNvPr>
          <p:cNvSpPr txBox="1"/>
          <p:nvPr/>
        </p:nvSpPr>
        <p:spPr>
          <a:xfrm>
            <a:off x="380999" y="1202200"/>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Recruitment</a:t>
            </a:r>
          </a:p>
        </p:txBody>
      </p:sp>
      <p:graphicFrame>
        <p:nvGraphicFramePr>
          <p:cNvPr id="5" name="Table 5">
            <a:extLst>
              <a:ext uri="{FF2B5EF4-FFF2-40B4-BE49-F238E27FC236}">
                <a16:creationId xmlns:a16="http://schemas.microsoft.com/office/drawing/2014/main" id="{0D0E23B0-3C32-4BF0-BF16-6A165A6AF9EA}"/>
              </a:ext>
            </a:extLst>
          </p:cNvPr>
          <p:cNvGraphicFramePr>
            <a:graphicFrameLocks noGrp="1"/>
          </p:cNvGraphicFramePr>
          <p:nvPr/>
        </p:nvGraphicFramePr>
        <p:xfrm>
          <a:off x="380999" y="1608666"/>
          <a:ext cx="11506200" cy="182880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Job description/role profiles aligned with the MRM where relevant</a:t>
                      </a:r>
                    </a:p>
                    <a:p>
                      <a:pPr marL="171450" indent="-171450">
                        <a:buFont typeface="Arial" panose="020B0604020202020204" pitchFamily="34" charset="0"/>
                        <a:buChar char="•"/>
                      </a:pPr>
                      <a:r>
                        <a:rPr lang="en-IE" sz="1200" b="0" kern="1200" dirty="0">
                          <a:solidFill>
                            <a:schemeClr val="dk1"/>
                          </a:solidFill>
                          <a:latin typeface="+mn-lt"/>
                          <a:ea typeface="+mn-ea"/>
                          <a:cs typeface="+mn-cs"/>
                        </a:rPr>
                        <a:t>Regulatory implication of the role SEF or CF</a:t>
                      </a:r>
                    </a:p>
                    <a:p>
                      <a:pPr marL="171450" indent="-171450">
                        <a:buFont typeface="Arial" panose="020B0604020202020204" pitchFamily="34" charset="0"/>
                        <a:buChar char="•"/>
                      </a:pPr>
                      <a:r>
                        <a:rPr lang="en-IE" sz="1200" b="0" kern="1200" dirty="0">
                          <a:solidFill>
                            <a:schemeClr val="dk1"/>
                          </a:solidFill>
                          <a:latin typeface="+mn-lt"/>
                          <a:ea typeface="+mn-ea"/>
                          <a:cs typeface="+mn-cs"/>
                        </a:rPr>
                        <a:t>Interview process to be aligned to the required competencies and behaviours – in particular SEFs and CFs</a:t>
                      </a:r>
                    </a:p>
                    <a:p>
                      <a:pPr marL="171450" indent="-171450">
                        <a:buFont typeface="Arial" panose="020B0604020202020204" pitchFamily="34" charset="0"/>
                        <a:buChar char="•"/>
                      </a:pPr>
                      <a:r>
                        <a:rPr lang="en-IE" sz="1200" b="0" kern="1200" dirty="0">
                          <a:solidFill>
                            <a:schemeClr val="dk1"/>
                          </a:solidFill>
                          <a:latin typeface="+mn-lt"/>
                          <a:ea typeface="+mn-ea"/>
                          <a:cs typeface="+mn-cs"/>
                        </a:rPr>
                        <a:t>Assessment of the candidate’s attitude, ethics and values</a:t>
                      </a:r>
                    </a:p>
                    <a:p>
                      <a:pPr marL="171450" indent="-171450">
                        <a:buFont typeface="Arial" panose="020B0604020202020204" pitchFamily="34" charset="0"/>
                        <a:buChar char="•"/>
                      </a:pPr>
                      <a:r>
                        <a:rPr lang="en-IE" sz="1200" b="0" kern="1200" dirty="0">
                          <a:solidFill>
                            <a:schemeClr val="dk1"/>
                          </a:solidFill>
                          <a:latin typeface="+mn-lt"/>
                          <a:ea typeface="+mn-ea"/>
                          <a:cs typeface="+mn-cs"/>
                        </a:rPr>
                        <a:t>Clarity of reporting lines, to be aligned with the MRM where relevant</a:t>
                      </a:r>
                    </a:p>
                    <a:p>
                      <a:pPr marL="171450" indent="-171450">
                        <a:buFont typeface="Arial" panose="020B0604020202020204" pitchFamily="34" charset="0"/>
                        <a:buChar char="•"/>
                      </a:pPr>
                      <a:r>
                        <a:rPr lang="en-IE" sz="1200" b="0" kern="1200" dirty="0">
                          <a:solidFill>
                            <a:schemeClr val="dk1"/>
                          </a:solidFill>
                          <a:latin typeface="+mn-lt"/>
                          <a:ea typeface="+mn-ea"/>
                          <a:cs typeface="+mn-cs"/>
                        </a:rPr>
                        <a:t>Contract to ensure alignment with requirements of the new regime, in particular highlighting conditional elements within offer letter</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Reviewing and setting standards for fitness and probity assessments for SEFs and CFs</a:t>
                      </a:r>
                    </a:p>
                    <a:p>
                      <a:pPr marL="171450" indent="-171450">
                        <a:buFont typeface="Arial" panose="020B0604020202020204" pitchFamily="34" charset="0"/>
                        <a:buChar char="•"/>
                      </a:pPr>
                      <a:r>
                        <a:rPr lang="en-IE" sz="1200" b="0" dirty="0"/>
                        <a:t>Reviewing and assessing the adequacy of reference checks</a:t>
                      </a:r>
                    </a:p>
                    <a:p>
                      <a:pPr marL="171450" indent="-171450">
                        <a:buFont typeface="Arial" panose="020B0604020202020204" pitchFamily="34" charset="0"/>
                        <a:buChar char="•"/>
                      </a:pPr>
                      <a:r>
                        <a:rPr lang="en-IE" sz="1200" b="0" dirty="0"/>
                        <a:t>Advising on the scope and practical impact of conduct standards</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7" name="Isosceles Triangle 6">
            <a:extLst>
              <a:ext uri="{FF2B5EF4-FFF2-40B4-BE49-F238E27FC236}">
                <a16:creationId xmlns:a16="http://schemas.microsoft.com/office/drawing/2014/main" id="{DA115545-EEEF-46E9-A98A-787AA939078F}"/>
              </a:ext>
            </a:extLst>
          </p:cNvPr>
          <p:cNvSpPr/>
          <p:nvPr/>
        </p:nvSpPr>
        <p:spPr>
          <a:xfrm rot="5400000">
            <a:off x="1765300" y="1640324"/>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324614F3-3E86-44D5-90A1-6EF48C57FC18}"/>
              </a:ext>
            </a:extLst>
          </p:cNvPr>
          <p:cNvSpPr/>
          <p:nvPr/>
        </p:nvSpPr>
        <p:spPr>
          <a:xfrm rot="5400000">
            <a:off x="1765300" y="2878068"/>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BE99048-3650-419C-8E38-8E4FFCF8437B}"/>
              </a:ext>
            </a:extLst>
          </p:cNvPr>
          <p:cNvSpPr txBox="1"/>
          <p:nvPr/>
        </p:nvSpPr>
        <p:spPr>
          <a:xfrm>
            <a:off x="380999" y="3568037"/>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Joining Process</a:t>
            </a:r>
          </a:p>
        </p:txBody>
      </p:sp>
      <p:graphicFrame>
        <p:nvGraphicFramePr>
          <p:cNvPr id="13" name="Table 5">
            <a:extLst>
              <a:ext uri="{FF2B5EF4-FFF2-40B4-BE49-F238E27FC236}">
                <a16:creationId xmlns:a16="http://schemas.microsoft.com/office/drawing/2014/main" id="{B0ABD928-8AC5-4BCB-A2CE-4ECDB0F35E42}"/>
              </a:ext>
            </a:extLst>
          </p:cNvPr>
          <p:cNvGraphicFramePr>
            <a:graphicFrameLocks noGrp="1"/>
          </p:cNvGraphicFramePr>
          <p:nvPr/>
        </p:nvGraphicFramePr>
        <p:xfrm>
          <a:off x="380999" y="3974503"/>
          <a:ext cx="11506200" cy="109728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Obtaining references, covering an extended of period of time, rather than allowing staffs to choose their own references</a:t>
                      </a:r>
                    </a:p>
                    <a:p>
                      <a:pPr marL="171450" indent="-171450">
                        <a:buFont typeface="Arial" panose="020B0604020202020204" pitchFamily="34" charset="0"/>
                        <a:buChar char="•"/>
                      </a:pPr>
                      <a:r>
                        <a:rPr lang="en-IE" sz="1200" b="0" kern="1200" dirty="0">
                          <a:solidFill>
                            <a:schemeClr val="dk1"/>
                          </a:solidFill>
                          <a:latin typeface="+mn-lt"/>
                          <a:ea typeface="+mn-ea"/>
                          <a:cs typeface="+mn-cs"/>
                        </a:rPr>
                        <a:t>Performing additional background checks</a:t>
                      </a:r>
                    </a:p>
                    <a:p>
                      <a:pPr marL="171450" indent="-171450">
                        <a:buFont typeface="Arial" panose="020B0604020202020204" pitchFamily="34" charset="0"/>
                        <a:buChar char="•"/>
                      </a:pPr>
                      <a:r>
                        <a:rPr lang="en-IE" sz="1200" b="0" kern="1200" dirty="0">
                          <a:solidFill>
                            <a:schemeClr val="dk1"/>
                          </a:solidFill>
                          <a:latin typeface="+mn-lt"/>
                          <a:ea typeface="+mn-ea"/>
                          <a:cs typeface="+mn-cs"/>
                        </a:rPr>
                        <a:t>Prepare and deliver an appropriate induction programme</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Review and assess the adequacy of background information being collected for individuals and/or whether in line with CBI requirements</a:t>
                      </a:r>
                    </a:p>
                    <a:p>
                      <a:pPr marL="171450" indent="-171450">
                        <a:buFont typeface="Arial" panose="020B0604020202020204" pitchFamily="34" charset="0"/>
                        <a:buChar char="•"/>
                      </a:pPr>
                      <a:r>
                        <a:rPr lang="en-IE" sz="1200" b="0" dirty="0"/>
                        <a:t>Ensure induction covers at a minimum relevant regulatory requirements specific to PCF and/or CF role</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14" name="Isosceles Triangle 13">
            <a:extLst>
              <a:ext uri="{FF2B5EF4-FFF2-40B4-BE49-F238E27FC236}">
                <a16:creationId xmlns:a16="http://schemas.microsoft.com/office/drawing/2014/main" id="{8B88161F-5A48-46A3-B67A-CA242B85E5A8}"/>
              </a:ext>
            </a:extLst>
          </p:cNvPr>
          <p:cNvSpPr/>
          <p:nvPr/>
        </p:nvSpPr>
        <p:spPr>
          <a:xfrm rot="5400000">
            <a:off x="1765300" y="4006161"/>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Isosceles Triangle 14">
            <a:extLst>
              <a:ext uri="{FF2B5EF4-FFF2-40B4-BE49-F238E27FC236}">
                <a16:creationId xmlns:a16="http://schemas.microsoft.com/office/drawing/2014/main" id="{55D40DB1-BBB3-45C9-8277-353F2C48548E}"/>
              </a:ext>
            </a:extLst>
          </p:cNvPr>
          <p:cNvSpPr/>
          <p:nvPr/>
        </p:nvSpPr>
        <p:spPr>
          <a:xfrm rot="5400000">
            <a:off x="1765300" y="4723205"/>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634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IE" dirty="0"/>
              <a:t>Impact on the Staff Lifecycle</a:t>
            </a:r>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10160000" cy="400116"/>
          </a:xfrm>
        </p:spPr>
        <p:txBody>
          <a:bodyPr/>
          <a:lstStyle/>
          <a:p>
            <a:r>
              <a:rPr lang="en-US" sz="2000" dirty="0"/>
              <a:t>The Staff Lifecycle Process Will Experience the Greatest Amount of Scrutiny</a:t>
            </a:r>
          </a:p>
        </p:txBody>
      </p:sp>
      <p:sp>
        <p:nvSpPr>
          <p:cNvPr id="4" name="TextBox 3">
            <a:extLst>
              <a:ext uri="{FF2B5EF4-FFF2-40B4-BE49-F238E27FC236}">
                <a16:creationId xmlns:a16="http://schemas.microsoft.com/office/drawing/2014/main" id="{80C762B6-D7FA-4207-BF1D-D8429F17DF84}"/>
              </a:ext>
            </a:extLst>
          </p:cNvPr>
          <p:cNvSpPr txBox="1"/>
          <p:nvPr/>
        </p:nvSpPr>
        <p:spPr>
          <a:xfrm>
            <a:off x="380999" y="1354600"/>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Promotions</a:t>
            </a:r>
          </a:p>
        </p:txBody>
      </p:sp>
      <p:graphicFrame>
        <p:nvGraphicFramePr>
          <p:cNvPr id="5" name="Table 5">
            <a:extLst>
              <a:ext uri="{FF2B5EF4-FFF2-40B4-BE49-F238E27FC236}">
                <a16:creationId xmlns:a16="http://schemas.microsoft.com/office/drawing/2014/main" id="{0D0E23B0-3C32-4BF0-BF16-6A165A6AF9EA}"/>
              </a:ext>
            </a:extLst>
          </p:cNvPr>
          <p:cNvGraphicFramePr>
            <a:graphicFrameLocks noGrp="1"/>
          </p:cNvGraphicFramePr>
          <p:nvPr/>
        </p:nvGraphicFramePr>
        <p:xfrm>
          <a:off x="380999" y="1761066"/>
          <a:ext cx="11506200" cy="128016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Manage changes to roles and responsibilities, in particular for non-certified that become certified and certified that become a SEF.</a:t>
                      </a:r>
                    </a:p>
                    <a:p>
                      <a:pPr marL="171450" indent="-171450">
                        <a:buFont typeface="Arial" panose="020B0604020202020204" pitchFamily="34" charset="0"/>
                        <a:buChar char="•"/>
                      </a:pPr>
                      <a:r>
                        <a:rPr lang="en-IE" sz="1200" b="0" kern="1200" dirty="0">
                          <a:solidFill>
                            <a:schemeClr val="dk1"/>
                          </a:solidFill>
                          <a:latin typeface="+mn-lt"/>
                          <a:ea typeface="+mn-ea"/>
                          <a:cs typeface="+mn-cs"/>
                        </a:rPr>
                        <a:t>Consider the types of behaviour being incentivised, are these aligned with standards for businesses conduct standards, common conduct standards and additional conduct standards</a:t>
                      </a:r>
                    </a:p>
                    <a:p>
                      <a:pPr marL="171450" indent="-171450">
                        <a:buFont typeface="Arial" panose="020B0604020202020204" pitchFamily="34" charset="0"/>
                        <a:buChar char="•"/>
                      </a:pPr>
                      <a:r>
                        <a:rPr lang="en-IE" sz="1200" b="0" kern="1200" dirty="0">
                          <a:solidFill>
                            <a:schemeClr val="dk1"/>
                          </a:solidFill>
                          <a:latin typeface="+mn-lt"/>
                          <a:ea typeface="+mn-ea"/>
                          <a:cs typeface="+mn-cs"/>
                        </a:rPr>
                        <a:t>Ensure promotion process is appropriately documented</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Review and advise on the process surrounding promotions specifically as they relate to movement between non-certified staff, certified staff and SEFs.</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7" name="Isosceles Triangle 6">
            <a:extLst>
              <a:ext uri="{FF2B5EF4-FFF2-40B4-BE49-F238E27FC236}">
                <a16:creationId xmlns:a16="http://schemas.microsoft.com/office/drawing/2014/main" id="{DA115545-EEEF-46E9-A98A-787AA939078F}"/>
              </a:ext>
            </a:extLst>
          </p:cNvPr>
          <p:cNvSpPr/>
          <p:nvPr/>
        </p:nvSpPr>
        <p:spPr>
          <a:xfrm rot="5400000">
            <a:off x="1765300" y="1792724"/>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324614F3-3E86-44D5-90A1-6EF48C57FC18}"/>
              </a:ext>
            </a:extLst>
          </p:cNvPr>
          <p:cNvSpPr/>
          <p:nvPr/>
        </p:nvSpPr>
        <p:spPr>
          <a:xfrm rot="5400000">
            <a:off x="1765300" y="2674868"/>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BE99048-3650-419C-8E38-8E4FFCF8437B}"/>
              </a:ext>
            </a:extLst>
          </p:cNvPr>
          <p:cNvSpPr txBox="1"/>
          <p:nvPr/>
        </p:nvSpPr>
        <p:spPr>
          <a:xfrm>
            <a:off x="380999" y="3568037"/>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Reward</a:t>
            </a:r>
          </a:p>
        </p:txBody>
      </p:sp>
      <p:graphicFrame>
        <p:nvGraphicFramePr>
          <p:cNvPr id="13" name="Table 5">
            <a:extLst>
              <a:ext uri="{FF2B5EF4-FFF2-40B4-BE49-F238E27FC236}">
                <a16:creationId xmlns:a16="http://schemas.microsoft.com/office/drawing/2014/main" id="{B0ABD928-8AC5-4BCB-A2CE-4ECDB0F35E42}"/>
              </a:ext>
            </a:extLst>
          </p:cNvPr>
          <p:cNvGraphicFramePr>
            <a:graphicFrameLocks noGrp="1"/>
          </p:cNvGraphicFramePr>
          <p:nvPr/>
        </p:nvGraphicFramePr>
        <p:xfrm>
          <a:off x="380999" y="3974503"/>
          <a:ext cx="11506200" cy="109728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Ensure reward is aligned with the firms corporate values, behaviours and conduct standards</a:t>
                      </a:r>
                    </a:p>
                    <a:p>
                      <a:pPr marL="171450" indent="-171450">
                        <a:buFont typeface="Arial" panose="020B0604020202020204" pitchFamily="34" charset="0"/>
                        <a:buChar char="•"/>
                      </a:pPr>
                      <a:r>
                        <a:rPr lang="en-IE" sz="1200" b="0" kern="1200" dirty="0">
                          <a:solidFill>
                            <a:schemeClr val="dk1"/>
                          </a:solidFill>
                          <a:latin typeface="+mn-lt"/>
                          <a:ea typeface="+mn-ea"/>
                          <a:cs typeface="+mn-cs"/>
                        </a:rPr>
                        <a:t>Ensure the firm’s remuneration policies are aligned with the relevant regulatory remuneration requirements </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Review and assess the adequacy of background information being collected for individuals and/or whether in line with CBI requirements</a:t>
                      </a:r>
                    </a:p>
                    <a:p>
                      <a:pPr marL="171450" indent="-171450">
                        <a:buFont typeface="Arial" panose="020B0604020202020204" pitchFamily="34" charset="0"/>
                        <a:buChar char="•"/>
                      </a:pPr>
                      <a:r>
                        <a:rPr lang="en-IE" sz="1200" b="0" dirty="0"/>
                        <a:t>Ensure induction covers at a minimum relevant regulatory requirements specific to SEF and/or CF role</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14" name="Isosceles Triangle 13">
            <a:extLst>
              <a:ext uri="{FF2B5EF4-FFF2-40B4-BE49-F238E27FC236}">
                <a16:creationId xmlns:a16="http://schemas.microsoft.com/office/drawing/2014/main" id="{8B88161F-5A48-46A3-B67A-CA242B85E5A8}"/>
              </a:ext>
            </a:extLst>
          </p:cNvPr>
          <p:cNvSpPr/>
          <p:nvPr/>
        </p:nvSpPr>
        <p:spPr>
          <a:xfrm rot="5400000">
            <a:off x="1765300" y="4006161"/>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Isosceles Triangle 14">
            <a:extLst>
              <a:ext uri="{FF2B5EF4-FFF2-40B4-BE49-F238E27FC236}">
                <a16:creationId xmlns:a16="http://schemas.microsoft.com/office/drawing/2014/main" id="{55D40DB1-BBB3-45C9-8277-353F2C48548E}"/>
              </a:ext>
            </a:extLst>
          </p:cNvPr>
          <p:cNvSpPr/>
          <p:nvPr/>
        </p:nvSpPr>
        <p:spPr>
          <a:xfrm rot="5400000">
            <a:off x="1765300" y="4723205"/>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752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IE" dirty="0"/>
              <a:t>Impact on the staff Lifecycle</a:t>
            </a:r>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10160000" cy="400116"/>
          </a:xfrm>
        </p:spPr>
        <p:txBody>
          <a:bodyPr/>
          <a:lstStyle/>
          <a:p>
            <a:r>
              <a:rPr lang="en-US" sz="2000" dirty="0"/>
              <a:t>The Staff Lifecycle Process Will Experience the Greatest Amount of Scrutiny</a:t>
            </a:r>
          </a:p>
        </p:txBody>
      </p:sp>
      <p:sp>
        <p:nvSpPr>
          <p:cNvPr id="4" name="TextBox 3">
            <a:extLst>
              <a:ext uri="{FF2B5EF4-FFF2-40B4-BE49-F238E27FC236}">
                <a16:creationId xmlns:a16="http://schemas.microsoft.com/office/drawing/2014/main" id="{80C762B6-D7FA-4207-BF1D-D8429F17DF84}"/>
              </a:ext>
            </a:extLst>
          </p:cNvPr>
          <p:cNvSpPr txBox="1"/>
          <p:nvPr/>
        </p:nvSpPr>
        <p:spPr>
          <a:xfrm>
            <a:off x="380999" y="1164100"/>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Training</a:t>
            </a:r>
          </a:p>
        </p:txBody>
      </p:sp>
      <p:graphicFrame>
        <p:nvGraphicFramePr>
          <p:cNvPr id="5" name="Table 5">
            <a:extLst>
              <a:ext uri="{FF2B5EF4-FFF2-40B4-BE49-F238E27FC236}">
                <a16:creationId xmlns:a16="http://schemas.microsoft.com/office/drawing/2014/main" id="{0D0E23B0-3C32-4BF0-BF16-6A165A6AF9EA}"/>
              </a:ext>
            </a:extLst>
          </p:cNvPr>
          <p:cNvGraphicFramePr>
            <a:graphicFrameLocks noGrp="1"/>
          </p:cNvGraphicFramePr>
          <p:nvPr>
            <p:extLst>
              <p:ext uri="{D42A27DB-BD31-4B8C-83A1-F6EECF244321}">
                <p14:modId xmlns:p14="http://schemas.microsoft.com/office/powerpoint/2010/main" val="3278124972"/>
              </p:ext>
            </p:extLst>
          </p:nvPr>
        </p:nvGraphicFramePr>
        <p:xfrm>
          <a:off x="380999" y="1570566"/>
          <a:ext cx="11506200" cy="201168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Ensure relevant staff members have a documented training plan in place and obtain the relevant amount of Continued Professional Development hours per their relevant qualifications.</a:t>
                      </a:r>
                    </a:p>
                    <a:p>
                      <a:pPr marL="171450" indent="-171450">
                        <a:buFont typeface="Arial" panose="020B0604020202020204" pitchFamily="34" charset="0"/>
                        <a:buChar char="•"/>
                      </a:pPr>
                      <a:r>
                        <a:rPr lang="en-IE" sz="1200" b="0" kern="1200" dirty="0">
                          <a:solidFill>
                            <a:schemeClr val="dk1"/>
                          </a:solidFill>
                          <a:latin typeface="+mn-lt"/>
                          <a:ea typeface="+mn-ea"/>
                          <a:cs typeface="+mn-cs"/>
                        </a:rPr>
                        <a:t>Develop and launch IAF/SEAR/conduct standards training for each relevant staff cohort. Training should also incorporate staff are appropriately aware of the firm’s values and expected behaviours</a:t>
                      </a:r>
                    </a:p>
                    <a:p>
                      <a:pPr marL="171450" indent="-171450">
                        <a:buFont typeface="Arial" panose="020B0604020202020204" pitchFamily="34" charset="0"/>
                        <a:buChar char="•"/>
                      </a:pPr>
                      <a:r>
                        <a:rPr lang="en-IE" sz="1200" b="0" kern="1200" dirty="0">
                          <a:solidFill>
                            <a:schemeClr val="dk1"/>
                          </a:solidFill>
                          <a:latin typeface="+mn-lt"/>
                          <a:ea typeface="+mn-ea"/>
                          <a:cs typeface="+mn-cs"/>
                        </a:rPr>
                        <a:t>Communication of the importance of the annual certification process. Certificates should not be issued (or re-issued) if all mandatory training has not been completed</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Setting standard content for training of SEFs and certified staff.</a:t>
                      </a:r>
                    </a:p>
                    <a:p>
                      <a:pPr marL="171450" indent="-171450">
                        <a:buFont typeface="Arial" panose="020B0604020202020204" pitchFamily="34" charset="0"/>
                        <a:buChar char="•"/>
                      </a:pPr>
                      <a:r>
                        <a:rPr lang="en-IE" sz="1200" b="0" dirty="0"/>
                        <a:t>Advising and ensuring conduct standards training translate the conduct standards into measurable items, set threshold and establishing monitoring, review and governance norms</a:t>
                      </a:r>
                    </a:p>
                    <a:p>
                      <a:pPr marL="171450" indent="-171450">
                        <a:buFont typeface="Arial" panose="020B0604020202020204" pitchFamily="34" charset="0"/>
                        <a:buChar char="•"/>
                      </a:pPr>
                      <a:r>
                        <a:rPr lang="en-IE" sz="1200" b="0" dirty="0"/>
                        <a:t>Support the initial delivery and on-going delivery of training, especially if responsibilities are shared with HR</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7" name="Isosceles Triangle 6">
            <a:extLst>
              <a:ext uri="{FF2B5EF4-FFF2-40B4-BE49-F238E27FC236}">
                <a16:creationId xmlns:a16="http://schemas.microsoft.com/office/drawing/2014/main" id="{DA115545-EEEF-46E9-A98A-787AA939078F}"/>
              </a:ext>
            </a:extLst>
          </p:cNvPr>
          <p:cNvSpPr/>
          <p:nvPr/>
        </p:nvSpPr>
        <p:spPr>
          <a:xfrm rot="5400000">
            <a:off x="1765300" y="1792724"/>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324614F3-3E86-44D5-90A1-6EF48C57FC18}"/>
              </a:ext>
            </a:extLst>
          </p:cNvPr>
          <p:cNvSpPr/>
          <p:nvPr/>
        </p:nvSpPr>
        <p:spPr>
          <a:xfrm rot="5400000">
            <a:off x="1765300" y="2674868"/>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BE99048-3650-419C-8E38-8E4FFCF8437B}"/>
              </a:ext>
            </a:extLst>
          </p:cNvPr>
          <p:cNvSpPr txBox="1"/>
          <p:nvPr/>
        </p:nvSpPr>
        <p:spPr>
          <a:xfrm>
            <a:off x="380999" y="3783937"/>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Succession Planning</a:t>
            </a:r>
          </a:p>
        </p:txBody>
      </p:sp>
      <p:graphicFrame>
        <p:nvGraphicFramePr>
          <p:cNvPr id="13" name="Table 5">
            <a:extLst>
              <a:ext uri="{FF2B5EF4-FFF2-40B4-BE49-F238E27FC236}">
                <a16:creationId xmlns:a16="http://schemas.microsoft.com/office/drawing/2014/main" id="{B0ABD928-8AC5-4BCB-A2CE-4ECDB0F35E42}"/>
              </a:ext>
            </a:extLst>
          </p:cNvPr>
          <p:cNvGraphicFramePr>
            <a:graphicFrameLocks noGrp="1"/>
          </p:cNvGraphicFramePr>
          <p:nvPr>
            <p:extLst>
              <p:ext uri="{D42A27DB-BD31-4B8C-83A1-F6EECF244321}">
                <p14:modId xmlns:p14="http://schemas.microsoft.com/office/powerpoint/2010/main" val="3892631555"/>
              </p:ext>
            </p:extLst>
          </p:nvPr>
        </p:nvGraphicFramePr>
        <p:xfrm>
          <a:off x="380999" y="4190403"/>
          <a:ext cx="11506200" cy="128016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Ensure the talent pipe-line of staff is ready and able to assume SEF and certified roles</a:t>
                      </a:r>
                    </a:p>
                    <a:p>
                      <a:pPr marL="171450" indent="-171450">
                        <a:buFont typeface="Arial" panose="020B0604020202020204" pitchFamily="34" charset="0"/>
                        <a:buChar char="•"/>
                      </a:pPr>
                      <a:r>
                        <a:rPr lang="en-IE" sz="1200" b="0" kern="1200" dirty="0">
                          <a:solidFill>
                            <a:schemeClr val="dk1"/>
                          </a:solidFill>
                          <a:latin typeface="+mn-lt"/>
                          <a:ea typeface="+mn-ea"/>
                          <a:cs typeface="+mn-cs"/>
                        </a:rPr>
                        <a:t>Ensure that succession plans are kept up to date and aligned with the MRM</a:t>
                      </a:r>
                    </a:p>
                    <a:p>
                      <a:pPr marL="171450" indent="-171450">
                        <a:buFont typeface="Arial" panose="020B0604020202020204" pitchFamily="34" charset="0"/>
                        <a:buChar char="•"/>
                      </a:pPr>
                      <a:r>
                        <a:rPr lang="en-IE" sz="1200" b="0" kern="1200" dirty="0">
                          <a:solidFill>
                            <a:schemeClr val="dk1"/>
                          </a:solidFill>
                          <a:latin typeface="+mn-lt"/>
                          <a:ea typeface="+mn-ea"/>
                          <a:cs typeface="+mn-cs"/>
                        </a:rPr>
                        <a:t>Continual monitoring of fitness and probity of individuals within the succession plan especially where they are not already part of the relevant Certified staff or SEF population</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Review and advise on the adequacy of the succession plan and also the systems and controls in place to ensure that it is kept up to date and consistent with MRM.</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14" name="Isosceles Triangle 13">
            <a:extLst>
              <a:ext uri="{FF2B5EF4-FFF2-40B4-BE49-F238E27FC236}">
                <a16:creationId xmlns:a16="http://schemas.microsoft.com/office/drawing/2014/main" id="{8B88161F-5A48-46A3-B67A-CA242B85E5A8}"/>
              </a:ext>
            </a:extLst>
          </p:cNvPr>
          <p:cNvSpPr/>
          <p:nvPr/>
        </p:nvSpPr>
        <p:spPr>
          <a:xfrm rot="5400000">
            <a:off x="1765300" y="4361761"/>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Isosceles Triangle 14">
            <a:extLst>
              <a:ext uri="{FF2B5EF4-FFF2-40B4-BE49-F238E27FC236}">
                <a16:creationId xmlns:a16="http://schemas.microsoft.com/office/drawing/2014/main" id="{55D40DB1-BBB3-45C9-8277-353F2C48548E}"/>
              </a:ext>
            </a:extLst>
          </p:cNvPr>
          <p:cNvSpPr/>
          <p:nvPr/>
        </p:nvSpPr>
        <p:spPr>
          <a:xfrm rot="5400000">
            <a:off x="1765300" y="5078805"/>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726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52AB-CFFF-4785-928D-DFC4834F8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
        <p:nvSpPr>
          <p:cNvPr id="9" name="Text Placeholder 10">
            <a:extLst>
              <a:ext uri="{FF2B5EF4-FFF2-40B4-BE49-F238E27FC236}">
                <a16:creationId xmlns:a16="http://schemas.microsoft.com/office/drawing/2014/main" id="{A6B2A22A-91B5-4E95-9243-1691D4260FFB}"/>
              </a:ext>
            </a:extLst>
          </p:cNvPr>
          <p:cNvSpPr>
            <a:spLocks noGrp="1"/>
          </p:cNvSpPr>
          <p:nvPr>
            <p:ph type="body" sz="quarter" idx="13"/>
          </p:nvPr>
        </p:nvSpPr>
        <p:spPr>
          <a:xfrm>
            <a:off x="304799" y="304800"/>
            <a:ext cx="8809384" cy="360363"/>
          </a:xfrm>
        </p:spPr>
        <p:txBody>
          <a:bodyPr/>
          <a:lstStyle/>
          <a:p>
            <a:r>
              <a:rPr lang="en-IE" dirty="0"/>
              <a:t>Impact on the Staff Lifecycle</a:t>
            </a:r>
          </a:p>
        </p:txBody>
      </p:sp>
      <p:sp>
        <p:nvSpPr>
          <p:cNvPr id="10" name="Text Placeholder 11">
            <a:extLst>
              <a:ext uri="{FF2B5EF4-FFF2-40B4-BE49-F238E27FC236}">
                <a16:creationId xmlns:a16="http://schemas.microsoft.com/office/drawing/2014/main" id="{6656B45F-4E63-42E8-B65A-A33D6B1D4402}"/>
              </a:ext>
            </a:extLst>
          </p:cNvPr>
          <p:cNvSpPr>
            <a:spLocks noGrp="1"/>
          </p:cNvSpPr>
          <p:nvPr>
            <p:ph type="body" sz="quarter" idx="14"/>
          </p:nvPr>
        </p:nvSpPr>
        <p:spPr>
          <a:xfrm>
            <a:off x="304800" y="671513"/>
            <a:ext cx="10160000" cy="400116"/>
          </a:xfrm>
        </p:spPr>
        <p:txBody>
          <a:bodyPr/>
          <a:lstStyle/>
          <a:p>
            <a:r>
              <a:rPr lang="en-US" sz="2000" dirty="0"/>
              <a:t>The Staff Lifecycle Process Will Experience the Greatest Amount of Scrutiny</a:t>
            </a:r>
          </a:p>
        </p:txBody>
      </p:sp>
      <p:sp>
        <p:nvSpPr>
          <p:cNvPr id="4" name="TextBox 3">
            <a:extLst>
              <a:ext uri="{FF2B5EF4-FFF2-40B4-BE49-F238E27FC236}">
                <a16:creationId xmlns:a16="http://schemas.microsoft.com/office/drawing/2014/main" id="{80C762B6-D7FA-4207-BF1D-D8429F17DF84}"/>
              </a:ext>
            </a:extLst>
          </p:cNvPr>
          <p:cNvSpPr txBox="1"/>
          <p:nvPr/>
        </p:nvSpPr>
        <p:spPr>
          <a:xfrm>
            <a:off x="380999" y="1164100"/>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Appraisal and Certification </a:t>
            </a:r>
          </a:p>
        </p:txBody>
      </p:sp>
      <p:graphicFrame>
        <p:nvGraphicFramePr>
          <p:cNvPr id="5" name="Table 5">
            <a:extLst>
              <a:ext uri="{FF2B5EF4-FFF2-40B4-BE49-F238E27FC236}">
                <a16:creationId xmlns:a16="http://schemas.microsoft.com/office/drawing/2014/main" id="{0D0E23B0-3C32-4BF0-BF16-6A165A6AF9EA}"/>
              </a:ext>
            </a:extLst>
          </p:cNvPr>
          <p:cNvGraphicFramePr>
            <a:graphicFrameLocks noGrp="1"/>
          </p:cNvGraphicFramePr>
          <p:nvPr/>
        </p:nvGraphicFramePr>
        <p:xfrm>
          <a:off x="380999" y="1600200"/>
          <a:ext cx="11506200" cy="182880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Need for meaningful appraisals of staff across all levels, conducted fairly and without bias to ensure ongoing employment of capable and competent staff. Furthermore this will also assist in keeping staff engaged and bought into the corporate strategy and objectives</a:t>
                      </a:r>
                    </a:p>
                    <a:p>
                      <a:pPr marL="171450" indent="-171450">
                        <a:buFont typeface="Arial" panose="020B0604020202020204" pitchFamily="34" charset="0"/>
                        <a:buChar char="•"/>
                      </a:pPr>
                      <a:r>
                        <a:rPr lang="en-IE" sz="1200" b="0" kern="1200" dirty="0">
                          <a:solidFill>
                            <a:schemeClr val="dk1"/>
                          </a:solidFill>
                          <a:latin typeface="+mn-lt"/>
                          <a:ea typeface="+mn-ea"/>
                          <a:cs typeface="+mn-cs"/>
                        </a:rPr>
                        <a:t>Incorporate relevant elements of SEAR, certification into the appraisal, e.g. prescribed responsibilities, conduct standards etc.</a:t>
                      </a:r>
                    </a:p>
                    <a:p>
                      <a:pPr marL="171450" indent="-171450">
                        <a:buFont typeface="Arial" panose="020B0604020202020204" pitchFamily="34" charset="0"/>
                        <a:buChar char="•"/>
                      </a:pPr>
                      <a:r>
                        <a:rPr lang="en-IE" sz="1200" b="0" kern="1200" dirty="0">
                          <a:solidFill>
                            <a:schemeClr val="dk1"/>
                          </a:solidFill>
                          <a:latin typeface="+mn-lt"/>
                          <a:ea typeface="+mn-ea"/>
                          <a:cs typeface="+mn-cs"/>
                        </a:rPr>
                        <a:t>Specifically consider if breaches of conduct standards occurred and/r may have occurred during the performance year</a:t>
                      </a:r>
                    </a:p>
                    <a:p>
                      <a:pPr marL="171450" indent="-171450">
                        <a:buFont typeface="Arial" panose="020B0604020202020204" pitchFamily="34" charset="0"/>
                        <a:buChar char="•"/>
                      </a:pPr>
                      <a:r>
                        <a:rPr lang="en-IE" sz="1200" b="0" kern="1200" dirty="0">
                          <a:solidFill>
                            <a:schemeClr val="dk1"/>
                          </a:solidFill>
                          <a:latin typeface="+mn-lt"/>
                          <a:ea typeface="+mn-ea"/>
                          <a:cs typeface="+mn-cs"/>
                        </a:rPr>
                        <a:t>Incorporate the relevant fitness and probity aspects within the appraisal to allow the appraisal to serve a dual purpose to support the certification process.</a:t>
                      </a:r>
                    </a:p>
                    <a:p>
                      <a:pPr marL="171450" indent="-171450">
                        <a:buFont typeface="Arial" panose="020B0604020202020204" pitchFamily="34" charset="0"/>
                        <a:buChar char="•"/>
                      </a:pPr>
                      <a:r>
                        <a:rPr lang="en-IE" sz="1200" b="0" kern="1200" dirty="0">
                          <a:solidFill>
                            <a:schemeClr val="dk1"/>
                          </a:solidFill>
                          <a:latin typeface="+mn-lt"/>
                          <a:ea typeface="+mn-ea"/>
                          <a:cs typeface="+mn-cs"/>
                        </a:rPr>
                        <a:t>Develop a Conduct Standards, Certification/SEF Working Group to triage and assess issues that require escalation.</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Advise on the design of the certification process during implementation phase, followed by periodic assessment of operating effectiveness.</a:t>
                      </a:r>
                    </a:p>
                    <a:p>
                      <a:pPr marL="171450" indent="-171450">
                        <a:buFont typeface="Arial" panose="020B0604020202020204" pitchFamily="34" charset="0"/>
                        <a:buChar char="•"/>
                      </a:pPr>
                      <a:r>
                        <a:rPr lang="en-IE" sz="1200" b="0" dirty="0"/>
                        <a:t>Act as an advisor and/or a member of the Conduct Standards, Certification/SEF Working Group</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7" name="Isosceles Triangle 6">
            <a:extLst>
              <a:ext uri="{FF2B5EF4-FFF2-40B4-BE49-F238E27FC236}">
                <a16:creationId xmlns:a16="http://schemas.microsoft.com/office/drawing/2014/main" id="{DA115545-EEEF-46E9-A98A-787AA939078F}"/>
              </a:ext>
            </a:extLst>
          </p:cNvPr>
          <p:cNvSpPr/>
          <p:nvPr/>
        </p:nvSpPr>
        <p:spPr>
          <a:xfrm rot="5400000">
            <a:off x="1765300" y="1703824"/>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324614F3-3E86-44D5-90A1-6EF48C57FC18}"/>
              </a:ext>
            </a:extLst>
          </p:cNvPr>
          <p:cNvSpPr/>
          <p:nvPr/>
        </p:nvSpPr>
        <p:spPr>
          <a:xfrm rot="5400000">
            <a:off x="1765300" y="3017768"/>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BE99048-3650-419C-8E38-8E4FFCF8437B}"/>
              </a:ext>
            </a:extLst>
          </p:cNvPr>
          <p:cNvSpPr txBox="1"/>
          <p:nvPr/>
        </p:nvSpPr>
        <p:spPr>
          <a:xfrm>
            <a:off x="380999" y="3783937"/>
            <a:ext cx="529590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40" normalizeH="0" baseline="0" noProof="0" dirty="0">
                <a:ln>
                  <a:noFill/>
                </a:ln>
                <a:solidFill>
                  <a:srgbClr val="787878"/>
                </a:solidFill>
                <a:effectLst/>
                <a:uLnTx/>
                <a:uFillTx/>
                <a:latin typeface="Arial" panose="020B0604020202020204"/>
                <a:ea typeface="+mn-ea"/>
                <a:cs typeface="+mn-cs"/>
              </a:rPr>
              <a:t>Disciplinary Process</a:t>
            </a:r>
          </a:p>
        </p:txBody>
      </p:sp>
      <p:graphicFrame>
        <p:nvGraphicFramePr>
          <p:cNvPr id="13" name="Table 5">
            <a:extLst>
              <a:ext uri="{FF2B5EF4-FFF2-40B4-BE49-F238E27FC236}">
                <a16:creationId xmlns:a16="http://schemas.microsoft.com/office/drawing/2014/main" id="{B0ABD928-8AC5-4BCB-A2CE-4ECDB0F35E42}"/>
              </a:ext>
            </a:extLst>
          </p:cNvPr>
          <p:cNvGraphicFramePr>
            <a:graphicFrameLocks noGrp="1"/>
          </p:cNvGraphicFramePr>
          <p:nvPr/>
        </p:nvGraphicFramePr>
        <p:xfrm>
          <a:off x="380999" y="4190403"/>
          <a:ext cx="11506200" cy="1097280"/>
        </p:xfrm>
        <a:graphic>
          <a:graphicData uri="http://schemas.openxmlformats.org/drawingml/2006/table">
            <a:tbl>
              <a:tblPr firstRow="1" bandRow="1">
                <a:tableStyleId>{5C22544A-7EE6-4342-B048-85BDC9FD1C3A}</a:tableStyleId>
              </a:tblPr>
              <a:tblGrid>
                <a:gridCol w="1358901">
                  <a:extLst>
                    <a:ext uri="{9D8B030D-6E8A-4147-A177-3AD203B41FA5}">
                      <a16:colId xmlns:a16="http://schemas.microsoft.com/office/drawing/2014/main" val="596612055"/>
                    </a:ext>
                  </a:extLst>
                </a:gridCol>
                <a:gridCol w="368300">
                  <a:extLst>
                    <a:ext uri="{9D8B030D-6E8A-4147-A177-3AD203B41FA5}">
                      <a16:colId xmlns:a16="http://schemas.microsoft.com/office/drawing/2014/main" val="2323854116"/>
                    </a:ext>
                  </a:extLst>
                </a:gridCol>
                <a:gridCol w="9778999">
                  <a:extLst>
                    <a:ext uri="{9D8B030D-6E8A-4147-A177-3AD203B41FA5}">
                      <a16:colId xmlns:a16="http://schemas.microsoft.com/office/drawing/2014/main" val="3101065317"/>
                    </a:ext>
                  </a:extLst>
                </a:gridCol>
              </a:tblGrid>
              <a:tr h="370840">
                <a:tc>
                  <a:txBody>
                    <a:bodyPr/>
                    <a:lstStyle/>
                    <a:p>
                      <a:r>
                        <a:rPr lang="en-IE" sz="1200" dirty="0"/>
                        <a:t>Human Resources Processes</a:t>
                      </a:r>
                    </a:p>
                  </a:txBody>
                  <a:tcPr>
                    <a:solidFill>
                      <a:schemeClr val="tx1"/>
                    </a:solidFill>
                  </a:tcPr>
                </a:tc>
                <a:tc>
                  <a:txBody>
                    <a:bodyPr/>
                    <a:lstStyle/>
                    <a:p>
                      <a:endParaRPr kumimoji="0" lang="en-IE" sz="1400" b="0" i="0" u="none" strike="noStrike" kern="1200" cap="none" spc="40" normalizeH="0" baseline="0" dirty="0">
                        <a:ln>
                          <a:noFill/>
                        </a:ln>
                        <a:solidFill>
                          <a:srgbClr val="787878"/>
                        </a:solidFill>
                        <a:effectLst/>
                        <a:uLnTx/>
                        <a:uFillTx/>
                        <a:latin typeface="Arial" panose="020B0604020202020204"/>
                        <a:ea typeface="+mn-ea"/>
                        <a:cs typeface="+mn-cs"/>
                      </a:endParaRPr>
                    </a:p>
                  </a:txBody>
                  <a:tcPr>
                    <a:noFill/>
                  </a:tcPr>
                </a:tc>
                <a:tc>
                  <a:txBody>
                    <a:bodyPr/>
                    <a:lstStyle/>
                    <a:p>
                      <a:pPr marL="171450" indent="-171450">
                        <a:buFont typeface="Arial" panose="020B0604020202020204" pitchFamily="34" charset="0"/>
                        <a:buChar char="•"/>
                      </a:pPr>
                      <a:r>
                        <a:rPr lang="en-IE" sz="1200" b="0" kern="1200" dirty="0">
                          <a:solidFill>
                            <a:schemeClr val="dk1"/>
                          </a:solidFill>
                          <a:latin typeface="+mn-lt"/>
                          <a:ea typeface="+mn-ea"/>
                          <a:cs typeface="+mn-cs"/>
                        </a:rPr>
                        <a:t>Regulatory impact of disciplinary processes must be incorporated and assessed as part of disciplinary investigations.</a:t>
                      </a:r>
                    </a:p>
                    <a:p>
                      <a:pPr marL="171450" indent="-171450">
                        <a:buFont typeface="Arial" panose="020B0604020202020204" pitchFamily="34" charset="0"/>
                        <a:buChar char="•"/>
                      </a:pPr>
                      <a:r>
                        <a:rPr lang="en-IE" sz="1200" b="0" kern="1200" dirty="0">
                          <a:solidFill>
                            <a:schemeClr val="dk1"/>
                          </a:solidFill>
                          <a:latin typeface="+mn-lt"/>
                          <a:ea typeface="+mn-ea"/>
                          <a:cs typeface="+mn-cs"/>
                        </a:rPr>
                        <a:t>Develop and consider conduct standard breach scenarios, to assess and consider actions management should take when assessing the impacts of disciplinary processes on staff ability to adhere to the relevant conduct standards.</a:t>
                      </a:r>
                    </a:p>
                  </a:txBody>
                  <a:tcPr>
                    <a:solidFill>
                      <a:schemeClr val="bg1">
                        <a:lumMod val="95000"/>
                      </a:schemeClr>
                    </a:solidFill>
                  </a:tcPr>
                </a:tc>
                <a:extLst>
                  <a:ext uri="{0D108BD9-81ED-4DB2-BD59-A6C34878D82A}">
                    <a16:rowId xmlns:a16="http://schemas.microsoft.com/office/drawing/2014/main" val="558323764"/>
                  </a:ext>
                </a:extLst>
              </a:tr>
              <a:tr h="370840">
                <a:tc>
                  <a:txBody>
                    <a:bodyPr/>
                    <a:lstStyle/>
                    <a:p>
                      <a:r>
                        <a:rPr lang="en-IE" sz="1200" b="1" kern="1200" dirty="0">
                          <a:solidFill>
                            <a:schemeClr val="lt1"/>
                          </a:solidFill>
                          <a:latin typeface="+mn-lt"/>
                          <a:ea typeface="+mn-ea"/>
                          <a:cs typeface="+mn-cs"/>
                        </a:rPr>
                        <a:t>Compliance Input</a:t>
                      </a:r>
                    </a:p>
                  </a:txBody>
                  <a:tcPr>
                    <a:solidFill>
                      <a:schemeClr val="tx1"/>
                    </a:solidFill>
                  </a:tcPr>
                </a:tc>
                <a:tc>
                  <a:txBody>
                    <a:bodyPr/>
                    <a:lstStyle/>
                    <a:p>
                      <a:endParaRPr lang="en-IE" sz="1200" dirty="0"/>
                    </a:p>
                  </a:txBody>
                  <a:tcPr>
                    <a:noFill/>
                  </a:tcPr>
                </a:tc>
                <a:tc>
                  <a:txBody>
                    <a:bodyPr/>
                    <a:lstStyle/>
                    <a:p>
                      <a:pPr marL="171450" indent="-171450">
                        <a:buFont typeface="Arial" panose="020B0604020202020204" pitchFamily="34" charset="0"/>
                        <a:buChar char="•"/>
                      </a:pPr>
                      <a:r>
                        <a:rPr lang="en-IE" sz="1200" b="0" dirty="0"/>
                        <a:t>Provide advice to HR on escalation of conduct standards internally and externally to the regulator.</a:t>
                      </a:r>
                    </a:p>
                  </a:txBody>
                  <a:tcPr>
                    <a:solidFill>
                      <a:schemeClr val="bg1">
                        <a:lumMod val="95000"/>
                      </a:schemeClr>
                    </a:solidFill>
                  </a:tcPr>
                </a:tc>
                <a:extLst>
                  <a:ext uri="{0D108BD9-81ED-4DB2-BD59-A6C34878D82A}">
                    <a16:rowId xmlns:a16="http://schemas.microsoft.com/office/drawing/2014/main" val="3011293618"/>
                  </a:ext>
                </a:extLst>
              </a:tr>
            </a:tbl>
          </a:graphicData>
        </a:graphic>
      </p:graphicFrame>
      <p:sp>
        <p:nvSpPr>
          <p:cNvPr id="14" name="Isosceles Triangle 13">
            <a:extLst>
              <a:ext uri="{FF2B5EF4-FFF2-40B4-BE49-F238E27FC236}">
                <a16:creationId xmlns:a16="http://schemas.microsoft.com/office/drawing/2014/main" id="{8B88161F-5A48-46A3-B67A-CA242B85E5A8}"/>
              </a:ext>
            </a:extLst>
          </p:cNvPr>
          <p:cNvSpPr/>
          <p:nvPr/>
        </p:nvSpPr>
        <p:spPr>
          <a:xfrm rot="5400000">
            <a:off x="1765300" y="4361761"/>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Isosceles Triangle 14">
            <a:extLst>
              <a:ext uri="{FF2B5EF4-FFF2-40B4-BE49-F238E27FC236}">
                <a16:creationId xmlns:a16="http://schemas.microsoft.com/office/drawing/2014/main" id="{55D40DB1-BBB3-45C9-8277-353F2C48548E}"/>
              </a:ext>
            </a:extLst>
          </p:cNvPr>
          <p:cNvSpPr/>
          <p:nvPr/>
        </p:nvSpPr>
        <p:spPr>
          <a:xfrm rot="5400000">
            <a:off x="1765300" y="4913705"/>
            <a:ext cx="292100" cy="2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387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7EFF721-8956-42ED-A8FA-CD9C3D6489E3}"/>
              </a:ext>
            </a:extLst>
          </p:cNvPr>
          <p:cNvSpPr txBox="1">
            <a:spLocks noGrp="1"/>
          </p:cNvSpPr>
          <p:nvPr>
            <p:ph type="subTitle" idx="1"/>
          </p:nvPr>
        </p:nvSpPr>
        <p:spPr>
          <a:xfrm>
            <a:off x="0" y="1520683"/>
            <a:ext cx="12191996" cy="3904753"/>
          </a:xfrm>
          <a:solidFill>
            <a:srgbClr val="00205B"/>
          </a:solidFill>
        </p:spPr>
        <p:txBody>
          <a:bodyPr/>
          <a:lstStyle/>
          <a:p>
            <a:pPr lvl="0"/>
            <a:r>
              <a:rPr lang="en-US">
                <a:solidFill>
                  <a:srgbClr val="00205B"/>
                </a:solidFill>
              </a:rPr>
              <a:t>P</a:t>
            </a:r>
            <a:endParaRPr lang="en-GB">
              <a:solidFill>
                <a:srgbClr val="00205B"/>
              </a:solidFill>
            </a:endParaRPr>
          </a:p>
        </p:txBody>
      </p:sp>
      <p:pic>
        <p:nvPicPr>
          <p:cNvPr id="3" name="Picture 11" descr="A picture containing graphical user interface&#10;&#10;Description automatically generated">
            <a:extLst>
              <a:ext uri="{FF2B5EF4-FFF2-40B4-BE49-F238E27FC236}">
                <a16:creationId xmlns:a16="http://schemas.microsoft.com/office/drawing/2014/main" id="{92BFF5C0-81D8-454E-874C-951D984F67B6}"/>
              </a:ext>
            </a:extLst>
          </p:cNvPr>
          <p:cNvPicPr>
            <a:picLocks noChangeAspect="1"/>
          </p:cNvPicPr>
          <p:nvPr/>
        </p:nvPicPr>
        <p:blipFill>
          <a:blip r:embed="rId2"/>
          <a:stretch>
            <a:fillRect/>
          </a:stretch>
        </p:blipFill>
        <p:spPr>
          <a:xfrm>
            <a:off x="408407" y="150025"/>
            <a:ext cx="2330567" cy="1111306"/>
          </a:xfrm>
          <a:prstGeom prst="rect">
            <a:avLst/>
          </a:prstGeom>
          <a:noFill/>
          <a:ln cap="flat">
            <a:noFill/>
          </a:ln>
        </p:spPr>
      </p:pic>
      <p:sp>
        <p:nvSpPr>
          <p:cNvPr id="4" name="Rectangle 16">
            <a:extLst>
              <a:ext uri="{FF2B5EF4-FFF2-40B4-BE49-F238E27FC236}">
                <a16:creationId xmlns:a16="http://schemas.microsoft.com/office/drawing/2014/main" id="{56BFC0EB-E621-48E4-BDF8-07F7A71B9A62}"/>
              </a:ext>
            </a:extLst>
          </p:cNvPr>
          <p:cNvSpPr/>
          <p:nvPr/>
        </p:nvSpPr>
        <p:spPr>
          <a:xfrm>
            <a:off x="0" y="5425436"/>
            <a:ext cx="12191996" cy="1432563"/>
          </a:xfrm>
          <a:prstGeom prst="rect">
            <a:avLst/>
          </a:prstGeom>
          <a:solidFill>
            <a:srgbClr val="00AB8E"/>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AB8E"/>
              </a:solidFill>
              <a:uFillTx/>
              <a:latin typeface="Calibri"/>
            </a:endParaRPr>
          </a:p>
        </p:txBody>
      </p:sp>
      <p:sp>
        <p:nvSpPr>
          <p:cNvPr id="6" name="TextBox 19">
            <a:extLst>
              <a:ext uri="{FF2B5EF4-FFF2-40B4-BE49-F238E27FC236}">
                <a16:creationId xmlns:a16="http://schemas.microsoft.com/office/drawing/2014/main" id="{F3D98B9F-B947-412D-A9DD-143239AF6CA7}"/>
              </a:ext>
            </a:extLst>
          </p:cNvPr>
          <p:cNvSpPr txBox="1"/>
          <p:nvPr/>
        </p:nvSpPr>
        <p:spPr>
          <a:xfrm>
            <a:off x="2882345" y="3119117"/>
            <a:ext cx="8715713" cy="70788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kern="0" dirty="0">
                <a:solidFill>
                  <a:srgbClr val="FFFFFF"/>
                </a:solidFill>
                <a:latin typeface="Hamlin" pitchFamily="2"/>
              </a:rPr>
              <a:t>Questions &amp; Answers </a:t>
            </a:r>
            <a:endParaRPr lang="en-GB" sz="4000" b="1" i="0" u="none" strike="noStrike" kern="1200" cap="none" spc="0" baseline="0" dirty="0">
              <a:solidFill>
                <a:srgbClr val="FFFFFF"/>
              </a:solidFill>
              <a:uFillTx/>
              <a:latin typeface="Textbook New" pitchFamily="34"/>
            </a:endParaRPr>
          </a:p>
        </p:txBody>
      </p:sp>
      <p:sp>
        <p:nvSpPr>
          <p:cNvPr id="7" name="TextBox 6">
            <a:extLst>
              <a:ext uri="{FF2B5EF4-FFF2-40B4-BE49-F238E27FC236}">
                <a16:creationId xmlns:a16="http://schemas.microsoft.com/office/drawing/2014/main" id="{06394578-71D5-42EE-9E07-EBB18310D32C}"/>
              </a:ext>
            </a:extLst>
          </p:cNvPr>
          <p:cNvSpPr txBox="1"/>
          <p:nvPr/>
        </p:nvSpPr>
        <p:spPr>
          <a:xfrm>
            <a:off x="198783" y="6331226"/>
            <a:ext cx="2802834" cy="646331"/>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00205B"/>
                </a:solidFill>
                <a:effectLst/>
                <a:uLnTx/>
                <a:uFillTx/>
                <a:latin typeface="Hamlin"/>
                <a:ea typeface="+mn-ea"/>
                <a:cs typeface="+mn-cs"/>
              </a:rPr>
              <a:t>CPD CODE: </a:t>
            </a:r>
            <a:r>
              <a:rPr lang="en-GB" b="0" i="0" dirty="0">
                <a:solidFill>
                  <a:srgbClr val="00205B"/>
                </a:solidFill>
                <a:effectLst/>
                <a:latin typeface="Arial" panose="020B0604020202020204" pitchFamily="34" charset="0"/>
              </a:rPr>
              <a:t>2022-1036</a:t>
            </a:r>
            <a:r>
              <a:rPr kumimoji="0" lang="en-US" sz="1800" b="0" i="0" u="none" strike="noStrike" kern="1200" cap="none" spc="0" normalizeH="0" baseline="0" noProof="0" dirty="0">
                <a:ln>
                  <a:noFill/>
                </a:ln>
                <a:solidFill>
                  <a:srgbClr val="00205B"/>
                </a:solidFill>
                <a:effectLst/>
                <a:uLnTx/>
                <a:uFillTx/>
                <a:latin typeface="Hamlin"/>
                <a:ea typeface="+mn-ea"/>
                <a:cs typeface="+mn-cs"/>
              </a:rPr>
              <a:t> </a:t>
            </a:r>
            <a:endParaRPr lang="en-IE" dirty="0">
              <a:solidFill>
                <a:srgbClr val="00205B"/>
              </a:solidFill>
              <a:latin typeface="Hamlin"/>
            </a:endParaRPr>
          </a:p>
          <a:p>
            <a:r>
              <a:rPr lang="en-US" dirty="0"/>
              <a:t> </a:t>
            </a:r>
            <a:endParaRPr lang="en-GB" dirty="0"/>
          </a:p>
        </p:txBody>
      </p:sp>
    </p:spTree>
    <p:extLst>
      <p:ext uri="{BB962C8B-B14F-4D97-AF65-F5344CB8AC3E}">
        <p14:creationId xmlns:p14="http://schemas.microsoft.com/office/powerpoint/2010/main" val="3617935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2FC6A-CFF3-4809-B461-7477C0B89DF0}"/>
              </a:ext>
            </a:extLst>
          </p:cNvPr>
          <p:cNvSpPr txBox="1"/>
          <p:nvPr/>
        </p:nvSpPr>
        <p:spPr>
          <a:xfrm>
            <a:off x="4" y="0"/>
            <a:ext cx="12191996" cy="5615604"/>
          </a:xfrm>
          <a:prstGeom prst="rect">
            <a:avLst/>
          </a:prstGeom>
          <a:solidFill>
            <a:srgbClr val="00205B"/>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3" name="Picture 3" descr="A picture containing graphical user interface&#10;&#10;Description automatically generated">
            <a:extLst>
              <a:ext uri="{FF2B5EF4-FFF2-40B4-BE49-F238E27FC236}">
                <a16:creationId xmlns:a16="http://schemas.microsoft.com/office/drawing/2014/main" id="{4139BB9B-62FE-400C-8A4B-76C9023D0BBA}"/>
              </a:ext>
            </a:extLst>
          </p:cNvPr>
          <p:cNvPicPr>
            <a:picLocks noChangeAspect="1"/>
          </p:cNvPicPr>
          <p:nvPr/>
        </p:nvPicPr>
        <p:blipFill>
          <a:blip r:embed="rId2"/>
          <a:stretch>
            <a:fillRect/>
          </a:stretch>
        </p:blipFill>
        <p:spPr>
          <a:xfrm>
            <a:off x="209626" y="5697937"/>
            <a:ext cx="2330567" cy="1111306"/>
          </a:xfrm>
          <a:prstGeom prst="rect">
            <a:avLst/>
          </a:prstGeom>
          <a:noFill/>
          <a:ln cap="flat">
            <a:noFill/>
          </a:ln>
        </p:spPr>
      </p:pic>
      <p:sp>
        <p:nvSpPr>
          <p:cNvPr id="4" name="TextBox 5">
            <a:extLst>
              <a:ext uri="{FF2B5EF4-FFF2-40B4-BE49-F238E27FC236}">
                <a16:creationId xmlns:a16="http://schemas.microsoft.com/office/drawing/2014/main" id="{7ADF2333-C6AE-4FAC-B7E4-3658C7759584}"/>
              </a:ext>
            </a:extLst>
          </p:cNvPr>
          <p:cNvSpPr txBox="1"/>
          <p:nvPr/>
        </p:nvSpPr>
        <p:spPr>
          <a:xfrm>
            <a:off x="7779852" y="6099697"/>
            <a:ext cx="609765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AB8E"/>
                </a:solidFill>
                <a:uFillTx/>
                <a:latin typeface="Zona Pro SemiBold" pitchFamily="2"/>
              </a:rPr>
              <a:t>compliance.ie </a:t>
            </a:r>
            <a:endParaRPr lang="en-GB" sz="1400" b="0" i="0" u="none" strike="noStrike" kern="1200" cap="none" spc="0" baseline="0">
              <a:solidFill>
                <a:srgbClr val="00AB8E"/>
              </a:solidFill>
              <a:uFillTx/>
              <a:latin typeface="Calibri"/>
            </a:endParaRPr>
          </a:p>
        </p:txBody>
      </p:sp>
      <p:sp>
        <p:nvSpPr>
          <p:cNvPr id="5" name="TextBox 4">
            <a:extLst>
              <a:ext uri="{FF2B5EF4-FFF2-40B4-BE49-F238E27FC236}">
                <a16:creationId xmlns:a16="http://schemas.microsoft.com/office/drawing/2014/main" id="{2642718B-6135-46F4-A8C5-769C0021D37D}"/>
              </a:ext>
            </a:extLst>
          </p:cNvPr>
          <p:cNvSpPr txBox="1"/>
          <p:nvPr/>
        </p:nvSpPr>
        <p:spPr>
          <a:xfrm>
            <a:off x="358792" y="326712"/>
            <a:ext cx="5888098" cy="2092881"/>
          </a:xfrm>
          <a:prstGeom prst="rect">
            <a:avLst/>
          </a:prstGeom>
          <a:noFill/>
        </p:spPr>
        <p:txBody>
          <a:bodyPr wrap="square" rtlCol="0">
            <a:spAutoFit/>
          </a:bodyPr>
          <a:lstStyle/>
          <a:p>
            <a:r>
              <a:rPr lang="en-US" sz="2800" dirty="0">
                <a:solidFill>
                  <a:schemeClr val="bg1"/>
                </a:solidFill>
                <a:latin typeface="Zona Pro ExtraLight" panose="02010A03040002020004" pitchFamily="50" charset="0"/>
              </a:rPr>
              <a:t>Thank You For Attending Preparing for the Senior Executive Accountability Regime</a:t>
            </a:r>
            <a:endParaRPr lang="en-GB" sz="2800" dirty="0">
              <a:solidFill>
                <a:schemeClr val="bg1"/>
              </a:solidFill>
              <a:latin typeface="Zona Pro ExtraLight" panose="02010A03040002020004" pitchFamily="50" charset="0"/>
            </a:endParaRPr>
          </a:p>
          <a:p>
            <a:endParaRPr lang="en-GB" dirty="0">
              <a:solidFill>
                <a:schemeClr val="bg1"/>
              </a:solidFill>
            </a:endParaRPr>
          </a:p>
        </p:txBody>
      </p:sp>
      <p:sp>
        <p:nvSpPr>
          <p:cNvPr id="6" name="TextBox 5">
            <a:extLst>
              <a:ext uri="{FF2B5EF4-FFF2-40B4-BE49-F238E27FC236}">
                <a16:creationId xmlns:a16="http://schemas.microsoft.com/office/drawing/2014/main" id="{73CCCCCE-8A3A-44AB-A2B8-6935A6877CC1}"/>
              </a:ext>
            </a:extLst>
          </p:cNvPr>
          <p:cNvSpPr txBox="1"/>
          <p:nvPr/>
        </p:nvSpPr>
        <p:spPr>
          <a:xfrm>
            <a:off x="483704" y="3585526"/>
            <a:ext cx="2951922" cy="1077218"/>
          </a:xfrm>
          <a:prstGeom prst="rect">
            <a:avLst/>
          </a:prstGeom>
          <a:noFill/>
        </p:spPr>
        <p:txBody>
          <a:bodyPr wrap="square" rtlCol="0">
            <a:spAutoFit/>
          </a:bodyPr>
          <a:lstStyle/>
          <a:p>
            <a:r>
              <a:rPr lang="en-US" sz="1600" dirty="0">
                <a:solidFill>
                  <a:schemeClr val="bg1"/>
                </a:solidFill>
                <a:latin typeface="Hamlin" pitchFamily="2" charset="0"/>
              </a:rPr>
              <a:t>A recoding of this webinar and the CPD code will be available on our website later today.</a:t>
            </a:r>
            <a:r>
              <a:rPr lang="en-US" sz="1600" dirty="0">
                <a:latin typeface="Hamlin" pitchFamily="2" charset="0"/>
              </a:rPr>
              <a:t> </a:t>
            </a:r>
            <a:endParaRPr lang="en-GB" sz="1600" dirty="0">
              <a:latin typeface="Hamlin" pitchFamily="2" charset="0"/>
            </a:endParaRPr>
          </a:p>
        </p:txBody>
      </p:sp>
      <p:sp>
        <p:nvSpPr>
          <p:cNvPr id="7" name="TextBox 6">
            <a:extLst>
              <a:ext uri="{FF2B5EF4-FFF2-40B4-BE49-F238E27FC236}">
                <a16:creationId xmlns:a16="http://schemas.microsoft.com/office/drawing/2014/main" id="{D4B24C99-C7D2-4451-92C8-08EADDED3913}"/>
              </a:ext>
            </a:extLst>
          </p:cNvPr>
          <p:cNvSpPr txBox="1"/>
          <p:nvPr/>
        </p:nvSpPr>
        <p:spPr>
          <a:xfrm>
            <a:off x="483704" y="5050180"/>
            <a:ext cx="3244234" cy="369332"/>
          </a:xfrm>
          <a:prstGeom prst="rect">
            <a:avLst/>
          </a:prstGeom>
          <a:solidFill>
            <a:srgbClr val="00AB8E"/>
          </a:solidFill>
        </p:spPr>
        <p:txBody>
          <a:bodyPr wrap="square" rtlCol="0">
            <a:spAutoFit/>
          </a:bodyPr>
          <a:lstStyle/>
          <a:p>
            <a:r>
              <a:rPr lang="en-US" dirty="0">
                <a:solidFill>
                  <a:schemeClr val="bg1"/>
                </a:solidFill>
              </a:rPr>
              <a:t>CPD CODE – </a:t>
            </a:r>
            <a:r>
              <a:rPr lang="en-GB" b="0" i="0" dirty="0">
                <a:solidFill>
                  <a:schemeClr val="bg1"/>
                </a:solidFill>
                <a:effectLst/>
                <a:latin typeface="Arial" panose="020B0604020202020204" pitchFamily="34" charset="0"/>
              </a:rPr>
              <a:t>2022-1036</a:t>
            </a:r>
            <a:endParaRPr lang="en-GB" dirty="0">
              <a:solidFill>
                <a:schemeClr val="bg1"/>
              </a:solidFill>
            </a:endParaRPr>
          </a:p>
        </p:txBody>
      </p:sp>
      <p:pic>
        <p:nvPicPr>
          <p:cNvPr id="8" name="Picture 7">
            <a:extLst>
              <a:ext uri="{FF2B5EF4-FFF2-40B4-BE49-F238E27FC236}">
                <a16:creationId xmlns:a16="http://schemas.microsoft.com/office/drawing/2014/main" id="{955F8ADE-D979-4987-943B-13BDC980169C}"/>
              </a:ext>
            </a:extLst>
          </p:cNvPr>
          <p:cNvPicPr>
            <a:picLocks noChangeAspect="1"/>
          </p:cNvPicPr>
          <p:nvPr/>
        </p:nvPicPr>
        <p:blipFill>
          <a:blip r:embed="rId3"/>
          <a:srcRect l="16781" r="16781"/>
          <a:stretch/>
        </p:blipFill>
        <p:spPr>
          <a:xfrm>
            <a:off x="7532483" y="1242396"/>
            <a:ext cx="3082449" cy="2881739"/>
          </a:xfrm>
          <a:prstGeom prst="flowChartConnector">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p:txBody>
          <a:bodyPr/>
          <a:lstStyle/>
          <a:p>
            <a:r>
              <a:rPr lang="en-US" dirty="0"/>
              <a:t>Introduction</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01</a:t>
            </a:r>
          </a:p>
        </p:txBody>
      </p:sp>
    </p:spTree>
    <p:extLst>
      <p:ext uri="{BB962C8B-B14F-4D97-AF65-F5344CB8AC3E}">
        <p14:creationId xmlns:p14="http://schemas.microsoft.com/office/powerpoint/2010/main" val="3706691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E786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636B9C-33EA-41F0-904C-78EBBAF32814}"/>
              </a:ext>
            </a:extLst>
          </p:cNvPr>
          <p:cNvSpPr/>
          <p:nvPr/>
        </p:nvSpPr>
        <p:spPr>
          <a:xfrm>
            <a:off x="0" y="496283"/>
            <a:ext cx="6096000" cy="923330"/>
          </a:xfrm>
          <a:prstGeom prst="rect">
            <a:avLst/>
          </a:prstGeom>
        </p:spPr>
        <p:txBody>
          <a:bodyPr>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777877"/>
              </a:solidFill>
              <a:effectLst/>
              <a:uLnTx/>
              <a:uFillTx/>
              <a:latin typeface="Arial" panose="020B0604020202020204"/>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777877"/>
              </a:solidFill>
              <a:effectLst/>
              <a:uLnTx/>
              <a:uFillTx/>
              <a:latin typeface="Arial" panose="020B0604020202020204"/>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16" name="Content Placeholder 15">
            <a:extLst>
              <a:ext uri="{FF2B5EF4-FFF2-40B4-BE49-F238E27FC236}">
                <a16:creationId xmlns:a16="http://schemas.microsoft.com/office/drawing/2014/main" id="{BCC0532E-85C8-4CD9-ACB8-DA14A01FF164}"/>
              </a:ext>
            </a:extLst>
          </p:cNvPr>
          <p:cNvSpPr>
            <a:spLocks noGrp="1"/>
          </p:cNvSpPr>
          <p:nvPr>
            <p:ph sz="quarter" idx="10"/>
          </p:nvPr>
        </p:nvSpPr>
        <p:spPr/>
        <p:txBody>
          <a:bodyPr/>
          <a:lstStyle/>
          <a:p>
            <a:r>
              <a:rPr lang="en-IE" dirty="0"/>
              <a:t>www.mazars.ie</a:t>
            </a:r>
          </a:p>
        </p:txBody>
      </p:sp>
      <p:sp>
        <p:nvSpPr>
          <p:cNvPr id="17" name="Content Placeholder 16">
            <a:extLst>
              <a:ext uri="{FF2B5EF4-FFF2-40B4-BE49-F238E27FC236}">
                <a16:creationId xmlns:a16="http://schemas.microsoft.com/office/drawing/2014/main" id="{0123D9DB-01E4-4A68-91A4-A990E4BD8079}"/>
              </a:ext>
            </a:extLst>
          </p:cNvPr>
          <p:cNvSpPr>
            <a:spLocks noGrp="1"/>
          </p:cNvSpPr>
          <p:nvPr>
            <p:ph sz="quarter" idx="11"/>
          </p:nvPr>
        </p:nvSpPr>
        <p:spPr/>
        <p:txBody>
          <a:bodyPr/>
          <a:lstStyle/>
          <a:p>
            <a:r>
              <a:rPr lang="en-IE" dirty="0"/>
              <a:t>Block 3 Harcourt Centre </a:t>
            </a:r>
          </a:p>
          <a:p>
            <a:r>
              <a:rPr lang="en-IE" dirty="0"/>
              <a:t>Harcourt Road </a:t>
            </a:r>
          </a:p>
          <a:p>
            <a:r>
              <a:rPr lang="en-IE" dirty="0"/>
              <a:t>Dublin 2</a:t>
            </a:r>
          </a:p>
          <a:p>
            <a:r>
              <a:rPr lang="en-IE" dirty="0"/>
              <a:t>Ireland</a:t>
            </a:r>
          </a:p>
          <a:p>
            <a:endParaRPr lang="en-IE" dirty="0"/>
          </a:p>
        </p:txBody>
      </p:sp>
      <p:sp>
        <p:nvSpPr>
          <p:cNvPr id="18" name="Content Placeholder 17">
            <a:extLst>
              <a:ext uri="{FF2B5EF4-FFF2-40B4-BE49-F238E27FC236}">
                <a16:creationId xmlns:a16="http://schemas.microsoft.com/office/drawing/2014/main" id="{C6BC8579-80CA-4EB5-A892-A9DD03EA6895}"/>
              </a:ext>
            </a:extLst>
          </p:cNvPr>
          <p:cNvSpPr>
            <a:spLocks noGrp="1"/>
          </p:cNvSpPr>
          <p:nvPr>
            <p:ph sz="quarter" idx="12"/>
          </p:nvPr>
        </p:nvSpPr>
        <p:spPr>
          <a:xfrm>
            <a:off x="6253435" y="2272400"/>
            <a:ext cx="5639557" cy="2599972"/>
          </a:xfrm>
        </p:spPr>
        <p:txBody>
          <a:bodyPr/>
          <a:lstStyle/>
          <a:p>
            <a:pPr>
              <a:spcAft>
                <a:spcPts val="600"/>
              </a:spcAft>
            </a:pPr>
            <a:r>
              <a:rPr lang="fr-FR" b="1" dirty="0"/>
              <a:t>LinkedIn:</a:t>
            </a:r>
            <a:br>
              <a:rPr lang="fr-FR" b="1" dirty="0"/>
            </a:br>
            <a:r>
              <a:rPr lang="fr-FR" dirty="0"/>
              <a:t>www.linkedin.com/company/Mazars-in-Ireland</a:t>
            </a:r>
          </a:p>
          <a:p>
            <a:pPr>
              <a:spcAft>
                <a:spcPts val="600"/>
              </a:spcAft>
            </a:pPr>
            <a:r>
              <a:rPr lang="fr-FR" b="1" dirty="0"/>
              <a:t>Twitter:</a:t>
            </a:r>
            <a:br>
              <a:rPr lang="fr-FR" b="1" dirty="0"/>
            </a:br>
            <a:r>
              <a:rPr lang="fr-FR" dirty="0"/>
              <a:t>www.twitter.com/MazarsIreland</a:t>
            </a:r>
          </a:p>
          <a:p>
            <a:pPr>
              <a:spcAft>
                <a:spcPts val="600"/>
              </a:spcAft>
            </a:pPr>
            <a:r>
              <a:rPr lang="fr-FR" b="1" dirty="0"/>
              <a:t>Facebook:</a:t>
            </a:r>
            <a:br>
              <a:rPr lang="fr-FR" b="1" dirty="0"/>
            </a:br>
            <a:r>
              <a:rPr lang="fr-FR" dirty="0"/>
              <a:t>www.facebook.com/MazarsIreland</a:t>
            </a:r>
          </a:p>
          <a:p>
            <a:pPr>
              <a:spcAft>
                <a:spcPts val="600"/>
              </a:spcAft>
            </a:pPr>
            <a:r>
              <a:rPr lang="fr-FR" b="1" dirty="0"/>
              <a:t>Instagram:</a:t>
            </a:r>
            <a:br>
              <a:rPr lang="fr-FR" b="1" dirty="0"/>
            </a:br>
            <a:r>
              <a:rPr lang="fr-FR" dirty="0"/>
              <a:t>www.instagram.com/MazarsIreland</a:t>
            </a:r>
          </a:p>
          <a:p>
            <a:endParaRPr lang="en-IE" dirty="0"/>
          </a:p>
        </p:txBody>
      </p:sp>
      <p:sp>
        <p:nvSpPr>
          <p:cNvPr id="6" name="Content Placeholder 8">
            <a:extLst>
              <a:ext uri="{FF2B5EF4-FFF2-40B4-BE49-F238E27FC236}">
                <a16:creationId xmlns:a16="http://schemas.microsoft.com/office/drawing/2014/main" id="{5FAD8F0D-FD9C-436A-99DA-1807EB5E7389}"/>
              </a:ext>
            </a:extLst>
          </p:cNvPr>
          <p:cNvSpPr txBox="1">
            <a:spLocks/>
          </p:cNvSpPr>
          <p:nvPr/>
        </p:nvSpPr>
        <p:spPr>
          <a:xfrm>
            <a:off x="2933828" y="2633814"/>
            <a:ext cx="2182457" cy="1302623"/>
          </a:xfrm>
          <a:prstGeom prst="rect">
            <a:avLst/>
          </a:prstGeom>
        </p:spPr>
        <p:txBody>
          <a:bodyPr vert="horz" lIns="0" tIns="0" rIns="0" bIns="0" rtlCol="0">
            <a:noAutofit/>
          </a:bodyPr>
          <a:lstStyle>
            <a:lvl1pPr marL="0" indent="0" algn="l" defTabSz="801929" rtl="0" eaLnBrk="1" latinLnBrk="0" hangingPunct="1">
              <a:lnSpc>
                <a:spcPct val="90000"/>
              </a:lnSpc>
              <a:spcBef>
                <a:spcPts val="877"/>
              </a:spcBef>
              <a:buFont typeface="Arial" panose="020B0604020202020204" pitchFamily="34" charset="0"/>
              <a:buNone/>
              <a:defRPr sz="1228" b="0" kern="1200">
                <a:solidFill>
                  <a:schemeClr val="bg1"/>
                </a:solidFill>
                <a:latin typeface="+mn-lt"/>
                <a:ea typeface="+mn-ea"/>
                <a:cs typeface="+mn-cs"/>
              </a:defRPr>
            </a:lvl1pPr>
            <a:lvl2pPr marL="157323" indent="0" algn="l" defTabSz="801929" rtl="0" eaLnBrk="1" latinLnBrk="0" hangingPunct="1">
              <a:lnSpc>
                <a:spcPct val="90000"/>
              </a:lnSpc>
              <a:spcBef>
                <a:spcPts val="439"/>
              </a:spcBef>
              <a:buFont typeface="Arial" panose="020B0604020202020204" pitchFamily="34" charset="0"/>
              <a:buNone/>
              <a:tabLst/>
              <a:defRPr sz="1228" b="1" kern="1200">
                <a:solidFill>
                  <a:schemeClr val="bg1"/>
                </a:solidFill>
                <a:latin typeface="+mn-lt"/>
                <a:ea typeface="+mn-ea"/>
                <a:cs typeface="+mn-cs"/>
              </a:defRPr>
            </a:lvl2pPr>
            <a:lvl3pPr marL="316038" indent="0" algn="l" defTabSz="801929" rtl="0" eaLnBrk="1" latinLnBrk="0" hangingPunct="1">
              <a:lnSpc>
                <a:spcPct val="90000"/>
              </a:lnSpc>
              <a:spcBef>
                <a:spcPts val="439"/>
              </a:spcBef>
              <a:buFont typeface="Arial" panose="020B0604020202020204" pitchFamily="34" charset="0"/>
              <a:buNone/>
              <a:tabLst/>
              <a:defRPr sz="1228" b="1" kern="1200">
                <a:solidFill>
                  <a:schemeClr val="bg1"/>
                </a:solidFill>
                <a:latin typeface="+mn-lt"/>
                <a:ea typeface="+mn-ea"/>
                <a:cs typeface="+mn-cs"/>
              </a:defRPr>
            </a:lvl3pPr>
            <a:lvl4pPr marL="467792" indent="0" algn="l" defTabSz="801929" rtl="0" eaLnBrk="1" latinLnBrk="0" hangingPunct="1">
              <a:lnSpc>
                <a:spcPct val="90000"/>
              </a:lnSpc>
              <a:spcBef>
                <a:spcPts val="439"/>
              </a:spcBef>
              <a:buFont typeface="Arial" panose="020B0604020202020204" pitchFamily="34" charset="0"/>
              <a:buNone/>
              <a:tabLst/>
              <a:defRPr sz="1228" b="1" kern="1200">
                <a:solidFill>
                  <a:schemeClr val="bg1"/>
                </a:solidFill>
                <a:latin typeface="+mn-lt"/>
                <a:ea typeface="+mn-ea"/>
                <a:cs typeface="+mn-cs"/>
              </a:defRPr>
            </a:lvl4pPr>
            <a:lvl5pPr marL="626507" indent="0" algn="l" defTabSz="801929" rtl="0" eaLnBrk="1" latinLnBrk="0" hangingPunct="1">
              <a:lnSpc>
                <a:spcPct val="90000"/>
              </a:lnSpc>
              <a:spcBef>
                <a:spcPts val="439"/>
              </a:spcBef>
              <a:buFont typeface="Arial" panose="020B0604020202020204" pitchFamily="34" charset="0"/>
              <a:buNone/>
              <a:tabLst/>
              <a:defRPr sz="1228" b="1" kern="1200">
                <a:solidFill>
                  <a:schemeClr val="bg1"/>
                </a:solidFill>
                <a:latin typeface="+mn-lt"/>
                <a:ea typeface="+mn-ea"/>
                <a:cs typeface="+mn-cs"/>
              </a:defRPr>
            </a:lvl5pPr>
            <a:lvl6pPr marL="942545" indent="-158715" algn="l" defTabSz="801929" rtl="0" eaLnBrk="1" latinLnBrk="0" hangingPunct="1">
              <a:lnSpc>
                <a:spcPct val="90000"/>
              </a:lnSpc>
              <a:spcBef>
                <a:spcPts val="439"/>
              </a:spcBef>
              <a:buFont typeface="Arial" panose="020B0604020202020204" pitchFamily="34" charset="0"/>
              <a:buChar char="•"/>
              <a:tabLst/>
              <a:defRPr sz="1228" kern="1200">
                <a:solidFill>
                  <a:schemeClr val="tx1"/>
                </a:solidFill>
                <a:latin typeface="+mn-lt"/>
                <a:ea typeface="+mn-ea"/>
                <a:cs typeface="+mn-cs"/>
              </a:defRPr>
            </a:lvl6pPr>
            <a:lvl7pPr marL="1101260" indent="-158715" algn="l" defTabSz="801929" rtl="0" eaLnBrk="1" latinLnBrk="0" hangingPunct="1">
              <a:lnSpc>
                <a:spcPct val="90000"/>
              </a:lnSpc>
              <a:spcBef>
                <a:spcPts val="439"/>
              </a:spcBef>
              <a:buFont typeface="Arial" panose="020B0604020202020204" pitchFamily="34" charset="0"/>
              <a:buChar char="•"/>
              <a:tabLst/>
              <a:defRPr sz="1228"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3F4F3">
                    <a:lumMod val="20000"/>
                    <a:lumOff val="80000"/>
                  </a:srgbClr>
                </a:solidFill>
                <a:effectLst/>
                <a:uLnTx/>
                <a:uFillTx/>
                <a:latin typeface="Arial" panose="020B0604020202020204"/>
                <a:ea typeface="+mn-ea"/>
                <a:cs typeface="+mn-cs"/>
              </a:rPr>
              <a:t>Kian Caulwell</a:t>
            </a:r>
          </a:p>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3F4F3">
                    <a:lumMod val="20000"/>
                    <a:lumOff val="80000"/>
                  </a:srgbClr>
                </a:solidFill>
                <a:effectLst/>
                <a:uLnTx/>
                <a:uFillTx/>
                <a:latin typeface="Arial" panose="020B0604020202020204"/>
                <a:ea typeface="+mn-ea"/>
                <a:cs typeface="+mn-cs"/>
              </a:rPr>
              <a:t>Head of Financial Services Consulting</a:t>
            </a:r>
          </a:p>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T: +353 87 0665651</a:t>
            </a:r>
          </a:p>
          <a:p>
            <a:pPr marL="0" marR="0" lvl="0" indent="0" algn="l" defTabSz="801929" rtl="0" eaLnBrk="1" fontAlgn="auto" latinLnBrk="0" hangingPunct="1">
              <a:lnSpc>
                <a:spcPct val="90000"/>
              </a:lnSpc>
              <a:spcBef>
                <a:spcPts val="877"/>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  kian.caulwelll@mazars.ie</a:t>
            </a:r>
          </a:p>
        </p:txBody>
      </p:sp>
    </p:spTree>
    <p:custDataLst>
      <p:tags r:id="rId1"/>
    </p:custDataLst>
    <p:extLst>
      <p:ext uri="{BB962C8B-B14F-4D97-AF65-F5344CB8AC3E}">
        <p14:creationId xmlns:p14="http://schemas.microsoft.com/office/powerpoint/2010/main" val="416117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0DB156AF-274A-BF41-A301-2150127C7A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758F2-4398-4592-A0DE-9A6421C9464F}" type="slidenum">
              <a:rPr kumimoji="0" lang="en-GB" sz="1100" b="0" i="0" u="none" strike="noStrike" kern="1200" cap="none" spc="0" normalizeH="0" baseline="0" noProof="0" smtClean="0">
                <a:ln>
                  <a:noFill/>
                </a:ln>
                <a:solidFill>
                  <a:srgbClr val="77787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60" name="Text Placeholder 6">
            <a:extLst>
              <a:ext uri="{FF2B5EF4-FFF2-40B4-BE49-F238E27FC236}">
                <a16:creationId xmlns:a16="http://schemas.microsoft.com/office/drawing/2014/main" id="{4546666F-08E5-4A11-88E3-A73FF72CF1F3}"/>
              </a:ext>
            </a:extLst>
          </p:cNvPr>
          <p:cNvSpPr txBox="1">
            <a:spLocks/>
          </p:cNvSpPr>
          <p:nvPr/>
        </p:nvSpPr>
        <p:spPr>
          <a:xfrm>
            <a:off x="304800" y="671604"/>
            <a:ext cx="5646738"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Background</a:t>
            </a:r>
          </a:p>
          <a:p>
            <a:endParaRPr lang="en-IE" dirty="0">
              <a:solidFill>
                <a:schemeClr val="tx2"/>
              </a:solidFill>
            </a:endParaRPr>
          </a:p>
        </p:txBody>
      </p:sp>
      <p:sp>
        <p:nvSpPr>
          <p:cNvPr id="61" name="Text Placeholder 7">
            <a:extLst>
              <a:ext uri="{FF2B5EF4-FFF2-40B4-BE49-F238E27FC236}">
                <a16:creationId xmlns:a16="http://schemas.microsoft.com/office/drawing/2014/main" id="{728BDF07-5BAD-4F16-817F-C029887465A5}"/>
              </a:ext>
            </a:extLst>
          </p:cNvPr>
          <p:cNvSpPr>
            <a:spLocks noGrp="1"/>
          </p:cNvSpPr>
          <p:nvPr>
            <p:ph type="body" sz="quarter" idx="13"/>
          </p:nvPr>
        </p:nvSpPr>
        <p:spPr>
          <a:xfrm>
            <a:off x="304800" y="304800"/>
            <a:ext cx="5646738" cy="360000"/>
          </a:xfrm>
        </p:spPr>
        <p:txBody>
          <a:bodyPr/>
          <a:lstStyle/>
          <a:p>
            <a:r>
              <a:rPr lang="en-US" dirty="0"/>
              <a:t>Introduction</a:t>
            </a:r>
          </a:p>
        </p:txBody>
      </p:sp>
      <p:pic>
        <p:nvPicPr>
          <p:cNvPr id="3" name="Picture 2">
            <a:extLst>
              <a:ext uri="{FF2B5EF4-FFF2-40B4-BE49-F238E27FC236}">
                <a16:creationId xmlns:a16="http://schemas.microsoft.com/office/drawing/2014/main" id="{CF54ECF2-42C9-4D34-926B-C2EA0C969CB1}"/>
              </a:ext>
            </a:extLst>
          </p:cNvPr>
          <p:cNvPicPr>
            <a:picLocks noChangeAspect="1"/>
          </p:cNvPicPr>
          <p:nvPr/>
        </p:nvPicPr>
        <p:blipFill rotWithShape="1">
          <a:blip r:embed="rId3"/>
          <a:srcRect l="18947" t="12421" r="66250" b="23790"/>
          <a:stretch/>
        </p:blipFill>
        <p:spPr>
          <a:xfrm>
            <a:off x="7158789" y="523066"/>
            <a:ext cx="4307306" cy="5800504"/>
          </a:xfrm>
          <a:prstGeom prst="rect">
            <a:avLst/>
          </a:prstGeom>
        </p:spPr>
      </p:pic>
      <p:sp>
        <p:nvSpPr>
          <p:cNvPr id="45" name="TextBox 44">
            <a:extLst>
              <a:ext uri="{FF2B5EF4-FFF2-40B4-BE49-F238E27FC236}">
                <a16:creationId xmlns:a16="http://schemas.microsoft.com/office/drawing/2014/main" id="{300E3D7D-4CEC-4DDB-8ED8-481496F4E220}"/>
              </a:ext>
            </a:extLst>
          </p:cNvPr>
          <p:cNvSpPr txBox="1"/>
          <p:nvPr/>
        </p:nvSpPr>
        <p:spPr>
          <a:xfrm>
            <a:off x="304798" y="1431498"/>
            <a:ext cx="6685549" cy="3323987"/>
          </a:xfrm>
          <a:prstGeom prst="rect">
            <a:avLst/>
          </a:prstGeom>
          <a:noFill/>
        </p:spPr>
        <p:txBody>
          <a:bodyPr wrap="square" l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400" spc="40" dirty="0">
                <a:solidFill>
                  <a:srgbClr val="787878"/>
                </a:solidFill>
                <a:latin typeface="Arial" panose="020B0604020202020204"/>
              </a:rPr>
              <a:t>During Q1 2022, Compliance Institute and Mazars undertook our first industry survey to:</a:t>
            </a:r>
          </a:p>
          <a:p>
            <a:pPr marL="44450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sz="1400" spc="40" dirty="0">
                <a:solidFill>
                  <a:srgbClr val="787878"/>
                </a:solidFill>
                <a:latin typeface="Arial" panose="020B0604020202020204"/>
              </a:rPr>
              <a:t>Assess the level of preparedness within the industry for the proposed Individual Accountability Framework (IAF); and </a:t>
            </a:r>
          </a:p>
          <a:p>
            <a:pPr marL="44450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sz="1400" spc="40" dirty="0">
                <a:solidFill>
                  <a:srgbClr val="787878"/>
                </a:solidFill>
                <a:latin typeface="Arial" panose="020B0604020202020204"/>
              </a:rPr>
              <a:t>Understand the key aspects of the proposals that is concerning Compliance Institute Members.</a:t>
            </a:r>
          </a:p>
          <a:p>
            <a:pPr marL="9525" marR="0" lvl="0" algn="l" defTabSz="914400" rtl="0" eaLnBrk="1" fontAlgn="auto" latinLnBrk="0" hangingPunct="1">
              <a:lnSpc>
                <a:spcPct val="100000"/>
              </a:lnSpc>
              <a:spcBef>
                <a:spcPts val="0"/>
              </a:spcBef>
              <a:spcAft>
                <a:spcPts val="0"/>
              </a:spcAft>
              <a:buClrTx/>
              <a:buSzTx/>
              <a:tabLst/>
              <a:defRPr/>
            </a:pPr>
            <a:endParaRPr lang="en-IE" sz="1400" spc="40" dirty="0">
              <a:solidFill>
                <a:srgbClr val="787878"/>
              </a:solidFill>
              <a:latin typeface="Arial" panose="020B0604020202020204"/>
            </a:endParaRPr>
          </a:p>
          <a:p>
            <a:pPr marL="1809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400" spc="40" dirty="0">
                <a:solidFill>
                  <a:srgbClr val="787878"/>
                </a:solidFill>
                <a:latin typeface="Arial" panose="020B0604020202020204"/>
              </a:rPr>
              <a:t>Our research reflected that:</a:t>
            </a:r>
          </a:p>
          <a:p>
            <a:pPr marL="44450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sz="1400" spc="40" dirty="0">
                <a:solidFill>
                  <a:srgbClr val="787878"/>
                </a:solidFill>
                <a:latin typeface="Arial" panose="020B0604020202020204"/>
              </a:rPr>
              <a:t>Members view the proposed IAF positively;</a:t>
            </a:r>
          </a:p>
          <a:p>
            <a:pPr marL="44450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sz="1400" spc="40" dirty="0">
                <a:solidFill>
                  <a:srgbClr val="787878"/>
                </a:solidFill>
                <a:latin typeface="Arial" panose="020B0604020202020204"/>
              </a:rPr>
              <a:t>Many firms have taken some initial steps in preparation for the IAF. However, few had established formal implementation project; </a:t>
            </a:r>
          </a:p>
          <a:p>
            <a:pPr marL="44450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sz="1400" spc="40" dirty="0">
                <a:solidFill>
                  <a:srgbClr val="787878"/>
                </a:solidFill>
                <a:latin typeface="Arial" panose="020B0604020202020204"/>
              </a:rPr>
              <a:t>Members were most concerned about:</a:t>
            </a:r>
          </a:p>
          <a:p>
            <a:pPr marL="6254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400" spc="40" dirty="0">
                <a:solidFill>
                  <a:srgbClr val="787878"/>
                </a:solidFill>
                <a:latin typeface="Arial" panose="020B0604020202020204"/>
              </a:rPr>
              <a:t>Documenting and evidencing reasonable steps; and</a:t>
            </a:r>
          </a:p>
          <a:p>
            <a:pPr marL="6254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400" spc="40" dirty="0">
                <a:solidFill>
                  <a:srgbClr val="787878"/>
                </a:solidFill>
                <a:latin typeface="Arial" panose="020B0604020202020204"/>
              </a:rPr>
              <a:t>Developing a management responsibilities map (MRM) and allocating prescribed responsibilities.</a:t>
            </a:r>
          </a:p>
        </p:txBody>
      </p:sp>
    </p:spTree>
    <p:extLst>
      <p:ext uri="{BB962C8B-B14F-4D97-AF65-F5344CB8AC3E}">
        <p14:creationId xmlns:p14="http://schemas.microsoft.com/office/powerpoint/2010/main" val="1260171732"/>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0DB156AF-274A-BF41-A301-2150127C7A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758F2-4398-4592-A0DE-9A6421C9464F}" type="slidenum">
              <a:rPr kumimoji="0" lang="en-GB" sz="1100" b="0" i="0" u="none" strike="noStrike" kern="1200" cap="none" spc="0" normalizeH="0" baseline="0" noProof="0" smtClean="0">
                <a:ln>
                  <a:noFill/>
                </a:ln>
                <a:solidFill>
                  <a:srgbClr val="77787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60" name="Text Placeholder 6">
            <a:extLst>
              <a:ext uri="{FF2B5EF4-FFF2-40B4-BE49-F238E27FC236}">
                <a16:creationId xmlns:a16="http://schemas.microsoft.com/office/drawing/2014/main" id="{4546666F-08E5-4A11-88E3-A73FF72CF1F3}"/>
              </a:ext>
            </a:extLst>
          </p:cNvPr>
          <p:cNvSpPr txBox="1">
            <a:spLocks/>
          </p:cNvSpPr>
          <p:nvPr/>
        </p:nvSpPr>
        <p:spPr>
          <a:xfrm>
            <a:off x="304800" y="671604"/>
            <a:ext cx="5646738"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1"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tx2"/>
                </a:solidFill>
              </a:rPr>
              <a:t>Purpose</a:t>
            </a:r>
          </a:p>
          <a:p>
            <a:endParaRPr lang="en-IE" dirty="0">
              <a:solidFill>
                <a:schemeClr val="tx2"/>
              </a:solidFill>
            </a:endParaRPr>
          </a:p>
        </p:txBody>
      </p:sp>
      <p:sp>
        <p:nvSpPr>
          <p:cNvPr id="61" name="Text Placeholder 7">
            <a:extLst>
              <a:ext uri="{FF2B5EF4-FFF2-40B4-BE49-F238E27FC236}">
                <a16:creationId xmlns:a16="http://schemas.microsoft.com/office/drawing/2014/main" id="{728BDF07-5BAD-4F16-817F-C029887465A5}"/>
              </a:ext>
            </a:extLst>
          </p:cNvPr>
          <p:cNvSpPr>
            <a:spLocks noGrp="1"/>
          </p:cNvSpPr>
          <p:nvPr>
            <p:ph type="body" sz="quarter" idx="13"/>
          </p:nvPr>
        </p:nvSpPr>
        <p:spPr>
          <a:xfrm>
            <a:off x="304800" y="304800"/>
            <a:ext cx="5646738" cy="360000"/>
          </a:xfrm>
        </p:spPr>
        <p:txBody>
          <a:bodyPr/>
          <a:lstStyle/>
          <a:p>
            <a:r>
              <a:rPr lang="en-US" dirty="0"/>
              <a:t>Introduction</a:t>
            </a:r>
          </a:p>
        </p:txBody>
      </p:sp>
      <p:pic>
        <p:nvPicPr>
          <p:cNvPr id="3" name="Picture 2">
            <a:extLst>
              <a:ext uri="{FF2B5EF4-FFF2-40B4-BE49-F238E27FC236}">
                <a16:creationId xmlns:a16="http://schemas.microsoft.com/office/drawing/2014/main" id="{CF54ECF2-42C9-4D34-926B-C2EA0C969CB1}"/>
              </a:ext>
            </a:extLst>
          </p:cNvPr>
          <p:cNvPicPr>
            <a:picLocks noChangeAspect="1"/>
          </p:cNvPicPr>
          <p:nvPr/>
        </p:nvPicPr>
        <p:blipFill rotWithShape="1">
          <a:blip r:embed="rId3"/>
          <a:srcRect l="18947" t="12421" r="66250" b="23790"/>
          <a:stretch/>
        </p:blipFill>
        <p:spPr>
          <a:xfrm>
            <a:off x="7158789" y="523066"/>
            <a:ext cx="4307306" cy="5800504"/>
          </a:xfrm>
          <a:prstGeom prst="rect">
            <a:avLst/>
          </a:prstGeom>
        </p:spPr>
      </p:pic>
      <p:sp>
        <p:nvSpPr>
          <p:cNvPr id="45" name="TextBox 44">
            <a:extLst>
              <a:ext uri="{FF2B5EF4-FFF2-40B4-BE49-F238E27FC236}">
                <a16:creationId xmlns:a16="http://schemas.microsoft.com/office/drawing/2014/main" id="{300E3D7D-4CEC-4DDB-8ED8-481496F4E220}"/>
              </a:ext>
            </a:extLst>
          </p:cNvPr>
          <p:cNvSpPr txBox="1"/>
          <p:nvPr/>
        </p:nvSpPr>
        <p:spPr>
          <a:xfrm>
            <a:off x="304798" y="1431498"/>
            <a:ext cx="6685549" cy="3970318"/>
          </a:xfrm>
          <a:prstGeom prst="rect">
            <a:avLst/>
          </a:prstGeom>
          <a:noFill/>
        </p:spPr>
        <p:txBody>
          <a:bodyPr wrap="square" lIns="0" rtlCol="0">
            <a:spAutoFit/>
          </a:bodyPr>
          <a:lstStyle/>
          <a:p>
            <a:pPr marR="0" lvl="0" algn="l" defTabSz="914400" rtl="0" eaLnBrk="1" fontAlgn="auto" latinLnBrk="0" hangingPunct="1">
              <a:lnSpc>
                <a:spcPct val="100000"/>
              </a:lnSpc>
              <a:spcBef>
                <a:spcPts val="0"/>
              </a:spcBef>
              <a:spcAft>
                <a:spcPts val="0"/>
              </a:spcAft>
              <a:buClrTx/>
              <a:buSzTx/>
              <a:tabLst/>
              <a:defRPr/>
            </a:pPr>
            <a:r>
              <a:rPr lang="en-IE" sz="1400" spc="40" dirty="0">
                <a:solidFill>
                  <a:srgbClr val="787878"/>
                </a:solidFill>
                <a:latin typeface="Arial" panose="020B0604020202020204"/>
              </a:rPr>
              <a:t>The purpose of today’s seminar is to build on the findings from industry survey and provide clarity and guidance on the actions you can take now in preparation for the IAF. Specifically, we are going to focus on the following:</a:t>
            </a:r>
          </a:p>
          <a:p>
            <a:pPr marR="0" lvl="0" algn="l" defTabSz="914400" rtl="0" eaLnBrk="1" fontAlgn="auto" latinLnBrk="0" hangingPunct="1">
              <a:lnSpc>
                <a:spcPct val="100000"/>
              </a:lnSpc>
              <a:spcBef>
                <a:spcPts val="0"/>
              </a:spcBef>
              <a:spcAft>
                <a:spcPts val="0"/>
              </a:spcAft>
              <a:buClrTx/>
              <a:buSzTx/>
              <a:tabLst/>
              <a:defRPr/>
            </a:pPr>
            <a:endParaRPr lang="en-IE" sz="1400" spc="40" dirty="0">
              <a:solidFill>
                <a:srgbClr val="787878"/>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spc="40" dirty="0">
                <a:solidFill>
                  <a:srgbClr val="787878"/>
                </a:solidFill>
                <a:latin typeface="Arial" panose="020B0604020202020204"/>
              </a:rPr>
              <a:t>An overview of what a firm Accountability Framework looks like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spc="40" dirty="0">
              <a:solidFill>
                <a:srgbClr val="787878"/>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spc="40" dirty="0">
                <a:solidFill>
                  <a:srgbClr val="787878"/>
                </a:solidFill>
                <a:latin typeface="Arial" panose="020B0604020202020204"/>
              </a:rPr>
              <a:t>Developing an initial Accountability Framework implementation plan and key considerations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spc="40" dirty="0">
              <a:solidFill>
                <a:srgbClr val="787878"/>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spc="40" dirty="0">
                <a:solidFill>
                  <a:srgbClr val="787878"/>
                </a:solidFill>
                <a:latin typeface="Arial" panose="020B0604020202020204"/>
              </a:rPr>
              <a:t>Developing a firm specific Management Responsibilities Map and allocating prescribed responsibilities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spc="40" dirty="0">
              <a:solidFill>
                <a:srgbClr val="787878"/>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spc="40" dirty="0">
                <a:solidFill>
                  <a:srgbClr val="787878"/>
                </a:solidFill>
                <a:latin typeface="Arial" panose="020B0604020202020204"/>
              </a:rPr>
              <a:t>Developing an approach to defining reasonable steps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E" sz="1400" spc="40" dirty="0">
              <a:solidFill>
                <a:srgbClr val="787878"/>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400" spc="40" dirty="0">
                <a:solidFill>
                  <a:srgbClr val="787878"/>
                </a:solidFill>
                <a:latin typeface="Arial" panose="020B0604020202020204"/>
              </a:rPr>
              <a:t>Key impacts an IAF may have on a firm’s staff lifecycle and compliance input.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400" spc="40" dirty="0">
              <a:solidFill>
                <a:srgbClr val="787878"/>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400" spc="40" dirty="0">
              <a:solidFill>
                <a:srgbClr val="787878"/>
              </a:solidFill>
              <a:latin typeface="Arial" panose="020B0604020202020204"/>
            </a:endParaRPr>
          </a:p>
        </p:txBody>
      </p:sp>
    </p:spTree>
    <p:extLst>
      <p:ext uri="{BB962C8B-B14F-4D97-AF65-F5344CB8AC3E}">
        <p14:creationId xmlns:p14="http://schemas.microsoft.com/office/powerpoint/2010/main" val="39682595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p:txBody>
          <a:bodyPr/>
          <a:lstStyle/>
          <a:p>
            <a:r>
              <a:rPr lang="en-US" dirty="0"/>
              <a:t>What is an Accountability Framework?</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407723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D31DF9-88C0-4B66-823F-9480E104452D}"/>
              </a:ext>
            </a:extLst>
          </p:cNvPr>
          <p:cNvSpPr/>
          <p:nvPr/>
        </p:nvSpPr>
        <p:spPr>
          <a:xfrm>
            <a:off x="491319" y="1823059"/>
            <a:ext cx="11273051" cy="4012441"/>
          </a:xfrm>
          <a:prstGeom prst="rect">
            <a:avLst/>
          </a:prstGeom>
          <a:solidFill>
            <a:srgbClr val="E7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 Placeholder 6">
            <a:extLst>
              <a:ext uri="{FF2B5EF4-FFF2-40B4-BE49-F238E27FC236}">
                <a16:creationId xmlns:a16="http://schemas.microsoft.com/office/drawing/2014/main" id="{A9B08FFD-FCE8-4237-8DC0-5956FAE0B911}"/>
              </a:ext>
            </a:extLst>
          </p:cNvPr>
          <p:cNvSpPr>
            <a:spLocks noGrp="1"/>
          </p:cNvSpPr>
          <p:nvPr>
            <p:ph type="body" sz="quarter" idx="13"/>
          </p:nvPr>
        </p:nvSpPr>
        <p:spPr/>
        <p:txBody>
          <a:bodyPr/>
          <a:lstStyle/>
          <a:p>
            <a:r>
              <a:rPr lang="en-IE" dirty="0"/>
              <a:t>Developing an Accountability Framework</a:t>
            </a:r>
          </a:p>
        </p:txBody>
      </p:sp>
      <p:sp>
        <p:nvSpPr>
          <p:cNvPr id="10" name="Rectangle 9">
            <a:extLst>
              <a:ext uri="{FF2B5EF4-FFF2-40B4-BE49-F238E27FC236}">
                <a16:creationId xmlns:a16="http://schemas.microsoft.com/office/drawing/2014/main" id="{66AAB9F8-027D-4639-8EF5-9411BF9EF7FA}"/>
              </a:ext>
            </a:extLst>
          </p:cNvPr>
          <p:cNvSpPr/>
          <p:nvPr/>
        </p:nvSpPr>
        <p:spPr>
          <a:xfrm>
            <a:off x="4719429" y="1910973"/>
            <a:ext cx="2753139" cy="95415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Board of Directors and Senior Management Oversight</a:t>
            </a:r>
          </a:p>
        </p:txBody>
      </p:sp>
      <p:sp>
        <p:nvSpPr>
          <p:cNvPr id="30" name="Rectangle 29">
            <a:extLst>
              <a:ext uri="{FF2B5EF4-FFF2-40B4-BE49-F238E27FC236}">
                <a16:creationId xmlns:a16="http://schemas.microsoft.com/office/drawing/2014/main" id="{C895F25D-72A1-4194-A896-E1994AAB751D}"/>
              </a:ext>
            </a:extLst>
          </p:cNvPr>
          <p:cNvSpPr/>
          <p:nvPr/>
        </p:nvSpPr>
        <p:spPr>
          <a:xfrm>
            <a:off x="4386468" y="2952683"/>
            <a:ext cx="3419061" cy="636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Accountability Policy</a:t>
            </a:r>
          </a:p>
          <a:p>
            <a:pPr algn="ctr"/>
            <a:r>
              <a:rPr lang="en-IE" sz="1200" dirty="0"/>
              <a:t>(Governance, SEAR, Conduct Standards)</a:t>
            </a:r>
          </a:p>
        </p:txBody>
      </p:sp>
      <p:sp>
        <p:nvSpPr>
          <p:cNvPr id="31" name="Rectangle 30">
            <a:extLst>
              <a:ext uri="{FF2B5EF4-FFF2-40B4-BE49-F238E27FC236}">
                <a16:creationId xmlns:a16="http://schemas.microsoft.com/office/drawing/2014/main" id="{3088958F-2F01-435E-B68F-946247A3BC64}"/>
              </a:ext>
            </a:extLst>
          </p:cNvPr>
          <p:cNvSpPr/>
          <p:nvPr/>
        </p:nvSpPr>
        <p:spPr>
          <a:xfrm>
            <a:off x="596348"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Management Responsibilities Map</a:t>
            </a:r>
          </a:p>
        </p:txBody>
      </p:sp>
      <p:sp>
        <p:nvSpPr>
          <p:cNvPr id="32" name="Rectangle 31">
            <a:extLst>
              <a:ext uri="{FF2B5EF4-FFF2-40B4-BE49-F238E27FC236}">
                <a16:creationId xmlns:a16="http://schemas.microsoft.com/office/drawing/2014/main" id="{4B13E40D-1314-4092-B12E-D3F315FA2A7D}"/>
              </a:ext>
            </a:extLst>
          </p:cNvPr>
          <p:cNvSpPr/>
          <p:nvPr/>
        </p:nvSpPr>
        <p:spPr>
          <a:xfrm>
            <a:off x="2181368"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Statement of Responsibilities</a:t>
            </a:r>
          </a:p>
        </p:txBody>
      </p:sp>
      <p:sp>
        <p:nvSpPr>
          <p:cNvPr id="38" name="Rectangle 37">
            <a:extLst>
              <a:ext uri="{FF2B5EF4-FFF2-40B4-BE49-F238E27FC236}">
                <a16:creationId xmlns:a16="http://schemas.microsoft.com/office/drawing/2014/main" id="{A2C687D5-AAE1-4F2C-9A15-F3404708628C}"/>
              </a:ext>
            </a:extLst>
          </p:cNvPr>
          <p:cNvSpPr/>
          <p:nvPr/>
        </p:nvSpPr>
        <p:spPr>
          <a:xfrm>
            <a:off x="3766388"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Reasonable Steps Policy</a:t>
            </a:r>
          </a:p>
        </p:txBody>
      </p:sp>
      <p:sp>
        <p:nvSpPr>
          <p:cNvPr id="39" name="Rectangle 38">
            <a:extLst>
              <a:ext uri="{FF2B5EF4-FFF2-40B4-BE49-F238E27FC236}">
                <a16:creationId xmlns:a16="http://schemas.microsoft.com/office/drawing/2014/main" id="{7E09A8F6-E10C-4721-A728-1651D9D9099B}"/>
              </a:ext>
            </a:extLst>
          </p:cNvPr>
          <p:cNvSpPr/>
          <p:nvPr/>
        </p:nvSpPr>
        <p:spPr>
          <a:xfrm>
            <a:off x="5351408" y="4371829"/>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Fitness and Probity Policy and Procedures</a:t>
            </a:r>
          </a:p>
        </p:txBody>
      </p:sp>
      <p:sp>
        <p:nvSpPr>
          <p:cNvPr id="40" name="Rectangle 39">
            <a:extLst>
              <a:ext uri="{FF2B5EF4-FFF2-40B4-BE49-F238E27FC236}">
                <a16:creationId xmlns:a16="http://schemas.microsoft.com/office/drawing/2014/main" id="{65E5CC16-6D89-4964-A374-64D47B5FB7C6}"/>
              </a:ext>
            </a:extLst>
          </p:cNvPr>
          <p:cNvSpPr/>
          <p:nvPr/>
        </p:nvSpPr>
        <p:spPr>
          <a:xfrm>
            <a:off x="6936428"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Performance Management and HR Procedures</a:t>
            </a:r>
          </a:p>
        </p:txBody>
      </p:sp>
      <p:sp>
        <p:nvSpPr>
          <p:cNvPr id="41" name="Rectangle 40">
            <a:extLst>
              <a:ext uri="{FF2B5EF4-FFF2-40B4-BE49-F238E27FC236}">
                <a16:creationId xmlns:a16="http://schemas.microsoft.com/office/drawing/2014/main" id="{3AEFE6A3-B520-449B-AE61-7E2D8DFFFB66}"/>
              </a:ext>
            </a:extLst>
          </p:cNvPr>
          <p:cNvSpPr/>
          <p:nvPr/>
        </p:nvSpPr>
        <p:spPr>
          <a:xfrm>
            <a:off x="10106470"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Staff Job Descriptions and Contracts</a:t>
            </a:r>
          </a:p>
        </p:txBody>
      </p:sp>
      <p:sp>
        <p:nvSpPr>
          <p:cNvPr id="42" name="Rectangle 41">
            <a:extLst>
              <a:ext uri="{FF2B5EF4-FFF2-40B4-BE49-F238E27FC236}">
                <a16:creationId xmlns:a16="http://schemas.microsoft.com/office/drawing/2014/main" id="{5E411014-9A3C-42A8-9D2A-FAB68C28605A}"/>
              </a:ext>
            </a:extLst>
          </p:cNvPr>
          <p:cNvSpPr/>
          <p:nvPr/>
        </p:nvSpPr>
        <p:spPr>
          <a:xfrm>
            <a:off x="10106470"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Protected Disclosure Policy</a:t>
            </a:r>
          </a:p>
        </p:txBody>
      </p:sp>
      <p:sp>
        <p:nvSpPr>
          <p:cNvPr id="43" name="Rectangle 42">
            <a:extLst>
              <a:ext uri="{FF2B5EF4-FFF2-40B4-BE49-F238E27FC236}">
                <a16:creationId xmlns:a16="http://schemas.microsoft.com/office/drawing/2014/main" id="{3FC32603-326F-4FD0-BAD7-1314772803BD}"/>
              </a:ext>
            </a:extLst>
          </p:cNvPr>
          <p:cNvSpPr/>
          <p:nvPr/>
        </p:nvSpPr>
        <p:spPr>
          <a:xfrm>
            <a:off x="3766388"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Code of Conduct</a:t>
            </a:r>
          </a:p>
        </p:txBody>
      </p:sp>
      <p:sp>
        <p:nvSpPr>
          <p:cNvPr id="44" name="Rectangle 43">
            <a:extLst>
              <a:ext uri="{FF2B5EF4-FFF2-40B4-BE49-F238E27FC236}">
                <a16:creationId xmlns:a16="http://schemas.microsoft.com/office/drawing/2014/main" id="{DE79C5A1-32B6-4BD1-920C-0871629ED384}"/>
              </a:ext>
            </a:extLst>
          </p:cNvPr>
          <p:cNvSpPr/>
          <p:nvPr/>
        </p:nvSpPr>
        <p:spPr>
          <a:xfrm>
            <a:off x="5351408"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Training and Competence Scheme</a:t>
            </a:r>
          </a:p>
        </p:txBody>
      </p:sp>
      <p:sp>
        <p:nvSpPr>
          <p:cNvPr id="45" name="Rectangle 44">
            <a:extLst>
              <a:ext uri="{FF2B5EF4-FFF2-40B4-BE49-F238E27FC236}">
                <a16:creationId xmlns:a16="http://schemas.microsoft.com/office/drawing/2014/main" id="{4B7B2A97-7411-4A86-B9D6-42AAD2D23763}"/>
              </a:ext>
            </a:extLst>
          </p:cNvPr>
          <p:cNvSpPr/>
          <p:nvPr/>
        </p:nvSpPr>
        <p:spPr>
          <a:xfrm>
            <a:off x="8521448"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Record Keeping Policy</a:t>
            </a:r>
          </a:p>
        </p:txBody>
      </p:sp>
      <p:sp>
        <p:nvSpPr>
          <p:cNvPr id="46" name="Rectangle 45">
            <a:extLst>
              <a:ext uri="{FF2B5EF4-FFF2-40B4-BE49-F238E27FC236}">
                <a16:creationId xmlns:a16="http://schemas.microsoft.com/office/drawing/2014/main" id="{5F59E207-2EA4-4BFB-A415-B347BDAA61C0}"/>
              </a:ext>
            </a:extLst>
          </p:cNvPr>
          <p:cNvSpPr/>
          <p:nvPr/>
        </p:nvSpPr>
        <p:spPr>
          <a:xfrm>
            <a:off x="596348" y="5095486"/>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Management Information</a:t>
            </a:r>
          </a:p>
        </p:txBody>
      </p:sp>
      <p:sp>
        <p:nvSpPr>
          <p:cNvPr id="47" name="Rectangle 46">
            <a:extLst>
              <a:ext uri="{FF2B5EF4-FFF2-40B4-BE49-F238E27FC236}">
                <a16:creationId xmlns:a16="http://schemas.microsoft.com/office/drawing/2014/main" id="{02182988-380B-4217-940A-2D85B5936CC3}"/>
              </a:ext>
            </a:extLst>
          </p:cNvPr>
          <p:cNvSpPr/>
          <p:nvPr/>
        </p:nvSpPr>
        <p:spPr>
          <a:xfrm>
            <a:off x="6936428"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Conduct Standards Breach Reporting Procedures</a:t>
            </a:r>
          </a:p>
        </p:txBody>
      </p:sp>
      <p:sp>
        <p:nvSpPr>
          <p:cNvPr id="48" name="Rectangle 47">
            <a:extLst>
              <a:ext uri="{FF2B5EF4-FFF2-40B4-BE49-F238E27FC236}">
                <a16:creationId xmlns:a16="http://schemas.microsoft.com/office/drawing/2014/main" id="{1AD52A04-0218-4D19-AB41-3AE1F349674E}"/>
              </a:ext>
            </a:extLst>
          </p:cNvPr>
          <p:cNvSpPr/>
          <p:nvPr/>
        </p:nvSpPr>
        <p:spPr>
          <a:xfrm>
            <a:off x="2181368" y="5095486"/>
            <a:ext cx="1512000"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Staff Handbook</a:t>
            </a:r>
          </a:p>
        </p:txBody>
      </p:sp>
      <p:sp>
        <p:nvSpPr>
          <p:cNvPr id="49" name="Rectangle 48">
            <a:extLst>
              <a:ext uri="{FF2B5EF4-FFF2-40B4-BE49-F238E27FC236}">
                <a16:creationId xmlns:a16="http://schemas.microsoft.com/office/drawing/2014/main" id="{CB001E26-077B-4A36-8352-F55586BC2D39}"/>
              </a:ext>
            </a:extLst>
          </p:cNvPr>
          <p:cNvSpPr/>
          <p:nvPr/>
        </p:nvSpPr>
        <p:spPr>
          <a:xfrm>
            <a:off x="8521448" y="4371829"/>
            <a:ext cx="1512000" cy="636104"/>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a:t>Handover Material</a:t>
            </a:r>
          </a:p>
        </p:txBody>
      </p:sp>
      <p:sp>
        <p:nvSpPr>
          <p:cNvPr id="50" name="Rectangle 49">
            <a:extLst>
              <a:ext uri="{FF2B5EF4-FFF2-40B4-BE49-F238E27FC236}">
                <a16:creationId xmlns:a16="http://schemas.microsoft.com/office/drawing/2014/main" id="{9000A879-029D-4107-83ED-9F377212A59F}"/>
              </a:ext>
            </a:extLst>
          </p:cNvPr>
          <p:cNvSpPr/>
          <p:nvPr/>
        </p:nvSpPr>
        <p:spPr>
          <a:xfrm>
            <a:off x="2335911" y="3663054"/>
            <a:ext cx="7542993" cy="6361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Key Supporting Corporate Documentation</a:t>
            </a:r>
          </a:p>
        </p:txBody>
      </p:sp>
      <p:sp>
        <p:nvSpPr>
          <p:cNvPr id="51" name="Rectangle 50">
            <a:extLst>
              <a:ext uri="{FF2B5EF4-FFF2-40B4-BE49-F238E27FC236}">
                <a16:creationId xmlns:a16="http://schemas.microsoft.com/office/drawing/2014/main" id="{4C24F4EE-BBCB-4541-8DC9-D4DDA9A07622}"/>
              </a:ext>
            </a:extLst>
          </p:cNvPr>
          <p:cNvSpPr/>
          <p:nvPr/>
        </p:nvSpPr>
        <p:spPr>
          <a:xfrm>
            <a:off x="545910" y="5940176"/>
            <a:ext cx="1928488" cy="349083"/>
          </a:xfrm>
          <a:prstGeom prst="rect">
            <a:avLst/>
          </a:prstGeom>
          <a:solidFill>
            <a:schemeClr val="bg1">
              <a:lumMod val="65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a:t>Denotes documents to be created/significantly enhanced</a:t>
            </a:r>
          </a:p>
        </p:txBody>
      </p:sp>
      <p:sp>
        <p:nvSpPr>
          <p:cNvPr id="52" name="TextBox 51">
            <a:extLst>
              <a:ext uri="{FF2B5EF4-FFF2-40B4-BE49-F238E27FC236}">
                <a16:creationId xmlns:a16="http://schemas.microsoft.com/office/drawing/2014/main" id="{806D38E1-4167-4D62-AF41-37C2C02B425A}"/>
              </a:ext>
            </a:extLst>
          </p:cNvPr>
          <p:cNvSpPr txBox="1"/>
          <p:nvPr/>
        </p:nvSpPr>
        <p:spPr>
          <a:xfrm>
            <a:off x="304798" y="733667"/>
            <a:ext cx="11234532" cy="1015663"/>
          </a:xfrm>
          <a:prstGeom prst="rect">
            <a:avLst/>
          </a:prstGeom>
          <a:noFill/>
        </p:spPr>
        <p:txBody>
          <a:bodyPr wrap="square" l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spc="40" dirty="0">
                <a:solidFill>
                  <a:srgbClr val="787878"/>
                </a:solidFill>
                <a:latin typeface="Arial" panose="020B0604020202020204"/>
              </a:rPr>
              <a:t>It is expected that the implementation of the IAF legislation and supporting CBI requirements, will generate significant attention with firms. Including, providing the Board of Directors and senior management, with robust assurance and demonstrable evidence the firm has adequately implemented the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spc="40" dirty="0">
                <a:solidFill>
                  <a:srgbClr val="787878"/>
                </a:solidFill>
                <a:latin typeface="Arial" panose="020B0604020202020204"/>
              </a:rPr>
              <a:t>Experience dictates that firms, who develop a formal framework supported existing and/or new documents achieve successful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spc="40" dirty="0">
                <a:solidFill>
                  <a:srgbClr val="787878"/>
                </a:solidFill>
                <a:latin typeface="Arial" panose="020B0604020202020204"/>
              </a:rPr>
              <a:t>Outlined below is an overview of an indicative Accountability Framework.</a:t>
            </a:r>
          </a:p>
        </p:txBody>
      </p:sp>
    </p:spTree>
    <p:extLst>
      <p:ext uri="{BB962C8B-B14F-4D97-AF65-F5344CB8AC3E}">
        <p14:creationId xmlns:p14="http://schemas.microsoft.com/office/powerpoint/2010/main" val="1334583775"/>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31" grpId="0" animBg="1"/>
      <p:bldP spid="3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7FC8024-0A24-4FDC-85DA-C6706EBC87E1}"/>
              </a:ext>
            </a:extLst>
          </p:cNvPr>
          <p:cNvSpPr>
            <a:spLocks noGrp="1"/>
          </p:cNvSpPr>
          <p:nvPr>
            <p:ph type="body" sz="quarter" idx="13"/>
          </p:nvPr>
        </p:nvSpPr>
        <p:spPr>
          <a:xfrm>
            <a:off x="304800" y="1571017"/>
            <a:ext cx="8088573" cy="360000"/>
          </a:xfrm>
        </p:spPr>
        <p:txBody>
          <a:bodyPr/>
          <a:lstStyle/>
          <a:p>
            <a:r>
              <a:rPr lang="en-US" dirty="0"/>
              <a:t>Developing an Accountability Framework Plan</a:t>
            </a:r>
          </a:p>
        </p:txBody>
      </p:sp>
      <p:sp>
        <p:nvSpPr>
          <p:cNvPr id="20" name="Text Placeholder 19">
            <a:extLst>
              <a:ext uri="{FF2B5EF4-FFF2-40B4-BE49-F238E27FC236}">
                <a16:creationId xmlns:a16="http://schemas.microsoft.com/office/drawing/2014/main" id="{69DE0FB1-05B7-45A5-A0CD-3EC17F2C8FC8}"/>
              </a:ext>
            </a:extLst>
          </p:cNvPr>
          <p:cNvSpPr>
            <a:spLocks noGrp="1"/>
          </p:cNvSpPr>
          <p:nvPr>
            <p:ph type="body" sz="quarter" idx="15"/>
          </p:nvPr>
        </p:nvSpPr>
        <p:spPr/>
        <p:txBody>
          <a:bodyPr/>
          <a:lstStyle/>
          <a:p>
            <a:r>
              <a:rPr lang="en-US" dirty="0"/>
              <a:t>03</a:t>
            </a:r>
          </a:p>
        </p:txBody>
      </p:sp>
    </p:spTree>
    <p:extLst>
      <p:ext uri="{BB962C8B-B14F-4D97-AF65-F5344CB8AC3E}">
        <p14:creationId xmlns:p14="http://schemas.microsoft.com/office/powerpoint/2010/main" val="2286437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FFICE SLIDE NAME" val="Contacts"/>
</p:tagLst>
</file>

<file path=ppt/theme/theme1.xml><?xml version="1.0" encoding="utf-8"?>
<a:theme xmlns:a="http://schemas.openxmlformats.org/drawingml/2006/main" name="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_Dec2020.potx" id="{3B597CBD-8AE7-40E1-8FAC-7B50089CFE26}" vid="{79DB91F5-C0F4-4679-9976-1DFC8C3D2B5D}"/>
    </a:ext>
  </a:extLst>
</a:theme>
</file>

<file path=ppt/theme/theme2.xml><?xml version="1.0" encoding="utf-8"?>
<a:theme xmlns:a="http://schemas.openxmlformats.org/drawingml/2006/main" name="End Slide">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esentation1" id="{889D9EAB-C6C9-4560-B960-B24C344BC07B}" vid="{084EAE3D-A1A0-44D7-86BE-69AC8EAEBE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64F046E74C5489610616AB90614F3" ma:contentTypeVersion="13" ma:contentTypeDescription="Create a new document." ma:contentTypeScope="" ma:versionID="74653eca4dc67f2d2b69d2f1645412be">
  <xsd:schema xmlns:xsd="http://www.w3.org/2001/XMLSchema" xmlns:xs="http://www.w3.org/2001/XMLSchema" xmlns:p="http://schemas.microsoft.com/office/2006/metadata/properties" xmlns:ns3="ffad1c3f-0c7d-437f-86fb-64ada07947a0" xmlns:ns4="db064855-3687-46b5-8a85-908181e952ec" targetNamespace="http://schemas.microsoft.com/office/2006/metadata/properties" ma:root="true" ma:fieldsID="2cd0f40ffa5528c7489f3a27e837decd" ns3:_="" ns4:_="">
    <xsd:import namespace="ffad1c3f-0c7d-437f-86fb-64ada07947a0"/>
    <xsd:import namespace="db064855-3687-46b5-8a85-908181e952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d1c3f-0c7d-437f-86fb-64ada079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064855-3687-46b5-8a85-908181e952e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2.xml><?xml version="1.0" encoding="utf-8"?>
<ds:datastoreItem xmlns:ds="http://schemas.openxmlformats.org/officeDocument/2006/customXml" ds:itemID="{E7C976ED-E90B-42EB-9E7A-174F86782848}">
  <ds:schemaRefs>
    <ds:schemaRef ds:uri="db064855-3687-46b5-8a85-908181e952ec"/>
    <ds:schemaRef ds:uri="http://purl.org/dc/terms/"/>
    <ds:schemaRef ds:uri="http://schemas.openxmlformats.org/package/2006/metadata/core-properties"/>
    <ds:schemaRef ds:uri="http://purl.org/dc/dcmitype/"/>
    <ds:schemaRef ds:uri="ffad1c3f-0c7d-437f-86fb-64ada07947a0"/>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06E54DE-EDC0-4C04-9198-427D2B22F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d1c3f-0c7d-437f-86fb-64ada07947a0"/>
    <ds:schemaRef ds:uri="db064855-3687-46b5-8a85-908181e95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4246</TotalTime>
  <Words>5990</Words>
  <Application>Microsoft Office PowerPoint</Application>
  <PresentationFormat>Widescreen</PresentationFormat>
  <Paragraphs>792</Paragraphs>
  <Slides>40</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Courier New</vt:lpstr>
      <vt:lpstr>Hamlin</vt:lpstr>
      <vt:lpstr>Textbook New</vt:lpstr>
      <vt:lpstr>Wingdings</vt:lpstr>
      <vt:lpstr>Zona Pro ExtraLight</vt:lpstr>
      <vt:lpstr>Zona Pro SemiBold</vt:lpstr>
      <vt:lpstr>Content slides</vt:lpstr>
      <vt:lpstr>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Bund</dc:creator>
  <cp:lastModifiedBy>Fiona Hanlon</cp:lastModifiedBy>
  <cp:revision>223</cp:revision>
  <cp:lastPrinted>2022-05-11T17:48:04Z</cp:lastPrinted>
  <dcterms:created xsi:type="dcterms:W3CDTF">2020-10-13T10:16:16Z</dcterms:created>
  <dcterms:modified xsi:type="dcterms:W3CDTF">2022-05-13T10:15:07Z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0x0101009B264F046E74C5489610616AB90614F3</vt:lpwstr>
  </property>
</Properties>
</file>