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8" r:id="rId3"/>
    <p:sldId id="356" r:id="rId4"/>
    <p:sldId id="257" r:id="rId5"/>
    <p:sldId id="357" r:id="rId6"/>
    <p:sldId id="360" r:id="rId7"/>
    <p:sldId id="359" r:id="rId8"/>
    <p:sldId id="362" r:id="rId9"/>
    <p:sldId id="352" r:id="rId10"/>
    <p:sldId id="358" r:id="rId11"/>
    <p:sldId id="363" r:id="rId12"/>
    <p:sldId id="364" r:id="rId13"/>
    <p:sldId id="355" r:id="rId14"/>
    <p:sldId id="349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B2"/>
    <a:srgbClr val="00AB8E"/>
    <a:srgbClr val="12F1F6"/>
    <a:srgbClr val="00205B"/>
    <a:srgbClr val="D0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entralbank.ie/regulation/outsourcing-registers-submission-requirements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entralbank.ie/regulation/outsourcing-registers-submission-requirement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013AC-9670-48EF-A69F-3A96D08DEBD6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44502426-DBD6-4901-AB62-C6DE151C7A07}">
      <dgm:prSet phldrT="[Text]"/>
      <dgm:spPr/>
      <dgm:t>
        <a:bodyPr/>
        <a:lstStyle/>
        <a:p>
          <a:r>
            <a:rPr lang="en-IE" dirty="0"/>
            <a:t>Outsourcing Lifecycle</a:t>
          </a:r>
        </a:p>
      </dgm:t>
    </dgm:pt>
    <dgm:pt modelId="{1C7F8C2A-250F-45BE-8C53-E41AAE6242F8}" type="parTrans" cxnId="{4D7F14AB-23B0-4A51-A771-275200C11222}">
      <dgm:prSet/>
      <dgm:spPr/>
      <dgm:t>
        <a:bodyPr/>
        <a:lstStyle/>
        <a:p>
          <a:endParaRPr lang="en-IE"/>
        </a:p>
      </dgm:t>
    </dgm:pt>
    <dgm:pt modelId="{3A473035-F669-4CF2-A8B2-939F8027ABC2}" type="sibTrans" cxnId="{4D7F14AB-23B0-4A51-A771-275200C11222}">
      <dgm:prSet/>
      <dgm:spPr/>
      <dgm:t>
        <a:bodyPr/>
        <a:lstStyle/>
        <a:p>
          <a:endParaRPr lang="en-IE"/>
        </a:p>
      </dgm:t>
    </dgm:pt>
    <dgm:pt modelId="{CD74CB7B-3E9D-4ED3-8347-6A00E0AB6F3B}">
      <dgm:prSet phldrT="[Text]"/>
      <dgm:spPr/>
      <dgm:t>
        <a:bodyPr/>
        <a:lstStyle/>
        <a:p>
          <a:r>
            <a:rPr lang="en-IE" dirty="0"/>
            <a:t>1. Decision to Outsource</a:t>
          </a:r>
        </a:p>
      </dgm:t>
    </dgm:pt>
    <dgm:pt modelId="{0EAD2A55-F61D-4C67-B14E-8B4CFABFC8D0}" type="parTrans" cxnId="{6D0C53D3-4038-4C0E-827C-88728450240C}">
      <dgm:prSet/>
      <dgm:spPr/>
      <dgm:t>
        <a:bodyPr/>
        <a:lstStyle/>
        <a:p>
          <a:endParaRPr lang="en-IE"/>
        </a:p>
      </dgm:t>
    </dgm:pt>
    <dgm:pt modelId="{6A567DDC-AD6A-45B1-9D15-F16976057A6E}" type="sibTrans" cxnId="{6D0C53D3-4038-4C0E-827C-88728450240C}">
      <dgm:prSet/>
      <dgm:spPr/>
      <dgm:t>
        <a:bodyPr/>
        <a:lstStyle/>
        <a:p>
          <a:endParaRPr lang="en-IE"/>
        </a:p>
      </dgm:t>
    </dgm:pt>
    <dgm:pt modelId="{B49D1ABD-F420-4E55-8EBB-E7AE0640D385}">
      <dgm:prSet phldrT="[Text]"/>
      <dgm:spPr/>
      <dgm:t>
        <a:bodyPr/>
        <a:lstStyle/>
        <a:p>
          <a:r>
            <a:rPr lang="en-IE" dirty="0"/>
            <a:t>2. Due Diligence</a:t>
          </a:r>
        </a:p>
      </dgm:t>
    </dgm:pt>
    <dgm:pt modelId="{F8278DD8-87FB-44DD-8978-2BC779A7FE7A}" type="parTrans" cxnId="{AC5EA4B6-0455-42DD-AB20-B46DE8ED1B54}">
      <dgm:prSet/>
      <dgm:spPr/>
      <dgm:t>
        <a:bodyPr/>
        <a:lstStyle/>
        <a:p>
          <a:endParaRPr lang="en-IE"/>
        </a:p>
      </dgm:t>
    </dgm:pt>
    <dgm:pt modelId="{0950F4F7-AFCC-45CF-819E-90223913EEC3}" type="sibTrans" cxnId="{AC5EA4B6-0455-42DD-AB20-B46DE8ED1B54}">
      <dgm:prSet/>
      <dgm:spPr/>
      <dgm:t>
        <a:bodyPr/>
        <a:lstStyle/>
        <a:p>
          <a:endParaRPr lang="en-IE"/>
        </a:p>
      </dgm:t>
    </dgm:pt>
    <dgm:pt modelId="{004111A1-C842-4D53-B612-6C8C42133E69}">
      <dgm:prSet phldrT="[Text]"/>
      <dgm:spPr/>
      <dgm:t>
        <a:bodyPr/>
        <a:lstStyle/>
        <a:p>
          <a:r>
            <a:rPr lang="en-IE" dirty="0"/>
            <a:t>3.  Assess Risk &amp; Criticality</a:t>
          </a:r>
        </a:p>
      </dgm:t>
    </dgm:pt>
    <dgm:pt modelId="{D7503DB0-45F9-41CF-939A-FE55BEAD13DD}" type="parTrans" cxnId="{647239E5-640E-4D76-AED3-7E9A712D95A0}">
      <dgm:prSet/>
      <dgm:spPr/>
      <dgm:t>
        <a:bodyPr/>
        <a:lstStyle/>
        <a:p>
          <a:endParaRPr lang="en-IE"/>
        </a:p>
      </dgm:t>
    </dgm:pt>
    <dgm:pt modelId="{04ACA8B0-8FD3-471A-95D3-75A80E86AB76}" type="sibTrans" cxnId="{647239E5-640E-4D76-AED3-7E9A712D95A0}">
      <dgm:prSet/>
      <dgm:spPr/>
      <dgm:t>
        <a:bodyPr/>
        <a:lstStyle/>
        <a:p>
          <a:endParaRPr lang="en-IE"/>
        </a:p>
      </dgm:t>
    </dgm:pt>
    <dgm:pt modelId="{40C52234-17B3-4A92-93A2-7D0C9F23764D}">
      <dgm:prSet phldrT="[Text]"/>
      <dgm:spPr/>
      <dgm:t>
        <a:bodyPr/>
        <a:lstStyle/>
        <a:p>
          <a:r>
            <a:rPr lang="en-IE" dirty="0"/>
            <a:t>4. Contract &amp; SLA’s</a:t>
          </a:r>
        </a:p>
      </dgm:t>
    </dgm:pt>
    <dgm:pt modelId="{926BB06D-9413-4C6F-9594-CC42C9DC958F}" type="parTrans" cxnId="{4E7200B7-8BD0-4781-8837-005DBBFFD777}">
      <dgm:prSet/>
      <dgm:spPr/>
      <dgm:t>
        <a:bodyPr/>
        <a:lstStyle/>
        <a:p>
          <a:endParaRPr lang="en-IE"/>
        </a:p>
      </dgm:t>
    </dgm:pt>
    <dgm:pt modelId="{AC27C3DE-CF06-4486-83EB-C661F3C1D849}" type="sibTrans" cxnId="{4E7200B7-8BD0-4781-8837-005DBBFFD777}">
      <dgm:prSet/>
      <dgm:spPr/>
      <dgm:t>
        <a:bodyPr/>
        <a:lstStyle/>
        <a:p>
          <a:endParaRPr lang="en-IE"/>
        </a:p>
      </dgm:t>
    </dgm:pt>
    <dgm:pt modelId="{9DB413B4-6D0A-4ADF-8459-F91BA54615E2}">
      <dgm:prSet phldrT="[Text]"/>
      <dgm:spPr/>
      <dgm:t>
        <a:bodyPr/>
        <a:lstStyle/>
        <a:p>
          <a:r>
            <a:rPr lang="en-IE" dirty="0"/>
            <a:t>5. Ongoing Monitoring</a:t>
          </a:r>
        </a:p>
      </dgm:t>
    </dgm:pt>
    <dgm:pt modelId="{4294407E-C379-48EE-9C58-25FC29E4E213}" type="parTrans" cxnId="{02AF60A2-F698-4745-90A0-9B452D33E63F}">
      <dgm:prSet/>
      <dgm:spPr/>
      <dgm:t>
        <a:bodyPr/>
        <a:lstStyle/>
        <a:p>
          <a:endParaRPr lang="en-IE"/>
        </a:p>
      </dgm:t>
    </dgm:pt>
    <dgm:pt modelId="{49063C3B-2010-4824-83CB-208944BDA480}" type="sibTrans" cxnId="{02AF60A2-F698-4745-90A0-9B452D33E63F}">
      <dgm:prSet/>
      <dgm:spPr/>
      <dgm:t>
        <a:bodyPr/>
        <a:lstStyle/>
        <a:p>
          <a:endParaRPr lang="en-IE"/>
        </a:p>
      </dgm:t>
    </dgm:pt>
    <dgm:pt modelId="{54640662-39C5-48BA-A1E4-3B8398E79F87}">
      <dgm:prSet phldrT="[Text]"/>
      <dgm:spPr/>
      <dgm:t>
        <a:bodyPr/>
        <a:lstStyle/>
        <a:p>
          <a:r>
            <a:rPr lang="en-IE" dirty="0"/>
            <a:t>6.  Exit Strategy</a:t>
          </a:r>
        </a:p>
      </dgm:t>
    </dgm:pt>
    <dgm:pt modelId="{04D8A712-2BF8-428E-BA5D-95482D9F3071}" type="parTrans" cxnId="{14BDBE9A-C6CB-4A3A-B0BE-D3CBC67DAB84}">
      <dgm:prSet/>
      <dgm:spPr/>
      <dgm:t>
        <a:bodyPr/>
        <a:lstStyle/>
        <a:p>
          <a:endParaRPr lang="en-IE"/>
        </a:p>
      </dgm:t>
    </dgm:pt>
    <dgm:pt modelId="{15EEBF6F-26F7-4AFF-AF72-572346388FAF}" type="sibTrans" cxnId="{14BDBE9A-C6CB-4A3A-B0BE-D3CBC67DAB84}">
      <dgm:prSet/>
      <dgm:spPr/>
      <dgm:t>
        <a:bodyPr/>
        <a:lstStyle/>
        <a:p>
          <a:endParaRPr lang="en-IE"/>
        </a:p>
      </dgm:t>
    </dgm:pt>
    <dgm:pt modelId="{CC63658D-30B5-4798-A331-8C78843D3802}" type="pres">
      <dgm:prSet presAssocID="{D5D013AC-9670-48EF-A69F-3A96D08DEBD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C173184-1664-43B7-AECD-B3791BED7AD2}" type="pres">
      <dgm:prSet presAssocID="{44502426-DBD6-4901-AB62-C6DE151C7A07}" presName="Parent" presStyleLbl="node0" presStyleIdx="0" presStyleCnt="1">
        <dgm:presLayoutVars>
          <dgm:chMax val="6"/>
          <dgm:chPref val="6"/>
        </dgm:presLayoutVars>
      </dgm:prSet>
      <dgm:spPr/>
    </dgm:pt>
    <dgm:pt modelId="{81C3C492-118B-4070-9EAC-1635C65C25DC}" type="pres">
      <dgm:prSet presAssocID="{CD74CB7B-3E9D-4ED3-8347-6A00E0AB6F3B}" presName="Accent1" presStyleCnt="0"/>
      <dgm:spPr/>
    </dgm:pt>
    <dgm:pt modelId="{FE8B3EDC-DD97-4D22-833C-79BB9285D521}" type="pres">
      <dgm:prSet presAssocID="{CD74CB7B-3E9D-4ED3-8347-6A00E0AB6F3B}" presName="Accent" presStyleLbl="bgShp" presStyleIdx="0" presStyleCnt="6"/>
      <dgm:spPr/>
    </dgm:pt>
    <dgm:pt modelId="{CC4933A8-8E90-4596-8F3E-7785B567211E}" type="pres">
      <dgm:prSet presAssocID="{CD74CB7B-3E9D-4ED3-8347-6A00E0AB6F3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4BD617C-6A09-4AAE-9A9D-4A5D37DFFBB2}" type="pres">
      <dgm:prSet presAssocID="{B49D1ABD-F420-4E55-8EBB-E7AE0640D385}" presName="Accent2" presStyleCnt="0"/>
      <dgm:spPr/>
    </dgm:pt>
    <dgm:pt modelId="{BA64F2FB-18EE-47DE-B390-12615534B8B1}" type="pres">
      <dgm:prSet presAssocID="{B49D1ABD-F420-4E55-8EBB-E7AE0640D385}" presName="Accent" presStyleLbl="bgShp" presStyleIdx="1" presStyleCnt="6"/>
      <dgm:spPr/>
    </dgm:pt>
    <dgm:pt modelId="{A531D4DC-380D-40FC-9E45-D345A76F274C}" type="pres">
      <dgm:prSet presAssocID="{B49D1ABD-F420-4E55-8EBB-E7AE0640D38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10A8C33-6F18-46BB-85B5-E517B9CFA4A2}" type="pres">
      <dgm:prSet presAssocID="{004111A1-C842-4D53-B612-6C8C42133E69}" presName="Accent3" presStyleCnt="0"/>
      <dgm:spPr/>
    </dgm:pt>
    <dgm:pt modelId="{29292B6F-CC1A-46AA-9E63-EBB4235C9735}" type="pres">
      <dgm:prSet presAssocID="{004111A1-C842-4D53-B612-6C8C42133E69}" presName="Accent" presStyleLbl="bgShp" presStyleIdx="2" presStyleCnt="6"/>
      <dgm:spPr/>
    </dgm:pt>
    <dgm:pt modelId="{ACC6CE84-D6E5-4AFC-B515-6E7BC744A829}" type="pres">
      <dgm:prSet presAssocID="{004111A1-C842-4D53-B612-6C8C42133E6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FC11B2F-78C8-4DE4-9D87-F10EFA0E65DC}" type="pres">
      <dgm:prSet presAssocID="{40C52234-17B3-4A92-93A2-7D0C9F23764D}" presName="Accent4" presStyleCnt="0"/>
      <dgm:spPr/>
    </dgm:pt>
    <dgm:pt modelId="{542A2F4C-2536-464D-B92E-2A894B2E2DC6}" type="pres">
      <dgm:prSet presAssocID="{40C52234-17B3-4A92-93A2-7D0C9F23764D}" presName="Accent" presStyleLbl="bgShp" presStyleIdx="3" presStyleCnt="6"/>
      <dgm:spPr/>
    </dgm:pt>
    <dgm:pt modelId="{C5E51A76-A68C-4937-B6EC-CEFCA43B1D19}" type="pres">
      <dgm:prSet presAssocID="{40C52234-17B3-4A92-93A2-7D0C9F23764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440B109-7B43-4D15-A2FE-D26D28D9744D}" type="pres">
      <dgm:prSet presAssocID="{9DB413B4-6D0A-4ADF-8459-F91BA54615E2}" presName="Accent5" presStyleCnt="0"/>
      <dgm:spPr/>
    </dgm:pt>
    <dgm:pt modelId="{EC6B4323-D43D-441F-B9F9-FD2F7784EB9F}" type="pres">
      <dgm:prSet presAssocID="{9DB413B4-6D0A-4ADF-8459-F91BA54615E2}" presName="Accent" presStyleLbl="bgShp" presStyleIdx="4" presStyleCnt="6"/>
      <dgm:spPr/>
    </dgm:pt>
    <dgm:pt modelId="{1A14F00D-75FF-4F9C-BC62-231BCA0F54A6}" type="pres">
      <dgm:prSet presAssocID="{9DB413B4-6D0A-4ADF-8459-F91BA54615E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D16CB8F-D10F-4D4A-A2D8-252351205894}" type="pres">
      <dgm:prSet presAssocID="{54640662-39C5-48BA-A1E4-3B8398E79F87}" presName="Accent6" presStyleCnt="0"/>
      <dgm:spPr/>
    </dgm:pt>
    <dgm:pt modelId="{FDBF1B53-F626-4813-BE08-98F9674E0BF6}" type="pres">
      <dgm:prSet presAssocID="{54640662-39C5-48BA-A1E4-3B8398E79F87}" presName="Accent" presStyleLbl="bgShp" presStyleIdx="5" presStyleCnt="6"/>
      <dgm:spPr/>
    </dgm:pt>
    <dgm:pt modelId="{29280F6A-9B6F-44BA-9D76-0BC01B346BB5}" type="pres">
      <dgm:prSet presAssocID="{54640662-39C5-48BA-A1E4-3B8398E79F8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659BF20-9803-408C-8D8B-34B70AAA58C6}" type="presOf" srcId="{44502426-DBD6-4901-AB62-C6DE151C7A07}" destId="{BC173184-1664-43B7-AECD-B3791BED7AD2}" srcOrd="0" destOrd="0" presId="urn:microsoft.com/office/officeart/2011/layout/HexagonRadial"/>
    <dgm:cxn modelId="{4C046B24-844C-42D7-A585-BBDCCC72CFFC}" type="presOf" srcId="{40C52234-17B3-4A92-93A2-7D0C9F23764D}" destId="{C5E51A76-A68C-4937-B6EC-CEFCA43B1D19}" srcOrd="0" destOrd="0" presId="urn:microsoft.com/office/officeart/2011/layout/HexagonRadial"/>
    <dgm:cxn modelId="{3606082B-4303-4DA4-AC9E-2B515A053ADC}" type="presOf" srcId="{B49D1ABD-F420-4E55-8EBB-E7AE0640D385}" destId="{A531D4DC-380D-40FC-9E45-D345A76F274C}" srcOrd="0" destOrd="0" presId="urn:microsoft.com/office/officeart/2011/layout/HexagonRadial"/>
    <dgm:cxn modelId="{A866103E-054A-4E9F-82E0-315542639D7A}" type="presOf" srcId="{54640662-39C5-48BA-A1E4-3B8398E79F87}" destId="{29280F6A-9B6F-44BA-9D76-0BC01B346BB5}" srcOrd="0" destOrd="0" presId="urn:microsoft.com/office/officeart/2011/layout/HexagonRadial"/>
    <dgm:cxn modelId="{CC4C9F46-8822-42F9-94C4-CC2C94BF7DC2}" type="presOf" srcId="{D5D013AC-9670-48EF-A69F-3A96D08DEBD6}" destId="{CC63658D-30B5-4798-A331-8C78843D3802}" srcOrd="0" destOrd="0" presId="urn:microsoft.com/office/officeart/2011/layout/HexagonRadial"/>
    <dgm:cxn modelId="{411ADD7D-C626-4938-AE44-6B2FA2C31E34}" type="presOf" srcId="{004111A1-C842-4D53-B612-6C8C42133E69}" destId="{ACC6CE84-D6E5-4AFC-B515-6E7BC744A829}" srcOrd="0" destOrd="0" presId="urn:microsoft.com/office/officeart/2011/layout/HexagonRadial"/>
    <dgm:cxn modelId="{AD4E658E-3515-441D-A990-C77AD609AB34}" type="presOf" srcId="{CD74CB7B-3E9D-4ED3-8347-6A00E0AB6F3B}" destId="{CC4933A8-8E90-4596-8F3E-7785B567211E}" srcOrd="0" destOrd="0" presId="urn:microsoft.com/office/officeart/2011/layout/HexagonRadial"/>
    <dgm:cxn modelId="{14BDBE9A-C6CB-4A3A-B0BE-D3CBC67DAB84}" srcId="{44502426-DBD6-4901-AB62-C6DE151C7A07}" destId="{54640662-39C5-48BA-A1E4-3B8398E79F87}" srcOrd="5" destOrd="0" parTransId="{04D8A712-2BF8-428E-BA5D-95482D9F3071}" sibTransId="{15EEBF6F-26F7-4AFF-AF72-572346388FAF}"/>
    <dgm:cxn modelId="{02AF60A2-F698-4745-90A0-9B452D33E63F}" srcId="{44502426-DBD6-4901-AB62-C6DE151C7A07}" destId="{9DB413B4-6D0A-4ADF-8459-F91BA54615E2}" srcOrd="4" destOrd="0" parTransId="{4294407E-C379-48EE-9C58-25FC29E4E213}" sibTransId="{49063C3B-2010-4824-83CB-208944BDA480}"/>
    <dgm:cxn modelId="{4D7F14AB-23B0-4A51-A771-275200C11222}" srcId="{D5D013AC-9670-48EF-A69F-3A96D08DEBD6}" destId="{44502426-DBD6-4901-AB62-C6DE151C7A07}" srcOrd="0" destOrd="0" parTransId="{1C7F8C2A-250F-45BE-8C53-E41AAE6242F8}" sibTransId="{3A473035-F669-4CF2-A8B2-939F8027ABC2}"/>
    <dgm:cxn modelId="{B26AE7AD-09B1-4A11-85B0-3FDC2335DAC6}" type="presOf" srcId="{9DB413B4-6D0A-4ADF-8459-F91BA54615E2}" destId="{1A14F00D-75FF-4F9C-BC62-231BCA0F54A6}" srcOrd="0" destOrd="0" presId="urn:microsoft.com/office/officeart/2011/layout/HexagonRadial"/>
    <dgm:cxn modelId="{AC5EA4B6-0455-42DD-AB20-B46DE8ED1B54}" srcId="{44502426-DBD6-4901-AB62-C6DE151C7A07}" destId="{B49D1ABD-F420-4E55-8EBB-E7AE0640D385}" srcOrd="1" destOrd="0" parTransId="{F8278DD8-87FB-44DD-8978-2BC779A7FE7A}" sibTransId="{0950F4F7-AFCC-45CF-819E-90223913EEC3}"/>
    <dgm:cxn modelId="{4E7200B7-8BD0-4781-8837-005DBBFFD777}" srcId="{44502426-DBD6-4901-AB62-C6DE151C7A07}" destId="{40C52234-17B3-4A92-93A2-7D0C9F23764D}" srcOrd="3" destOrd="0" parTransId="{926BB06D-9413-4C6F-9594-CC42C9DC958F}" sibTransId="{AC27C3DE-CF06-4486-83EB-C661F3C1D849}"/>
    <dgm:cxn modelId="{6D0C53D3-4038-4C0E-827C-88728450240C}" srcId="{44502426-DBD6-4901-AB62-C6DE151C7A07}" destId="{CD74CB7B-3E9D-4ED3-8347-6A00E0AB6F3B}" srcOrd="0" destOrd="0" parTransId="{0EAD2A55-F61D-4C67-B14E-8B4CFABFC8D0}" sibTransId="{6A567DDC-AD6A-45B1-9D15-F16976057A6E}"/>
    <dgm:cxn modelId="{647239E5-640E-4D76-AED3-7E9A712D95A0}" srcId="{44502426-DBD6-4901-AB62-C6DE151C7A07}" destId="{004111A1-C842-4D53-B612-6C8C42133E69}" srcOrd="2" destOrd="0" parTransId="{D7503DB0-45F9-41CF-939A-FE55BEAD13DD}" sibTransId="{04ACA8B0-8FD3-471A-95D3-75A80E86AB76}"/>
    <dgm:cxn modelId="{EE831533-42DC-4BF4-8E61-E9B7B2D43CEE}" type="presParOf" srcId="{CC63658D-30B5-4798-A331-8C78843D3802}" destId="{BC173184-1664-43B7-AECD-B3791BED7AD2}" srcOrd="0" destOrd="0" presId="urn:microsoft.com/office/officeart/2011/layout/HexagonRadial"/>
    <dgm:cxn modelId="{164982AD-857B-4C0A-B67A-551B9DB90710}" type="presParOf" srcId="{CC63658D-30B5-4798-A331-8C78843D3802}" destId="{81C3C492-118B-4070-9EAC-1635C65C25DC}" srcOrd="1" destOrd="0" presId="urn:microsoft.com/office/officeart/2011/layout/HexagonRadial"/>
    <dgm:cxn modelId="{CA40B8A2-81A1-45DA-881A-7623E7E048BD}" type="presParOf" srcId="{81C3C492-118B-4070-9EAC-1635C65C25DC}" destId="{FE8B3EDC-DD97-4D22-833C-79BB9285D521}" srcOrd="0" destOrd="0" presId="urn:microsoft.com/office/officeart/2011/layout/HexagonRadial"/>
    <dgm:cxn modelId="{259B173E-4DA4-45CF-AD04-246DAEA670CE}" type="presParOf" srcId="{CC63658D-30B5-4798-A331-8C78843D3802}" destId="{CC4933A8-8E90-4596-8F3E-7785B567211E}" srcOrd="2" destOrd="0" presId="urn:microsoft.com/office/officeart/2011/layout/HexagonRadial"/>
    <dgm:cxn modelId="{FDC49AF9-4E9E-466B-BF36-6E265F8C7FC3}" type="presParOf" srcId="{CC63658D-30B5-4798-A331-8C78843D3802}" destId="{94BD617C-6A09-4AAE-9A9D-4A5D37DFFBB2}" srcOrd="3" destOrd="0" presId="urn:microsoft.com/office/officeart/2011/layout/HexagonRadial"/>
    <dgm:cxn modelId="{475D0E37-3AB3-4C52-98D6-706AA94BBE58}" type="presParOf" srcId="{94BD617C-6A09-4AAE-9A9D-4A5D37DFFBB2}" destId="{BA64F2FB-18EE-47DE-B390-12615534B8B1}" srcOrd="0" destOrd="0" presId="urn:microsoft.com/office/officeart/2011/layout/HexagonRadial"/>
    <dgm:cxn modelId="{AC5D50BC-8444-488E-9972-F10A3F691FE1}" type="presParOf" srcId="{CC63658D-30B5-4798-A331-8C78843D3802}" destId="{A531D4DC-380D-40FC-9E45-D345A76F274C}" srcOrd="4" destOrd="0" presId="urn:microsoft.com/office/officeart/2011/layout/HexagonRadial"/>
    <dgm:cxn modelId="{0649F45D-0E8F-4825-8579-46596FB62B68}" type="presParOf" srcId="{CC63658D-30B5-4798-A331-8C78843D3802}" destId="{B10A8C33-6F18-46BB-85B5-E517B9CFA4A2}" srcOrd="5" destOrd="0" presId="urn:microsoft.com/office/officeart/2011/layout/HexagonRadial"/>
    <dgm:cxn modelId="{59BA4FD2-86AE-495D-910B-26BD7BA0E556}" type="presParOf" srcId="{B10A8C33-6F18-46BB-85B5-E517B9CFA4A2}" destId="{29292B6F-CC1A-46AA-9E63-EBB4235C9735}" srcOrd="0" destOrd="0" presId="urn:microsoft.com/office/officeart/2011/layout/HexagonRadial"/>
    <dgm:cxn modelId="{6219FE35-1E01-4AD5-B0C8-C7E1FCFCDE85}" type="presParOf" srcId="{CC63658D-30B5-4798-A331-8C78843D3802}" destId="{ACC6CE84-D6E5-4AFC-B515-6E7BC744A829}" srcOrd="6" destOrd="0" presId="urn:microsoft.com/office/officeart/2011/layout/HexagonRadial"/>
    <dgm:cxn modelId="{EFFEDC13-E2E5-4777-9231-AF2B6429B05B}" type="presParOf" srcId="{CC63658D-30B5-4798-A331-8C78843D3802}" destId="{3FC11B2F-78C8-4DE4-9D87-F10EFA0E65DC}" srcOrd="7" destOrd="0" presId="urn:microsoft.com/office/officeart/2011/layout/HexagonRadial"/>
    <dgm:cxn modelId="{E24718F5-A2F9-4210-B39D-4E835E44DADE}" type="presParOf" srcId="{3FC11B2F-78C8-4DE4-9D87-F10EFA0E65DC}" destId="{542A2F4C-2536-464D-B92E-2A894B2E2DC6}" srcOrd="0" destOrd="0" presId="urn:microsoft.com/office/officeart/2011/layout/HexagonRadial"/>
    <dgm:cxn modelId="{E9D7D903-48AD-4DC7-A712-0336362A1715}" type="presParOf" srcId="{CC63658D-30B5-4798-A331-8C78843D3802}" destId="{C5E51A76-A68C-4937-B6EC-CEFCA43B1D19}" srcOrd="8" destOrd="0" presId="urn:microsoft.com/office/officeart/2011/layout/HexagonRadial"/>
    <dgm:cxn modelId="{59A76CEA-EEE0-489D-9A85-E4EEC48EDCAF}" type="presParOf" srcId="{CC63658D-30B5-4798-A331-8C78843D3802}" destId="{F440B109-7B43-4D15-A2FE-D26D28D9744D}" srcOrd="9" destOrd="0" presId="urn:microsoft.com/office/officeart/2011/layout/HexagonRadial"/>
    <dgm:cxn modelId="{65648E66-3868-424A-B1F2-63CD03F87D4D}" type="presParOf" srcId="{F440B109-7B43-4D15-A2FE-D26D28D9744D}" destId="{EC6B4323-D43D-441F-B9F9-FD2F7784EB9F}" srcOrd="0" destOrd="0" presId="urn:microsoft.com/office/officeart/2011/layout/HexagonRadial"/>
    <dgm:cxn modelId="{EF48BD11-CEB6-463D-98F0-384D69A84BF1}" type="presParOf" srcId="{CC63658D-30B5-4798-A331-8C78843D3802}" destId="{1A14F00D-75FF-4F9C-BC62-231BCA0F54A6}" srcOrd="10" destOrd="0" presId="urn:microsoft.com/office/officeart/2011/layout/HexagonRadial"/>
    <dgm:cxn modelId="{B2CF338C-84B4-4EC6-BCD8-10CD1CDA9C4D}" type="presParOf" srcId="{CC63658D-30B5-4798-A331-8C78843D3802}" destId="{5D16CB8F-D10F-4D4A-A2D8-252351205894}" srcOrd="11" destOrd="0" presId="urn:microsoft.com/office/officeart/2011/layout/HexagonRadial"/>
    <dgm:cxn modelId="{2E427B0E-BC00-4661-BE3D-BB2261C2F053}" type="presParOf" srcId="{5D16CB8F-D10F-4D4A-A2D8-252351205894}" destId="{FDBF1B53-F626-4813-BE08-98F9674E0BF6}" srcOrd="0" destOrd="0" presId="urn:microsoft.com/office/officeart/2011/layout/HexagonRadial"/>
    <dgm:cxn modelId="{E2CB8297-1229-4737-BC5F-192C5516D782}" type="presParOf" srcId="{CC63658D-30B5-4798-A331-8C78843D3802}" destId="{29280F6A-9B6F-44BA-9D76-0BC01B346BB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4D6EA-D1D5-4A13-8C49-5EB38A6CC1FB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39850CD7-6002-411B-A0F8-ADBAE4741661}">
      <dgm:prSet phldrT="[Text]"/>
      <dgm:spPr/>
      <dgm:t>
        <a:bodyPr/>
        <a:lstStyle/>
        <a:p>
          <a:r>
            <a:rPr lang="en-IE" dirty="0"/>
            <a:t>Methodology</a:t>
          </a:r>
        </a:p>
      </dgm:t>
    </dgm:pt>
    <dgm:pt modelId="{1204D4F7-E81B-47BD-B096-F115A3A94E71}" type="parTrans" cxnId="{3D6F87F0-423C-45BD-808B-1D27C427CCCE}">
      <dgm:prSet/>
      <dgm:spPr/>
      <dgm:t>
        <a:bodyPr/>
        <a:lstStyle/>
        <a:p>
          <a:endParaRPr lang="en-IE"/>
        </a:p>
      </dgm:t>
    </dgm:pt>
    <dgm:pt modelId="{6B4AE192-900A-4DCE-91AD-940ED0179879}" type="sibTrans" cxnId="{3D6F87F0-423C-45BD-808B-1D27C427CCCE}">
      <dgm:prSet/>
      <dgm:spPr/>
      <dgm:t>
        <a:bodyPr/>
        <a:lstStyle/>
        <a:p>
          <a:endParaRPr lang="en-IE"/>
        </a:p>
      </dgm:t>
    </dgm:pt>
    <dgm:pt modelId="{AC79653B-102C-4C6B-9E48-80BE88A11E13}">
      <dgm:prSet phldrT="[Text]"/>
      <dgm:spPr/>
      <dgm:t>
        <a:bodyPr/>
        <a:lstStyle/>
        <a:p>
          <a:r>
            <a:rPr lang="en-IE" dirty="0"/>
            <a:t>Core Business Lines / Critical Business Functions</a:t>
          </a:r>
        </a:p>
      </dgm:t>
    </dgm:pt>
    <dgm:pt modelId="{4FBCD6BF-5C2F-41CC-B9DA-A0FFF3D040AF}" type="parTrans" cxnId="{F1E16612-A4D5-4FEA-B3D3-B9FB5AECE2C2}">
      <dgm:prSet/>
      <dgm:spPr/>
      <dgm:t>
        <a:bodyPr/>
        <a:lstStyle/>
        <a:p>
          <a:endParaRPr lang="en-IE"/>
        </a:p>
      </dgm:t>
    </dgm:pt>
    <dgm:pt modelId="{38A42C67-DE70-42D7-ACF6-6743770626AB}" type="sibTrans" cxnId="{F1E16612-A4D5-4FEA-B3D3-B9FB5AECE2C2}">
      <dgm:prSet/>
      <dgm:spPr/>
      <dgm:t>
        <a:bodyPr/>
        <a:lstStyle/>
        <a:p>
          <a:endParaRPr lang="en-IE"/>
        </a:p>
      </dgm:t>
    </dgm:pt>
    <dgm:pt modelId="{84C3FE1A-7FC2-44AB-9E18-44BBD058E26A}">
      <dgm:prSet phldrT="[Text]"/>
      <dgm:spPr/>
      <dgm:t>
        <a:bodyPr/>
        <a:lstStyle/>
        <a:p>
          <a:r>
            <a:rPr lang="en-IE" dirty="0"/>
            <a:t>Comprehensive Risk Assessments</a:t>
          </a:r>
        </a:p>
      </dgm:t>
    </dgm:pt>
    <dgm:pt modelId="{00A8CAFD-BDF8-43DB-A7A9-BC2D509F5E1B}" type="parTrans" cxnId="{EDFDC21F-7EBD-48D0-AD97-4341B4E82A7C}">
      <dgm:prSet/>
      <dgm:spPr/>
      <dgm:t>
        <a:bodyPr/>
        <a:lstStyle/>
        <a:p>
          <a:endParaRPr lang="en-IE"/>
        </a:p>
      </dgm:t>
    </dgm:pt>
    <dgm:pt modelId="{F2534573-4B35-44A3-B01A-F598D34FCDC7}" type="sibTrans" cxnId="{EDFDC21F-7EBD-48D0-AD97-4341B4E82A7C}">
      <dgm:prSet/>
      <dgm:spPr/>
      <dgm:t>
        <a:bodyPr/>
        <a:lstStyle/>
        <a:p>
          <a:endParaRPr lang="en-IE"/>
        </a:p>
      </dgm:t>
    </dgm:pt>
    <dgm:pt modelId="{803209F0-33BC-474A-B5DA-516AEF976AE0}" type="pres">
      <dgm:prSet presAssocID="{7F64D6EA-D1D5-4A13-8C49-5EB38A6CC1FB}" presName="Name0" presStyleCnt="0">
        <dgm:presLayoutVars>
          <dgm:dir/>
          <dgm:animLvl val="lvl"/>
          <dgm:resizeHandles val="exact"/>
        </dgm:presLayoutVars>
      </dgm:prSet>
      <dgm:spPr/>
    </dgm:pt>
    <dgm:pt modelId="{28B003DD-604F-4AB8-BAF7-C10EF4772DF8}" type="pres">
      <dgm:prSet presAssocID="{39850CD7-6002-411B-A0F8-ADBAE474166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6E716A6-54FF-496B-BFF2-790CCC1C850E}" type="pres">
      <dgm:prSet presAssocID="{6B4AE192-900A-4DCE-91AD-940ED0179879}" presName="parTxOnlySpace" presStyleCnt="0"/>
      <dgm:spPr/>
    </dgm:pt>
    <dgm:pt modelId="{5BEF3D2E-E0AC-4CD5-9990-A877A00D65B4}" type="pres">
      <dgm:prSet presAssocID="{AC79653B-102C-4C6B-9E48-80BE88A11E1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85F6F62-47DC-4EBE-AD0F-D33DEEB569E9}" type="pres">
      <dgm:prSet presAssocID="{38A42C67-DE70-42D7-ACF6-6743770626AB}" presName="parTxOnlySpace" presStyleCnt="0"/>
      <dgm:spPr/>
    </dgm:pt>
    <dgm:pt modelId="{D5C47E8E-3629-4052-82A5-FE3F02A086EC}" type="pres">
      <dgm:prSet presAssocID="{84C3FE1A-7FC2-44AB-9E18-44BBD058E26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CC97F09-040F-486B-BF4E-EC683D246000}" type="presOf" srcId="{7F64D6EA-D1D5-4A13-8C49-5EB38A6CC1FB}" destId="{803209F0-33BC-474A-B5DA-516AEF976AE0}" srcOrd="0" destOrd="0" presId="urn:microsoft.com/office/officeart/2005/8/layout/chevron1"/>
    <dgm:cxn modelId="{F1E16612-A4D5-4FEA-B3D3-B9FB5AECE2C2}" srcId="{7F64D6EA-D1D5-4A13-8C49-5EB38A6CC1FB}" destId="{AC79653B-102C-4C6B-9E48-80BE88A11E13}" srcOrd="1" destOrd="0" parTransId="{4FBCD6BF-5C2F-41CC-B9DA-A0FFF3D040AF}" sibTransId="{38A42C67-DE70-42D7-ACF6-6743770626AB}"/>
    <dgm:cxn modelId="{EDFDC21F-7EBD-48D0-AD97-4341B4E82A7C}" srcId="{7F64D6EA-D1D5-4A13-8C49-5EB38A6CC1FB}" destId="{84C3FE1A-7FC2-44AB-9E18-44BBD058E26A}" srcOrd="2" destOrd="0" parTransId="{00A8CAFD-BDF8-43DB-A7A9-BC2D509F5E1B}" sibTransId="{F2534573-4B35-44A3-B01A-F598D34FCDC7}"/>
    <dgm:cxn modelId="{BD72427A-B11F-482E-820D-55DECF49C5B0}" type="presOf" srcId="{AC79653B-102C-4C6B-9E48-80BE88A11E13}" destId="{5BEF3D2E-E0AC-4CD5-9990-A877A00D65B4}" srcOrd="0" destOrd="0" presId="urn:microsoft.com/office/officeart/2005/8/layout/chevron1"/>
    <dgm:cxn modelId="{D2A96681-46D4-442E-B714-E28EB1CB3E87}" type="presOf" srcId="{84C3FE1A-7FC2-44AB-9E18-44BBD058E26A}" destId="{D5C47E8E-3629-4052-82A5-FE3F02A086EC}" srcOrd="0" destOrd="0" presId="urn:microsoft.com/office/officeart/2005/8/layout/chevron1"/>
    <dgm:cxn modelId="{3D6F87F0-423C-45BD-808B-1D27C427CCCE}" srcId="{7F64D6EA-D1D5-4A13-8C49-5EB38A6CC1FB}" destId="{39850CD7-6002-411B-A0F8-ADBAE4741661}" srcOrd="0" destOrd="0" parTransId="{1204D4F7-E81B-47BD-B096-F115A3A94E71}" sibTransId="{6B4AE192-900A-4DCE-91AD-940ED0179879}"/>
    <dgm:cxn modelId="{94307AF8-AD0A-4013-A7E0-FC1834C55E9D}" type="presOf" srcId="{39850CD7-6002-411B-A0F8-ADBAE4741661}" destId="{28B003DD-604F-4AB8-BAF7-C10EF4772DF8}" srcOrd="0" destOrd="0" presId="urn:microsoft.com/office/officeart/2005/8/layout/chevron1"/>
    <dgm:cxn modelId="{EDC001AB-FD09-45DE-905D-5AD200DC42CB}" type="presParOf" srcId="{803209F0-33BC-474A-B5DA-516AEF976AE0}" destId="{28B003DD-604F-4AB8-BAF7-C10EF4772DF8}" srcOrd="0" destOrd="0" presId="urn:microsoft.com/office/officeart/2005/8/layout/chevron1"/>
    <dgm:cxn modelId="{4902F11A-164B-4072-8110-F27968ACCB82}" type="presParOf" srcId="{803209F0-33BC-474A-B5DA-516AEF976AE0}" destId="{D6E716A6-54FF-496B-BFF2-790CCC1C850E}" srcOrd="1" destOrd="0" presId="urn:microsoft.com/office/officeart/2005/8/layout/chevron1"/>
    <dgm:cxn modelId="{A2BCFE10-BF6E-435E-A1C4-A127DA0DDE6B}" type="presParOf" srcId="{803209F0-33BC-474A-B5DA-516AEF976AE0}" destId="{5BEF3D2E-E0AC-4CD5-9990-A877A00D65B4}" srcOrd="2" destOrd="0" presId="urn:microsoft.com/office/officeart/2005/8/layout/chevron1"/>
    <dgm:cxn modelId="{EE6B9917-734B-4307-9E56-F78DAA81C1D7}" type="presParOf" srcId="{803209F0-33BC-474A-B5DA-516AEF976AE0}" destId="{285F6F62-47DC-4EBE-AD0F-D33DEEB569E9}" srcOrd="3" destOrd="0" presId="urn:microsoft.com/office/officeart/2005/8/layout/chevron1"/>
    <dgm:cxn modelId="{2B3C9C14-0F67-436E-B734-7A64881668D2}" type="presParOf" srcId="{803209F0-33BC-474A-B5DA-516AEF976AE0}" destId="{D5C47E8E-3629-4052-82A5-FE3F02A086E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2D1352-1F97-49A9-9C3C-CB0E1F79CA3D}" type="doc">
      <dgm:prSet loTypeId="urn:microsoft.com/office/officeart/2005/8/layout/pyramid2" loCatId="pyramid" qsTypeId="urn:microsoft.com/office/officeart/2005/8/quickstyle/simple1" qsCatId="simple" csTypeId="urn:microsoft.com/office/officeart/2005/8/colors/accent4_2" csCatId="accent4" phldr="1"/>
      <dgm:spPr/>
    </dgm:pt>
    <dgm:pt modelId="{6F78B9C5-43F5-4CD8-98FF-905560DF6DE6}">
      <dgm:prSet phldrT="[Text]"/>
      <dgm:spPr/>
      <dgm:t>
        <a:bodyPr/>
        <a:lstStyle/>
        <a:p>
          <a:r>
            <a:rPr lang="en-IE" dirty="0"/>
            <a:t>3</a:t>
          </a:r>
          <a:r>
            <a:rPr lang="en-IE" baseline="30000" dirty="0"/>
            <a:t>rd</a:t>
          </a:r>
          <a:r>
            <a:rPr lang="en-IE" dirty="0"/>
            <a:t> Line</a:t>
          </a:r>
        </a:p>
        <a:p>
          <a:r>
            <a:rPr lang="en-IE" dirty="0"/>
            <a:t>Internal &amp; External Audit</a:t>
          </a:r>
        </a:p>
      </dgm:t>
    </dgm:pt>
    <dgm:pt modelId="{F55724A5-D485-4153-820D-4B9E3C1150EF}" type="parTrans" cxnId="{D19B608B-BA7C-44CA-ABC1-EB7D6DA37E5E}">
      <dgm:prSet/>
      <dgm:spPr/>
      <dgm:t>
        <a:bodyPr/>
        <a:lstStyle/>
        <a:p>
          <a:endParaRPr lang="en-IE"/>
        </a:p>
      </dgm:t>
    </dgm:pt>
    <dgm:pt modelId="{5C61BFF9-8220-4765-9DE1-A38D4CAD55AD}" type="sibTrans" cxnId="{D19B608B-BA7C-44CA-ABC1-EB7D6DA37E5E}">
      <dgm:prSet/>
      <dgm:spPr/>
      <dgm:t>
        <a:bodyPr/>
        <a:lstStyle/>
        <a:p>
          <a:endParaRPr lang="en-IE"/>
        </a:p>
      </dgm:t>
    </dgm:pt>
    <dgm:pt modelId="{4260327B-1E47-4A4C-9682-EFC801A0FE75}">
      <dgm:prSet phldrT="[Text]"/>
      <dgm:spPr/>
      <dgm:t>
        <a:bodyPr/>
        <a:lstStyle/>
        <a:p>
          <a:r>
            <a:rPr lang="en-IE" dirty="0"/>
            <a:t>2</a:t>
          </a:r>
          <a:r>
            <a:rPr lang="en-IE" baseline="30000" dirty="0"/>
            <a:t>nd</a:t>
          </a:r>
          <a:r>
            <a:rPr lang="en-IE" dirty="0"/>
            <a:t> Line</a:t>
          </a:r>
        </a:p>
        <a:p>
          <a:r>
            <a:rPr lang="en-IE" dirty="0"/>
            <a:t>Risk &amp; Compliance</a:t>
          </a:r>
        </a:p>
      </dgm:t>
    </dgm:pt>
    <dgm:pt modelId="{CAD687CB-B8BA-46CC-BD47-15B87684121E}" type="parTrans" cxnId="{37D68B14-5FA9-4C20-918F-5F812CCBC5E4}">
      <dgm:prSet/>
      <dgm:spPr/>
      <dgm:t>
        <a:bodyPr/>
        <a:lstStyle/>
        <a:p>
          <a:endParaRPr lang="en-IE"/>
        </a:p>
      </dgm:t>
    </dgm:pt>
    <dgm:pt modelId="{7DD454A2-686B-4B7D-82A3-5224DE972E93}" type="sibTrans" cxnId="{37D68B14-5FA9-4C20-918F-5F812CCBC5E4}">
      <dgm:prSet/>
      <dgm:spPr/>
      <dgm:t>
        <a:bodyPr/>
        <a:lstStyle/>
        <a:p>
          <a:endParaRPr lang="en-IE"/>
        </a:p>
      </dgm:t>
    </dgm:pt>
    <dgm:pt modelId="{AA8B9266-9E55-4F3A-8545-251D94376C7D}">
      <dgm:prSet phldrT="[Text]"/>
      <dgm:spPr/>
      <dgm:t>
        <a:bodyPr/>
        <a:lstStyle/>
        <a:p>
          <a:r>
            <a:rPr lang="en-IE" dirty="0"/>
            <a:t>1</a:t>
          </a:r>
          <a:r>
            <a:rPr lang="en-IE" baseline="30000" dirty="0"/>
            <a:t>st</a:t>
          </a:r>
          <a:r>
            <a:rPr lang="en-IE" dirty="0"/>
            <a:t> Line</a:t>
          </a:r>
        </a:p>
        <a:p>
          <a:r>
            <a:rPr lang="en-IE" dirty="0"/>
            <a:t>Front-Line</a:t>
          </a:r>
        </a:p>
      </dgm:t>
    </dgm:pt>
    <dgm:pt modelId="{A76FBA25-7DD4-4FE7-8A5A-5CDD7E5039BF}" type="parTrans" cxnId="{BD7A519E-380C-4114-B5AB-115FD172D68A}">
      <dgm:prSet/>
      <dgm:spPr/>
      <dgm:t>
        <a:bodyPr/>
        <a:lstStyle/>
        <a:p>
          <a:endParaRPr lang="en-IE"/>
        </a:p>
      </dgm:t>
    </dgm:pt>
    <dgm:pt modelId="{41FF18D1-4179-4AB2-A8E1-630C6CD4E391}" type="sibTrans" cxnId="{BD7A519E-380C-4114-B5AB-115FD172D68A}">
      <dgm:prSet/>
      <dgm:spPr/>
      <dgm:t>
        <a:bodyPr/>
        <a:lstStyle/>
        <a:p>
          <a:endParaRPr lang="en-IE"/>
        </a:p>
      </dgm:t>
    </dgm:pt>
    <dgm:pt modelId="{D6C2560D-349B-4017-9F10-87297816E041}" type="pres">
      <dgm:prSet presAssocID="{E22D1352-1F97-49A9-9C3C-CB0E1F79CA3D}" presName="compositeShape" presStyleCnt="0">
        <dgm:presLayoutVars>
          <dgm:dir/>
          <dgm:resizeHandles/>
        </dgm:presLayoutVars>
      </dgm:prSet>
      <dgm:spPr/>
    </dgm:pt>
    <dgm:pt modelId="{18907357-466C-45E5-9859-A2DA7BC859EB}" type="pres">
      <dgm:prSet presAssocID="{E22D1352-1F97-49A9-9C3C-CB0E1F79CA3D}" presName="pyramid" presStyleLbl="node1" presStyleIdx="0" presStyleCnt="1"/>
      <dgm:spPr/>
    </dgm:pt>
    <dgm:pt modelId="{CF745DF3-88E8-490C-AC52-19449D9C8948}" type="pres">
      <dgm:prSet presAssocID="{E22D1352-1F97-49A9-9C3C-CB0E1F79CA3D}" presName="theList" presStyleCnt="0"/>
      <dgm:spPr/>
    </dgm:pt>
    <dgm:pt modelId="{FB1FA5A3-FDB9-43CC-BBB3-11F4174671F1}" type="pres">
      <dgm:prSet presAssocID="{6F78B9C5-43F5-4CD8-98FF-905560DF6DE6}" presName="aNode" presStyleLbl="fgAcc1" presStyleIdx="0" presStyleCnt="3">
        <dgm:presLayoutVars>
          <dgm:bulletEnabled val="1"/>
        </dgm:presLayoutVars>
      </dgm:prSet>
      <dgm:spPr/>
    </dgm:pt>
    <dgm:pt modelId="{A79B2222-D9D9-49FD-9132-527A6FAE751D}" type="pres">
      <dgm:prSet presAssocID="{6F78B9C5-43F5-4CD8-98FF-905560DF6DE6}" presName="aSpace" presStyleCnt="0"/>
      <dgm:spPr/>
    </dgm:pt>
    <dgm:pt modelId="{83CBBAB7-5731-46F6-BE8F-47BD01599B0C}" type="pres">
      <dgm:prSet presAssocID="{4260327B-1E47-4A4C-9682-EFC801A0FE75}" presName="aNode" presStyleLbl="fgAcc1" presStyleIdx="1" presStyleCnt="3">
        <dgm:presLayoutVars>
          <dgm:bulletEnabled val="1"/>
        </dgm:presLayoutVars>
      </dgm:prSet>
      <dgm:spPr/>
    </dgm:pt>
    <dgm:pt modelId="{DCCBFF6A-964C-4C43-8361-75A047826230}" type="pres">
      <dgm:prSet presAssocID="{4260327B-1E47-4A4C-9682-EFC801A0FE75}" presName="aSpace" presStyleCnt="0"/>
      <dgm:spPr/>
    </dgm:pt>
    <dgm:pt modelId="{120C2FEA-8E02-43B3-984B-EDC96F6D5978}" type="pres">
      <dgm:prSet presAssocID="{AA8B9266-9E55-4F3A-8545-251D94376C7D}" presName="aNode" presStyleLbl="fgAcc1" presStyleIdx="2" presStyleCnt="3">
        <dgm:presLayoutVars>
          <dgm:bulletEnabled val="1"/>
        </dgm:presLayoutVars>
      </dgm:prSet>
      <dgm:spPr/>
    </dgm:pt>
    <dgm:pt modelId="{F762EA7D-A205-4A1E-B47C-56FD1716B5F3}" type="pres">
      <dgm:prSet presAssocID="{AA8B9266-9E55-4F3A-8545-251D94376C7D}" presName="aSpace" presStyleCnt="0"/>
      <dgm:spPr/>
    </dgm:pt>
  </dgm:ptLst>
  <dgm:cxnLst>
    <dgm:cxn modelId="{37D68B14-5FA9-4C20-918F-5F812CCBC5E4}" srcId="{E22D1352-1F97-49A9-9C3C-CB0E1F79CA3D}" destId="{4260327B-1E47-4A4C-9682-EFC801A0FE75}" srcOrd="1" destOrd="0" parTransId="{CAD687CB-B8BA-46CC-BD47-15B87684121E}" sibTransId="{7DD454A2-686B-4B7D-82A3-5224DE972E93}"/>
    <dgm:cxn modelId="{ED55D02B-772C-4BA0-B7A8-A4AE87BC0A2E}" type="presOf" srcId="{AA8B9266-9E55-4F3A-8545-251D94376C7D}" destId="{120C2FEA-8E02-43B3-984B-EDC96F6D5978}" srcOrd="0" destOrd="0" presId="urn:microsoft.com/office/officeart/2005/8/layout/pyramid2"/>
    <dgm:cxn modelId="{A7C5B084-5B28-47E9-934B-0E941D7D7F39}" type="presOf" srcId="{E22D1352-1F97-49A9-9C3C-CB0E1F79CA3D}" destId="{D6C2560D-349B-4017-9F10-87297816E041}" srcOrd="0" destOrd="0" presId="urn:microsoft.com/office/officeart/2005/8/layout/pyramid2"/>
    <dgm:cxn modelId="{D19B608B-BA7C-44CA-ABC1-EB7D6DA37E5E}" srcId="{E22D1352-1F97-49A9-9C3C-CB0E1F79CA3D}" destId="{6F78B9C5-43F5-4CD8-98FF-905560DF6DE6}" srcOrd="0" destOrd="0" parTransId="{F55724A5-D485-4153-820D-4B9E3C1150EF}" sibTransId="{5C61BFF9-8220-4765-9DE1-A38D4CAD55AD}"/>
    <dgm:cxn modelId="{BD7A519E-380C-4114-B5AB-115FD172D68A}" srcId="{E22D1352-1F97-49A9-9C3C-CB0E1F79CA3D}" destId="{AA8B9266-9E55-4F3A-8545-251D94376C7D}" srcOrd="2" destOrd="0" parTransId="{A76FBA25-7DD4-4FE7-8A5A-5CDD7E5039BF}" sibTransId="{41FF18D1-4179-4AB2-A8E1-630C6CD4E391}"/>
    <dgm:cxn modelId="{880AC8A3-2E97-4F80-880A-1BD795F7D046}" type="presOf" srcId="{4260327B-1E47-4A4C-9682-EFC801A0FE75}" destId="{83CBBAB7-5731-46F6-BE8F-47BD01599B0C}" srcOrd="0" destOrd="0" presId="urn:microsoft.com/office/officeart/2005/8/layout/pyramid2"/>
    <dgm:cxn modelId="{5D215BF9-7B10-4241-AAE4-412ACAF452AF}" type="presOf" srcId="{6F78B9C5-43F5-4CD8-98FF-905560DF6DE6}" destId="{FB1FA5A3-FDB9-43CC-BBB3-11F4174671F1}" srcOrd="0" destOrd="0" presId="urn:microsoft.com/office/officeart/2005/8/layout/pyramid2"/>
    <dgm:cxn modelId="{AC425FB6-4AE1-4D50-B691-49F5DA60699C}" type="presParOf" srcId="{D6C2560D-349B-4017-9F10-87297816E041}" destId="{18907357-466C-45E5-9859-A2DA7BC859EB}" srcOrd="0" destOrd="0" presId="urn:microsoft.com/office/officeart/2005/8/layout/pyramid2"/>
    <dgm:cxn modelId="{B9F0153A-4400-430A-A791-5939DD456C5D}" type="presParOf" srcId="{D6C2560D-349B-4017-9F10-87297816E041}" destId="{CF745DF3-88E8-490C-AC52-19449D9C8948}" srcOrd="1" destOrd="0" presId="urn:microsoft.com/office/officeart/2005/8/layout/pyramid2"/>
    <dgm:cxn modelId="{25693A05-240E-4902-BC6B-465559FFF125}" type="presParOf" srcId="{CF745DF3-88E8-490C-AC52-19449D9C8948}" destId="{FB1FA5A3-FDB9-43CC-BBB3-11F4174671F1}" srcOrd="0" destOrd="0" presId="urn:microsoft.com/office/officeart/2005/8/layout/pyramid2"/>
    <dgm:cxn modelId="{A806A98F-F8EC-4EA9-BC87-73FD5C698859}" type="presParOf" srcId="{CF745DF3-88E8-490C-AC52-19449D9C8948}" destId="{A79B2222-D9D9-49FD-9132-527A6FAE751D}" srcOrd="1" destOrd="0" presId="urn:microsoft.com/office/officeart/2005/8/layout/pyramid2"/>
    <dgm:cxn modelId="{BFAD90E8-B55C-4F89-B0A6-D9A68952A790}" type="presParOf" srcId="{CF745DF3-88E8-490C-AC52-19449D9C8948}" destId="{83CBBAB7-5731-46F6-BE8F-47BD01599B0C}" srcOrd="2" destOrd="0" presId="urn:microsoft.com/office/officeart/2005/8/layout/pyramid2"/>
    <dgm:cxn modelId="{152BE17C-8606-47D9-ACA5-BC9CFFD8A6AE}" type="presParOf" srcId="{CF745DF3-88E8-490C-AC52-19449D9C8948}" destId="{DCCBFF6A-964C-4C43-8361-75A047826230}" srcOrd="3" destOrd="0" presId="urn:microsoft.com/office/officeart/2005/8/layout/pyramid2"/>
    <dgm:cxn modelId="{6090B977-0B9E-4D25-A11B-0B70E3D31003}" type="presParOf" srcId="{CF745DF3-88E8-490C-AC52-19449D9C8948}" destId="{120C2FEA-8E02-43B3-984B-EDC96F6D5978}" srcOrd="4" destOrd="0" presId="urn:microsoft.com/office/officeart/2005/8/layout/pyramid2"/>
    <dgm:cxn modelId="{AC260A6B-D240-41A1-B020-CF0E47E6A798}" type="presParOf" srcId="{CF745DF3-88E8-490C-AC52-19449D9C8948}" destId="{F762EA7D-A205-4A1E-B47C-56FD1716B5F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15CCBE-0D40-4022-9BCD-710B542C9DA8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E2958817-4ACF-426A-B87F-51B90005CEE9}">
      <dgm:prSet phldrT="[Text]"/>
      <dgm:spPr/>
      <dgm:t>
        <a:bodyPr/>
        <a:lstStyle/>
        <a:p>
          <a:r>
            <a:rPr lang="en-IE" dirty="0"/>
            <a:t>Outsourcing Register</a:t>
          </a:r>
        </a:p>
      </dgm:t>
    </dgm:pt>
    <dgm:pt modelId="{11C85042-3FB7-4061-8F15-8D8E49956151}" type="parTrans" cxnId="{1645BD80-2DDB-4CA1-87D5-49C7D86CD83E}">
      <dgm:prSet/>
      <dgm:spPr/>
      <dgm:t>
        <a:bodyPr/>
        <a:lstStyle/>
        <a:p>
          <a:endParaRPr lang="en-IE"/>
        </a:p>
      </dgm:t>
    </dgm:pt>
    <dgm:pt modelId="{DBFAC416-856D-4901-B8F2-3A52277ACE15}" type="sibTrans" cxnId="{1645BD80-2DDB-4CA1-87D5-49C7D86CD83E}">
      <dgm:prSet/>
      <dgm:spPr/>
      <dgm:t>
        <a:bodyPr/>
        <a:lstStyle/>
        <a:p>
          <a:endParaRPr lang="en-IE"/>
        </a:p>
      </dgm:t>
    </dgm:pt>
    <dgm:pt modelId="{950A6389-B338-404E-8862-C1ED0FD9348E}">
      <dgm:prSet phldrT="[Text]" custT="1"/>
      <dgm:spPr/>
      <dgm:t>
        <a:bodyPr/>
        <a:lstStyle/>
        <a:p>
          <a:pPr>
            <a:buClr>
              <a:srgbClr val="00AB8E"/>
            </a:buClr>
            <a:buSzPct val="100000"/>
            <a:buFontTx/>
            <a:buChar char="•"/>
          </a:pPr>
          <a:r>
            <a:rPr lang="en-US" sz="2000" dirty="0">
              <a:latin typeface="Hamlin"/>
              <a:cs typeface="Calibri" pitchFamily="34"/>
              <a:hlinkClick xmlns:r="http://schemas.openxmlformats.org/officeDocument/2006/relationships" r:id="rId1"/>
            </a:rPr>
            <a:t>Guidelines &amp; Register </a:t>
          </a:r>
          <a:r>
            <a:rPr lang="en-US" sz="1600" i="1" dirty="0">
              <a:latin typeface="Hamlin"/>
              <a:cs typeface="Calibri" pitchFamily="34"/>
            </a:rPr>
            <a:t>available on CBI website.</a:t>
          </a:r>
          <a:endParaRPr lang="en-IE" sz="1600" i="1" dirty="0"/>
        </a:p>
      </dgm:t>
    </dgm:pt>
    <dgm:pt modelId="{C85E7CDB-BF85-4538-92F4-19CE5B024ABD}" type="parTrans" cxnId="{136FB44A-AE48-4ABB-A969-5C1E0C987DC9}">
      <dgm:prSet/>
      <dgm:spPr/>
      <dgm:t>
        <a:bodyPr/>
        <a:lstStyle/>
        <a:p>
          <a:endParaRPr lang="en-IE"/>
        </a:p>
      </dgm:t>
    </dgm:pt>
    <dgm:pt modelId="{0DE37CD9-D436-4167-A14D-4163F2E48A8A}" type="sibTrans" cxnId="{136FB44A-AE48-4ABB-A969-5C1E0C987DC9}">
      <dgm:prSet/>
      <dgm:spPr/>
      <dgm:t>
        <a:bodyPr/>
        <a:lstStyle/>
        <a:p>
          <a:endParaRPr lang="en-IE"/>
        </a:p>
      </dgm:t>
    </dgm:pt>
    <dgm:pt modelId="{66E3A118-44E3-4819-AF2D-D303BBC768CF}">
      <dgm:prSet phldrT="[Text]" custT="1"/>
      <dgm:spPr/>
      <dgm:t>
        <a:bodyPr/>
        <a:lstStyle/>
        <a:p>
          <a:pPr>
            <a:buClr>
              <a:srgbClr val="00AB8E"/>
            </a:buClr>
            <a:buSzPct val="100000"/>
            <a:buFontTx/>
            <a:buChar char="•"/>
          </a:pPr>
          <a:r>
            <a:rPr lang="en-US" sz="2000" i="0" u="none" strike="noStrike" cap="none" spc="0" baseline="0" dirty="0">
              <a:uFillTx/>
              <a:latin typeface="Hamlin"/>
              <a:cs typeface="Calibri" pitchFamily="34"/>
            </a:rPr>
            <a:t>Submission Deadline 2022 – Extended to 19</a:t>
          </a:r>
          <a:r>
            <a:rPr lang="en-US" sz="2000" i="0" u="none" strike="noStrike" cap="none" spc="0" baseline="30000" dirty="0">
              <a:uFillTx/>
              <a:latin typeface="Hamlin"/>
              <a:cs typeface="Calibri" pitchFamily="34"/>
            </a:rPr>
            <a:t>th</a:t>
          </a:r>
          <a:r>
            <a:rPr lang="en-US" sz="2000" i="0" u="none" strike="noStrike" cap="none" spc="0" baseline="0" dirty="0">
              <a:uFillTx/>
              <a:latin typeface="Hamlin"/>
              <a:cs typeface="Calibri" pitchFamily="34"/>
            </a:rPr>
            <a:t> October </a:t>
          </a:r>
          <a:endParaRPr lang="en-IE" sz="2000" dirty="0"/>
        </a:p>
      </dgm:t>
    </dgm:pt>
    <dgm:pt modelId="{9EC811E1-4D86-4A79-B1F0-0AE68BB96E25}" type="parTrans" cxnId="{CBEC7AB4-5F5E-4FC3-ACED-4274FFBDC3C1}">
      <dgm:prSet/>
      <dgm:spPr/>
      <dgm:t>
        <a:bodyPr/>
        <a:lstStyle/>
        <a:p>
          <a:endParaRPr lang="en-IE"/>
        </a:p>
      </dgm:t>
    </dgm:pt>
    <dgm:pt modelId="{4AC8F689-CE01-4E24-AA48-950FD98B2E74}" type="sibTrans" cxnId="{CBEC7AB4-5F5E-4FC3-ACED-4274FFBDC3C1}">
      <dgm:prSet/>
      <dgm:spPr/>
      <dgm:t>
        <a:bodyPr/>
        <a:lstStyle/>
        <a:p>
          <a:endParaRPr lang="en-IE"/>
        </a:p>
      </dgm:t>
    </dgm:pt>
    <dgm:pt modelId="{19B9563E-D6A9-42AB-A9A2-D25559795833}">
      <dgm:prSet phldrT="[Text]"/>
      <dgm:spPr/>
      <dgm:t>
        <a:bodyPr/>
        <a:lstStyle/>
        <a:p>
          <a:r>
            <a:rPr lang="en-IE" dirty="0"/>
            <a:t>Notification</a:t>
          </a:r>
        </a:p>
      </dgm:t>
    </dgm:pt>
    <dgm:pt modelId="{CB0405E8-03EE-4089-A9BF-3DECA4E3ACB2}" type="parTrans" cxnId="{F177481E-027A-4481-A8B4-9B8DA2966DC8}">
      <dgm:prSet/>
      <dgm:spPr/>
      <dgm:t>
        <a:bodyPr/>
        <a:lstStyle/>
        <a:p>
          <a:endParaRPr lang="en-IE"/>
        </a:p>
      </dgm:t>
    </dgm:pt>
    <dgm:pt modelId="{95075A1D-77C2-4215-A28E-446F0C2AD591}" type="sibTrans" cxnId="{F177481E-027A-4481-A8B4-9B8DA2966DC8}">
      <dgm:prSet/>
      <dgm:spPr/>
      <dgm:t>
        <a:bodyPr/>
        <a:lstStyle/>
        <a:p>
          <a:endParaRPr lang="en-IE"/>
        </a:p>
      </dgm:t>
    </dgm:pt>
    <dgm:pt modelId="{149BC128-66BF-487A-886C-34DDA79E268E}">
      <dgm:prSet phldrT="[Text]" custT="1"/>
      <dgm:spPr/>
      <dgm:t>
        <a:bodyPr/>
        <a:lstStyle/>
        <a:p>
          <a:r>
            <a:rPr lang="en-IE" sz="2000" dirty="0"/>
            <a:t>Guidelines set out events that could give rise to Notification </a:t>
          </a:r>
        </a:p>
      </dgm:t>
    </dgm:pt>
    <dgm:pt modelId="{03FC4B32-0509-4F05-8EC5-970C1F5772C8}" type="parTrans" cxnId="{314B8AF8-11D1-468C-8B5E-3D91C86DB3D2}">
      <dgm:prSet/>
      <dgm:spPr/>
      <dgm:t>
        <a:bodyPr/>
        <a:lstStyle/>
        <a:p>
          <a:endParaRPr lang="en-IE"/>
        </a:p>
      </dgm:t>
    </dgm:pt>
    <dgm:pt modelId="{B5289716-3E87-4527-A770-F77B54F657F5}" type="sibTrans" cxnId="{314B8AF8-11D1-468C-8B5E-3D91C86DB3D2}">
      <dgm:prSet/>
      <dgm:spPr/>
      <dgm:t>
        <a:bodyPr/>
        <a:lstStyle/>
        <a:p>
          <a:endParaRPr lang="en-IE"/>
        </a:p>
      </dgm:t>
    </dgm:pt>
    <dgm:pt modelId="{716A7C88-6363-4AC4-B2AE-DAC3E3BA4A0C}">
      <dgm:prSet phldrT="[Text]"/>
      <dgm:spPr/>
      <dgm:t>
        <a:bodyPr/>
        <a:lstStyle/>
        <a:p>
          <a:r>
            <a:rPr lang="en-IE" dirty="0"/>
            <a:t>Report of Adverse Incidents</a:t>
          </a:r>
        </a:p>
      </dgm:t>
    </dgm:pt>
    <dgm:pt modelId="{FC20D6AF-458D-493B-A951-54D1CBAD0A4D}" type="parTrans" cxnId="{8A7D6569-686D-42FE-B25F-2F38CA26DB7F}">
      <dgm:prSet/>
      <dgm:spPr/>
      <dgm:t>
        <a:bodyPr/>
        <a:lstStyle/>
        <a:p>
          <a:endParaRPr lang="en-IE"/>
        </a:p>
      </dgm:t>
    </dgm:pt>
    <dgm:pt modelId="{D45C23E1-AF5C-4EBA-BBCF-F67107FF5498}" type="sibTrans" cxnId="{8A7D6569-686D-42FE-B25F-2F38CA26DB7F}">
      <dgm:prSet/>
      <dgm:spPr/>
      <dgm:t>
        <a:bodyPr/>
        <a:lstStyle/>
        <a:p>
          <a:endParaRPr lang="en-IE"/>
        </a:p>
      </dgm:t>
    </dgm:pt>
    <dgm:pt modelId="{F0B100A6-8B62-4AB6-8536-7B51B95D0915}">
      <dgm:prSet phldrT="[Text]" custT="1"/>
      <dgm:spPr/>
      <dgm:t>
        <a:bodyPr/>
        <a:lstStyle/>
        <a:p>
          <a:r>
            <a:rPr lang="en-IE" sz="2000" dirty="0"/>
            <a:t>Guidelines set out events that could give rise to reporting</a:t>
          </a:r>
        </a:p>
      </dgm:t>
    </dgm:pt>
    <dgm:pt modelId="{D9EA3BB6-0834-452C-862E-A8BCEFB0E9BD}" type="parTrans" cxnId="{11C7E4A0-2305-436D-9D5A-AA1877871A76}">
      <dgm:prSet/>
      <dgm:spPr/>
      <dgm:t>
        <a:bodyPr/>
        <a:lstStyle/>
        <a:p>
          <a:endParaRPr lang="en-IE"/>
        </a:p>
      </dgm:t>
    </dgm:pt>
    <dgm:pt modelId="{E61C091C-429C-4795-97A5-E9E5DE8E78E4}" type="sibTrans" cxnId="{11C7E4A0-2305-436D-9D5A-AA1877871A76}">
      <dgm:prSet/>
      <dgm:spPr/>
      <dgm:t>
        <a:bodyPr/>
        <a:lstStyle/>
        <a:p>
          <a:endParaRPr lang="en-IE"/>
        </a:p>
      </dgm:t>
    </dgm:pt>
    <dgm:pt modelId="{4A261A5F-8924-40A9-B7D6-2CAF4B9C2C2A}" type="pres">
      <dgm:prSet presAssocID="{3C15CCBE-0D40-4022-9BCD-710B542C9DA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81667D7-C572-4CB7-9D9B-4D7D2D3E5884}" type="pres">
      <dgm:prSet presAssocID="{E2958817-4ACF-426A-B87F-51B90005CEE9}" presName="circle1" presStyleLbl="node1" presStyleIdx="0" presStyleCnt="3"/>
      <dgm:spPr/>
    </dgm:pt>
    <dgm:pt modelId="{313E64B3-B2E2-4858-92BA-40F30EC1811D}" type="pres">
      <dgm:prSet presAssocID="{E2958817-4ACF-426A-B87F-51B90005CEE9}" presName="space" presStyleCnt="0"/>
      <dgm:spPr/>
    </dgm:pt>
    <dgm:pt modelId="{D420547D-4804-4098-9A64-DF42F47B2A31}" type="pres">
      <dgm:prSet presAssocID="{E2958817-4ACF-426A-B87F-51B90005CEE9}" presName="rect1" presStyleLbl="alignAcc1" presStyleIdx="0" presStyleCnt="3"/>
      <dgm:spPr/>
    </dgm:pt>
    <dgm:pt modelId="{DD57CF25-028D-487F-8C48-4DC994BB692D}" type="pres">
      <dgm:prSet presAssocID="{19B9563E-D6A9-42AB-A9A2-D25559795833}" presName="vertSpace2" presStyleLbl="node1" presStyleIdx="0" presStyleCnt="3"/>
      <dgm:spPr/>
    </dgm:pt>
    <dgm:pt modelId="{B3710B3D-E0C2-49F9-BC00-60E778A3DB50}" type="pres">
      <dgm:prSet presAssocID="{19B9563E-D6A9-42AB-A9A2-D25559795833}" presName="circle2" presStyleLbl="node1" presStyleIdx="1" presStyleCnt="3"/>
      <dgm:spPr/>
    </dgm:pt>
    <dgm:pt modelId="{43529D71-AADC-4220-93FF-27DAA4BB2237}" type="pres">
      <dgm:prSet presAssocID="{19B9563E-D6A9-42AB-A9A2-D25559795833}" presName="rect2" presStyleLbl="alignAcc1" presStyleIdx="1" presStyleCnt="3"/>
      <dgm:spPr/>
    </dgm:pt>
    <dgm:pt modelId="{95BD6B62-46DD-4097-ADE2-85ABB960FB15}" type="pres">
      <dgm:prSet presAssocID="{716A7C88-6363-4AC4-B2AE-DAC3E3BA4A0C}" presName="vertSpace3" presStyleLbl="node1" presStyleIdx="1" presStyleCnt="3"/>
      <dgm:spPr/>
    </dgm:pt>
    <dgm:pt modelId="{F48E8372-7877-41EC-B298-60886A48977F}" type="pres">
      <dgm:prSet presAssocID="{716A7C88-6363-4AC4-B2AE-DAC3E3BA4A0C}" presName="circle3" presStyleLbl="node1" presStyleIdx="2" presStyleCnt="3"/>
      <dgm:spPr/>
    </dgm:pt>
    <dgm:pt modelId="{3A9CCB29-BBE6-402B-90E8-D2D1633BDC17}" type="pres">
      <dgm:prSet presAssocID="{716A7C88-6363-4AC4-B2AE-DAC3E3BA4A0C}" presName="rect3" presStyleLbl="alignAcc1" presStyleIdx="2" presStyleCnt="3"/>
      <dgm:spPr/>
    </dgm:pt>
    <dgm:pt modelId="{A6A220F7-0853-4EB6-B538-8C0711C73066}" type="pres">
      <dgm:prSet presAssocID="{E2958817-4ACF-426A-B87F-51B90005CEE9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9E3502C7-A3DA-474C-93B0-3992B6797BF7}" type="pres">
      <dgm:prSet presAssocID="{E2958817-4ACF-426A-B87F-51B90005CEE9}" presName="rect1ChTx" presStyleLbl="alignAcc1" presStyleIdx="2" presStyleCnt="3" custScaleY="100000">
        <dgm:presLayoutVars>
          <dgm:bulletEnabled val="1"/>
        </dgm:presLayoutVars>
      </dgm:prSet>
      <dgm:spPr/>
    </dgm:pt>
    <dgm:pt modelId="{FC5C13F7-E619-4CD2-849C-66B9DADA6498}" type="pres">
      <dgm:prSet presAssocID="{19B9563E-D6A9-42AB-A9A2-D25559795833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B8ECE524-B6EF-495B-AE0D-8E2684DB626F}" type="pres">
      <dgm:prSet presAssocID="{19B9563E-D6A9-42AB-A9A2-D25559795833}" presName="rect2ChTx" presStyleLbl="alignAcc1" presStyleIdx="2" presStyleCnt="3">
        <dgm:presLayoutVars>
          <dgm:bulletEnabled val="1"/>
        </dgm:presLayoutVars>
      </dgm:prSet>
      <dgm:spPr/>
    </dgm:pt>
    <dgm:pt modelId="{B0E8129C-CE71-4DAB-8F75-A01EACF8A909}" type="pres">
      <dgm:prSet presAssocID="{716A7C88-6363-4AC4-B2AE-DAC3E3BA4A0C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E3FA5B71-0C41-4CB1-B0BE-1ADF46C69863}" type="pres">
      <dgm:prSet presAssocID="{716A7C88-6363-4AC4-B2AE-DAC3E3BA4A0C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87109909-D768-4C69-A777-3E373150CB99}" type="presOf" srcId="{F0B100A6-8B62-4AB6-8536-7B51B95D0915}" destId="{E3FA5B71-0C41-4CB1-B0BE-1ADF46C69863}" srcOrd="0" destOrd="0" presId="urn:microsoft.com/office/officeart/2005/8/layout/target3"/>
    <dgm:cxn modelId="{F3FA861A-2CE1-43E6-919C-3988EAE6264E}" type="presOf" srcId="{E2958817-4ACF-426A-B87F-51B90005CEE9}" destId="{A6A220F7-0853-4EB6-B538-8C0711C73066}" srcOrd="1" destOrd="0" presId="urn:microsoft.com/office/officeart/2005/8/layout/target3"/>
    <dgm:cxn modelId="{F177481E-027A-4481-A8B4-9B8DA2966DC8}" srcId="{3C15CCBE-0D40-4022-9BCD-710B542C9DA8}" destId="{19B9563E-D6A9-42AB-A9A2-D25559795833}" srcOrd="1" destOrd="0" parTransId="{CB0405E8-03EE-4089-A9BF-3DECA4E3ACB2}" sibTransId="{95075A1D-77C2-4215-A28E-446F0C2AD591}"/>
    <dgm:cxn modelId="{F640C862-F797-4742-AE0E-D3A4606C5094}" type="presOf" srcId="{66E3A118-44E3-4819-AF2D-D303BBC768CF}" destId="{9E3502C7-A3DA-474C-93B0-3992B6797BF7}" srcOrd="0" destOrd="1" presId="urn:microsoft.com/office/officeart/2005/8/layout/target3"/>
    <dgm:cxn modelId="{2EF63745-02BC-4501-97D2-3BED0C1D7889}" type="presOf" srcId="{716A7C88-6363-4AC4-B2AE-DAC3E3BA4A0C}" destId="{3A9CCB29-BBE6-402B-90E8-D2D1633BDC17}" srcOrd="0" destOrd="0" presId="urn:microsoft.com/office/officeart/2005/8/layout/target3"/>
    <dgm:cxn modelId="{986A4245-30B7-46BC-AF10-A4071C3D4AC4}" type="presOf" srcId="{716A7C88-6363-4AC4-B2AE-DAC3E3BA4A0C}" destId="{B0E8129C-CE71-4DAB-8F75-A01EACF8A909}" srcOrd="1" destOrd="0" presId="urn:microsoft.com/office/officeart/2005/8/layout/target3"/>
    <dgm:cxn modelId="{8A7D6569-686D-42FE-B25F-2F38CA26DB7F}" srcId="{3C15CCBE-0D40-4022-9BCD-710B542C9DA8}" destId="{716A7C88-6363-4AC4-B2AE-DAC3E3BA4A0C}" srcOrd="2" destOrd="0" parTransId="{FC20D6AF-458D-493B-A951-54D1CBAD0A4D}" sibTransId="{D45C23E1-AF5C-4EBA-BBCF-F67107FF5498}"/>
    <dgm:cxn modelId="{136FB44A-AE48-4ABB-A969-5C1E0C987DC9}" srcId="{E2958817-4ACF-426A-B87F-51B90005CEE9}" destId="{950A6389-B338-404E-8862-C1ED0FD9348E}" srcOrd="0" destOrd="0" parTransId="{C85E7CDB-BF85-4538-92F4-19CE5B024ABD}" sibTransId="{0DE37CD9-D436-4167-A14D-4163F2E48A8A}"/>
    <dgm:cxn modelId="{E7A84358-EBA9-4242-AC92-5F01675E2CAF}" type="presOf" srcId="{950A6389-B338-404E-8862-C1ED0FD9348E}" destId="{9E3502C7-A3DA-474C-93B0-3992B6797BF7}" srcOrd="0" destOrd="0" presId="urn:microsoft.com/office/officeart/2005/8/layout/target3"/>
    <dgm:cxn modelId="{1645BD80-2DDB-4CA1-87D5-49C7D86CD83E}" srcId="{3C15CCBE-0D40-4022-9BCD-710B542C9DA8}" destId="{E2958817-4ACF-426A-B87F-51B90005CEE9}" srcOrd="0" destOrd="0" parTransId="{11C85042-3FB7-4061-8F15-8D8E49956151}" sibTransId="{DBFAC416-856D-4901-B8F2-3A52277ACE15}"/>
    <dgm:cxn modelId="{AD048B9F-D892-4331-B5CC-4C67D10FCFF5}" type="presOf" srcId="{3C15CCBE-0D40-4022-9BCD-710B542C9DA8}" destId="{4A261A5F-8924-40A9-B7D6-2CAF4B9C2C2A}" srcOrd="0" destOrd="0" presId="urn:microsoft.com/office/officeart/2005/8/layout/target3"/>
    <dgm:cxn modelId="{11C7E4A0-2305-436D-9D5A-AA1877871A76}" srcId="{716A7C88-6363-4AC4-B2AE-DAC3E3BA4A0C}" destId="{F0B100A6-8B62-4AB6-8536-7B51B95D0915}" srcOrd="0" destOrd="0" parTransId="{D9EA3BB6-0834-452C-862E-A8BCEFB0E9BD}" sibTransId="{E61C091C-429C-4795-97A5-E9E5DE8E78E4}"/>
    <dgm:cxn modelId="{5DF42EAF-FD93-42A0-9E0C-83839666222C}" type="presOf" srcId="{E2958817-4ACF-426A-B87F-51B90005CEE9}" destId="{D420547D-4804-4098-9A64-DF42F47B2A31}" srcOrd="0" destOrd="0" presId="urn:microsoft.com/office/officeart/2005/8/layout/target3"/>
    <dgm:cxn modelId="{CBEC7AB4-5F5E-4FC3-ACED-4274FFBDC3C1}" srcId="{E2958817-4ACF-426A-B87F-51B90005CEE9}" destId="{66E3A118-44E3-4819-AF2D-D303BBC768CF}" srcOrd="1" destOrd="0" parTransId="{9EC811E1-4D86-4A79-B1F0-0AE68BB96E25}" sibTransId="{4AC8F689-CE01-4E24-AA48-950FD98B2E74}"/>
    <dgm:cxn modelId="{62440ABE-16A4-42A3-86E3-022DB64EE09C}" type="presOf" srcId="{149BC128-66BF-487A-886C-34DDA79E268E}" destId="{B8ECE524-B6EF-495B-AE0D-8E2684DB626F}" srcOrd="0" destOrd="0" presId="urn:microsoft.com/office/officeart/2005/8/layout/target3"/>
    <dgm:cxn modelId="{DC96D9F5-D401-43F4-AFF7-85D124E7CC58}" type="presOf" srcId="{19B9563E-D6A9-42AB-A9A2-D25559795833}" destId="{43529D71-AADC-4220-93FF-27DAA4BB2237}" srcOrd="0" destOrd="0" presId="urn:microsoft.com/office/officeart/2005/8/layout/target3"/>
    <dgm:cxn modelId="{314B8AF8-11D1-468C-8B5E-3D91C86DB3D2}" srcId="{19B9563E-D6A9-42AB-A9A2-D25559795833}" destId="{149BC128-66BF-487A-886C-34DDA79E268E}" srcOrd="0" destOrd="0" parTransId="{03FC4B32-0509-4F05-8EC5-970C1F5772C8}" sibTransId="{B5289716-3E87-4527-A770-F77B54F657F5}"/>
    <dgm:cxn modelId="{ABA5B0FA-C075-44A3-8E94-F4FD2D6EDB77}" type="presOf" srcId="{19B9563E-D6A9-42AB-A9A2-D25559795833}" destId="{FC5C13F7-E619-4CD2-849C-66B9DADA6498}" srcOrd="1" destOrd="0" presId="urn:microsoft.com/office/officeart/2005/8/layout/target3"/>
    <dgm:cxn modelId="{9DD8B94F-E9CB-4BED-AE56-279415FA185C}" type="presParOf" srcId="{4A261A5F-8924-40A9-B7D6-2CAF4B9C2C2A}" destId="{E81667D7-C572-4CB7-9D9B-4D7D2D3E5884}" srcOrd="0" destOrd="0" presId="urn:microsoft.com/office/officeart/2005/8/layout/target3"/>
    <dgm:cxn modelId="{9CFCE47F-7C98-4B2F-8934-C1ADE49508B9}" type="presParOf" srcId="{4A261A5F-8924-40A9-B7D6-2CAF4B9C2C2A}" destId="{313E64B3-B2E2-4858-92BA-40F30EC1811D}" srcOrd="1" destOrd="0" presId="urn:microsoft.com/office/officeart/2005/8/layout/target3"/>
    <dgm:cxn modelId="{07093FC6-97E4-4CA2-BDBE-91BA8F74DCB3}" type="presParOf" srcId="{4A261A5F-8924-40A9-B7D6-2CAF4B9C2C2A}" destId="{D420547D-4804-4098-9A64-DF42F47B2A31}" srcOrd="2" destOrd="0" presId="urn:microsoft.com/office/officeart/2005/8/layout/target3"/>
    <dgm:cxn modelId="{B39BC493-6EEA-4846-86CB-378855CE914C}" type="presParOf" srcId="{4A261A5F-8924-40A9-B7D6-2CAF4B9C2C2A}" destId="{DD57CF25-028D-487F-8C48-4DC994BB692D}" srcOrd="3" destOrd="0" presId="urn:microsoft.com/office/officeart/2005/8/layout/target3"/>
    <dgm:cxn modelId="{9FC984FF-6429-4DA0-BFC0-7E3FE33FBFA8}" type="presParOf" srcId="{4A261A5F-8924-40A9-B7D6-2CAF4B9C2C2A}" destId="{B3710B3D-E0C2-49F9-BC00-60E778A3DB50}" srcOrd="4" destOrd="0" presId="urn:microsoft.com/office/officeart/2005/8/layout/target3"/>
    <dgm:cxn modelId="{D2053201-941E-4369-9FB5-D2CF3602FAD7}" type="presParOf" srcId="{4A261A5F-8924-40A9-B7D6-2CAF4B9C2C2A}" destId="{43529D71-AADC-4220-93FF-27DAA4BB2237}" srcOrd="5" destOrd="0" presId="urn:microsoft.com/office/officeart/2005/8/layout/target3"/>
    <dgm:cxn modelId="{6920235B-C2AA-4362-A005-A8B6BB6D7E2D}" type="presParOf" srcId="{4A261A5F-8924-40A9-B7D6-2CAF4B9C2C2A}" destId="{95BD6B62-46DD-4097-ADE2-85ABB960FB15}" srcOrd="6" destOrd="0" presId="urn:microsoft.com/office/officeart/2005/8/layout/target3"/>
    <dgm:cxn modelId="{CBAD1A9F-9C17-43A8-BDDF-E705F8E38E8A}" type="presParOf" srcId="{4A261A5F-8924-40A9-B7D6-2CAF4B9C2C2A}" destId="{F48E8372-7877-41EC-B298-60886A48977F}" srcOrd="7" destOrd="0" presId="urn:microsoft.com/office/officeart/2005/8/layout/target3"/>
    <dgm:cxn modelId="{8C6E949A-3456-4A4C-9536-C0504A2B5795}" type="presParOf" srcId="{4A261A5F-8924-40A9-B7D6-2CAF4B9C2C2A}" destId="{3A9CCB29-BBE6-402B-90E8-D2D1633BDC17}" srcOrd="8" destOrd="0" presId="urn:microsoft.com/office/officeart/2005/8/layout/target3"/>
    <dgm:cxn modelId="{F11EC8A0-565C-4BC4-B4BF-6DACFB2C3FFC}" type="presParOf" srcId="{4A261A5F-8924-40A9-B7D6-2CAF4B9C2C2A}" destId="{A6A220F7-0853-4EB6-B538-8C0711C73066}" srcOrd="9" destOrd="0" presId="urn:microsoft.com/office/officeart/2005/8/layout/target3"/>
    <dgm:cxn modelId="{43F9D2B1-5D0B-463F-AFC9-52B2FADFF04E}" type="presParOf" srcId="{4A261A5F-8924-40A9-B7D6-2CAF4B9C2C2A}" destId="{9E3502C7-A3DA-474C-93B0-3992B6797BF7}" srcOrd="10" destOrd="0" presId="urn:microsoft.com/office/officeart/2005/8/layout/target3"/>
    <dgm:cxn modelId="{80143F09-D214-4E90-98D0-44D373600639}" type="presParOf" srcId="{4A261A5F-8924-40A9-B7D6-2CAF4B9C2C2A}" destId="{FC5C13F7-E619-4CD2-849C-66B9DADA6498}" srcOrd="11" destOrd="0" presId="urn:microsoft.com/office/officeart/2005/8/layout/target3"/>
    <dgm:cxn modelId="{8C306B56-393A-4152-9DD6-1656AC157789}" type="presParOf" srcId="{4A261A5F-8924-40A9-B7D6-2CAF4B9C2C2A}" destId="{B8ECE524-B6EF-495B-AE0D-8E2684DB626F}" srcOrd="12" destOrd="0" presId="urn:microsoft.com/office/officeart/2005/8/layout/target3"/>
    <dgm:cxn modelId="{40D29349-0AF0-48AF-91A9-996807261B9B}" type="presParOf" srcId="{4A261A5F-8924-40A9-B7D6-2CAF4B9C2C2A}" destId="{B0E8129C-CE71-4DAB-8F75-A01EACF8A909}" srcOrd="13" destOrd="0" presId="urn:microsoft.com/office/officeart/2005/8/layout/target3"/>
    <dgm:cxn modelId="{AC4FBC37-FB1A-4EC3-8C62-346E35680E54}" type="presParOf" srcId="{4A261A5F-8924-40A9-B7D6-2CAF4B9C2C2A}" destId="{E3FA5B71-0C41-4CB1-B0BE-1ADF46C6986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C8123D-D94D-40F2-9D59-0F6007410A60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2E30626C-F59B-4BF4-A0F7-F971E6F2274B}">
      <dgm:prSet phldrT="[Text]"/>
      <dgm:spPr/>
      <dgm:t>
        <a:bodyPr/>
        <a:lstStyle/>
        <a:p>
          <a:r>
            <a:rPr lang="en-IE" dirty="0"/>
            <a:t>Lessons Learned</a:t>
          </a:r>
        </a:p>
      </dgm:t>
    </dgm:pt>
    <dgm:pt modelId="{E8C88E69-42DF-4630-A038-7DEDBF2D9C2C}" type="parTrans" cxnId="{EAA55B4B-4E55-4DE2-AFE7-51BFD7AA5D87}">
      <dgm:prSet/>
      <dgm:spPr/>
      <dgm:t>
        <a:bodyPr/>
        <a:lstStyle/>
        <a:p>
          <a:endParaRPr lang="en-IE"/>
        </a:p>
      </dgm:t>
    </dgm:pt>
    <dgm:pt modelId="{70A91242-50D3-47F5-80D3-D88C4414C730}" type="sibTrans" cxnId="{EAA55B4B-4E55-4DE2-AFE7-51BFD7AA5D87}">
      <dgm:prSet/>
      <dgm:spPr/>
      <dgm:t>
        <a:bodyPr/>
        <a:lstStyle/>
        <a:p>
          <a:endParaRPr lang="en-IE"/>
        </a:p>
      </dgm:t>
    </dgm:pt>
    <dgm:pt modelId="{D2EC40AB-5B7D-4230-8211-889F4CB8CC15}">
      <dgm:prSet phldrT="[Text]"/>
      <dgm:spPr/>
      <dgm:t>
        <a:bodyPr/>
        <a:lstStyle/>
        <a:p>
          <a:r>
            <a:rPr lang="en-IE" dirty="0"/>
            <a:t>Inadequate</a:t>
          </a:r>
        </a:p>
        <a:p>
          <a:r>
            <a:rPr lang="en-IE" dirty="0"/>
            <a:t>Outsourcing Risk Management Framework</a:t>
          </a:r>
        </a:p>
      </dgm:t>
    </dgm:pt>
    <dgm:pt modelId="{E36D0C85-1C5A-49BB-9188-5EE1CC35271E}" type="parTrans" cxnId="{0C8314EA-D97B-4CFE-B0AF-EFC1B9A3A249}">
      <dgm:prSet/>
      <dgm:spPr/>
      <dgm:t>
        <a:bodyPr/>
        <a:lstStyle/>
        <a:p>
          <a:endParaRPr lang="en-IE"/>
        </a:p>
      </dgm:t>
    </dgm:pt>
    <dgm:pt modelId="{B0C6C38B-3227-4891-A8B1-C8184D2826B3}" type="sibTrans" cxnId="{0C8314EA-D97B-4CFE-B0AF-EFC1B9A3A249}">
      <dgm:prSet/>
      <dgm:spPr/>
      <dgm:t>
        <a:bodyPr/>
        <a:lstStyle/>
        <a:p>
          <a:endParaRPr lang="en-IE"/>
        </a:p>
      </dgm:t>
    </dgm:pt>
    <dgm:pt modelId="{6D8DABB2-AF3F-44FF-BE88-0C2B352E6D79}">
      <dgm:prSet phldrT="[Text]"/>
      <dgm:spPr/>
      <dgm:t>
        <a:bodyPr/>
        <a:lstStyle/>
        <a:p>
          <a:r>
            <a:rPr lang="en-IE" dirty="0"/>
            <a:t>Inadequate Board &amp; Governance Arrangements</a:t>
          </a:r>
        </a:p>
      </dgm:t>
    </dgm:pt>
    <dgm:pt modelId="{CE766E5F-58EE-4FBC-964F-D3A20CDDC814}" type="parTrans" cxnId="{01EC97C5-272A-4800-931D-B6D0D4206D31}">
      <dgm:prSet/>
      <dgm:spPr/>
      <dgm:t>
        <a:bodyPr/>
        <a:lstStyle/>
        <a:p>
          <a:endParaRPr lang="en-IE"/>
        </a:p>
      </dgm:t>
    </dgm:pt>
    <dgm:pt modelId="{1315B36C-BD52-4894-933C-85E63FACF04E}" type="sibTrans" cxnId="{01EC97C5-272A-4800-931D-B6D0D4206D31}">
      <dgm:prSet/>
      <dgm:spPr/>
      <dgm:t>
        <a:bodyPr/>
        <a:lstStyle/>
        <a:p>
          <a:endParaRPr lang="en-IE"/>
        </a:p>
      </dgm:t>
    </dgm:pt>
    <dgm:pt modelId="{22F818C8-C561-493B-B66D-AF86C7556532}">
      <dgm:prSet phldrT="[Text]"/>
      <dgm:spPr/>
      <dgm:t>
        <a:bodyPr/>
        <a:lstStyle/>
        <a:p>
          <a:r>
            <a:rPr lang="en-IE" dirty="0"/>
            <a:t>Inability to Identify, Mitigate and Manage Risk</a:t>
          </a:r>
        </a:p>
      </dgm:t>
    </dgm:pt>
    <dgm:pt modelId="{D98FBF57-59C6-442A-B06F-F17B939AA733}" type="parTrans" cxnId="{03676EFB-B142-4405-A8DD-E8B185A6BD98}">
      <dgm:prSet/>
      <dgm:spPr/>
      <dgm:t>
        <a:bodyPr/>
        <a:lstStyle/>
        <a:p>
          <a:endParaRPr lang="en-IE"/>
        </a:p>
      </dgm:t>
    </dgm:pt>
    <dgm:pt modelId="{C860AC50-96AB-473A-8771-E4EC3475AA3F}" type="sibTrans" cxnId="{03676EFB-B142-4405-A8DD-E8B185A6BD98}">
      <dgm:prSet/>
      <dgm:spPr/>
      <dgm:t>
        <a:bodyPr/>
        <a:lstStyle/>
        <a:p>
          <a:endParaRPr lang="en-IE"/>
        </a:p>
      </dgm:t>
    </dgm:pt>
    <dgm:pt modelId="{0DD9CD3E-3A64-487E-AF9C-73378521249D}">
      <dgm:prSet phldrT="[Text]"/>
      <dgm:spPr/>
      <dgm:t>
        <a:bodyPr/>
        <a:lstStyle/>
        <a:p>
          <a:r>
            <a:rPr lang="en-IE" dirty="0"/>
            <a:t>Hinder Regulators</a:t>
          </a:r>
        </a:p>
        <a:p>
          <a:r>
            <a:rPr lang="en-IE" dirty="0"/>
            <a:t>Ability to Supervise</a:t>
          </a:r>
        </a:p>
      </dgm:t>
    </dgm:pt>
    <dgm:pt modelId="{159F61D7-6815-45A7-A317-1F1A7BB11694}" type="parTrans" cxnId="{269721C8-F812-49DB-8A79-DB4B3AF7AE6E}">
      <dgm:prSet/>
      <dgm:spPr/>
      <dgm:t>
        <a:bodyPr/>
        <a:lstStyle/>
        <a:p>
          <a:endParaRPr lang="en-IE"/>
        </a:p>
      </dgm:t>
    </dgm:pt>
    <dgm:pt modelId="{5AB75B6B-C335-46CF-B5C8-E646C3B8763A}" type="sibTrans" cxnId="{269721C8-F812-49DB-8A79-DB4B3AF7AE6E}">
      <dgm:prSet/>
      <dgm:spPr/>
      <dgm:t>
        <a:bodyPr/>
        <a:lstStyle/>
        <a:p>
          <a:endParaRPr lang="en-IE"/>
        </a:p>
      </dgm:t>
    </dgm:pt>
    <dgm:pt modelId="{37242633-C8FA-41B3-82B8-026D8B27FD34}" type="pres">
      <dgm:prSet presAssocID="{A7C8123D-D94D-40F2-9D59-0F6007410A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CC11FF-719B-423D-9F67-1C24D056B0C3}" type="pres">
      <dgm:prSet presAssocID="{A7C8123D-D94D-40F2-9D59-0F6007410A60}" presName="matrix" presStyleCnt="0"/>
      <dgm:spPr/>
    </dgm:pt>
    <dgm:pt modelId="{085C9B30-BEFC-4BB4-BCA7-230A3EDB94F5}" type="pres">
      <dgm:prSet presAssocID="{A7C8123D-D94D-40F2-9D59-0F6007410A60}" presName="tile1" presStyleLbl="node1" presStyleIdx="0" presStyleCnt="4"/>
      <dgm:spPr/>
    </dgm:pt>
    <dgm:pt modelId="{18950433-34A8-4754-A21C-BDF424DB76A7}" type="pres">
      <dgm:prSet presAssocID="{A7C8123D-D94D-40F2-9D59-0F6007410A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D7AB0A4-7007-4CF7-8938-9BCADF5E88C7}" type="pres">
      <dgm:prSet presAssocID="{A7C8123D-D94D-40F2-9D59-0F6007410A60}" presName="tile2" presStyleLbl="node1" presStyleIdx="1" presStyleCnt="4"/>
      <dgm:spPr/>
    </dgm:pt>
    <dgm:pt modelId="{54973311-2A30-449F-9223-1E2C087670E5}" type="pres">
      <dgm:prSet presAssocID="{A7C8123D-D94D-40F2-9D59-0F6007410A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6E76A99-0A8E-40A6-9131-EB412670B722}" type="pres">
      <dgm:prSet presAssocID="{A7C8123D-D94D-40F2-9D59-0F6007410A60}" presName="tile3" presStyleLbl="node1" presStyleIdx="2" presStyleCnt="4"/>
      <dgm:spPr/>
    </dgm:pt>
    <dgm:pt modelId="{AEA5B3AB-9712-44A0-9B24-9FA7D7145C64}" type="pres">
      <dgm:prSet presAssocID="{A7C8123D-D94D-40F2-9D59-0F6007410A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948F022-4034-4154-9133-D2BCB53F0F0E}" type="pres">
      <dgm:prSet presAssocID="{A7C8123D-D94D-40F2-9D59-0F6007410A60}" presName="tile4" presStyleLbl="node1" presStyleIdx="3" presStyleCnt="4"/>
      <dgm:spPr/>
    </dgm:pt>
    <dgm:pt modelId="{32D83B53-0CDE-4C6C-BE4D-0D95AB3B5109}" type="pres">
      <dgm:prSet presAssocID="{A7C8123D-D94D-40F2-9D59-0F6007410A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6A18E81-BE8E-4424-899A-3B82D91F332E}" type="pres">
      <dgm:prSet presAssocID="{A7C8123D-D94D-40F2-9D59-0F6007410A6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E91441F-B1A4-4B28-8AE3-9F9BB4FD1CE2}" type="presOf" srcId="{0DD9CD3E-3A64-487E-AF9C-73378521249D}" destId="{32D83B53-0CDE-4C6C-BE4D-0D95AB3B5109}" srcOrd="1" destOrd="0" presId="urn:microsoft.com/office/officeart/2005/8/layout/matrix1"/>
    <dgm:cxn modelId="{9A1FD32B-3EC3-435F-9F92-FFBE90BFAB53}" type="presOf" srcId="{6D8DABB2-AF3F-44FF-BE88-0C2B352E6D79}" destId="{54973311-2A30-449F-9223-1E2C087670E5}" srcOrd="1" destOrd="0" presId="urn:microsoft.com/office/officeart/2005/8/layout/matrix1"/>
    <dgm:cxn modelId="{D24EB22D-4F13-4AE7-BCE3-3C385B6C23F4}" type="presOf" srcId="{D2EC40AB-5B7D-4230-8211-889F4CB8CC15}" destId="{18950433-34A8-4754-A21C-BDF424DB76A7}" srcOrd="1" destOrd="0" presId="urn:microsoft.com/office/officeart/2005/8/layout/matrix1"/>
    <dgm:cxn modelId="{6E3F7E3F-C0AA-4C54-B9A4-F72C70DC237F}" type="presOf" srcId="{D2EC40AB-5B7D-4230-8211-889F4CB8CC15}" destId="{085C9B30-BEFC-4BB4-BCA7-230A3EDB94F5}" srcOrd="0" destOrd="0" presId="urn:microsoft.com/office/officeart/2005/8/layout/matrix1"/>
    <dgm:cxn modelId="{EAA55B4B-4E55-4DE2-AFE7-51BFD7AA5D87}" srcId="{A7C8123D-D94D-40F2-9D59-0F6007410A60}" destId="{2E30626C-F59B-4BF4-A0F7-F971E6F2274B}" srcOrd="0" destOrd="0" parTransId="{E8C88E69-42DF-4630-A038-7DEDBF2D9C2C}" sibTransId="{70A91242-50D3-47F5-80D3-D88C4414C730}"/>
    <dgm:cxn modelId="{6F221083-9893-42AD-AAC5-19F158BA7508}" type="presOf" srcId="{2E30626C-F59B-4BF4-A0F7-F971E6F2274B}" destId="{86A18E81-BE8E-4424-899A-3B82D91F332E}" srcOrd="0" destOrd="0" presId="urn:microsoft.com/office/officeart/2005/8/layout/matrix1"/>
    <dgm:cxn modelId="{4E6D5EA4-8A37-486F-9C76-93477DB4EB4C}" type="presOf" srcId="{0DD9CD3E-3A64-487E-AF9C-73378521249D}" destId="{A948F022-4034-4154-9133-D2BCB53F0F0E}" srcOrd="0" destOrd="0" presId="urn:microsoft.com/office/officeart/2005/8/layout/matrix1"/>
    <dgm:cxn modelId="{9EDEB8BB-6103-4260-BFDB-BB2251812D6C}" type="presOf" srcId="{A7C8123D-D94D-40F2-9D59-0F6007410A60}" destId="{37242633-C8FA-41B3-82B8-026D8B27FD34}" srcOrd="0" destOrd="0" presId="urn:microsoft.com/office/officeart/2005/8/layout/matrix1"/>
    <dgm:cxn modelId="{C32E76C4-4589-4429-B2C1-6A85511B11FD}" type="presOf" srcId="{6D8DABB2-AF3F-44FF-BE88-0C2B352E6D79}" destId="{5D7AB0A4-7007-4CF7-8938-9BCADF5E88C7}" srcOrd="0" destOrd="0" presId="urn:microsoft.com/office/officeart/2005/8/layout/matrix1"/>
    <dgm:cxn modelId="{01EC97C5-272A-4800-931D-B6D0D4206D31}" srcId="{2E30626C-F59B-4BF4-A0F7-F971E6F2274B}" destId="{6D8DABB2-AF3F-44FF-BE88-0C2B352E6D79}" srcOrd="1" destOrd="0" parTransId="{CE766E5F-58EE-4FBC-964F-D3A20CDDC814}" sibTransId="{1315B36C-BD52-4894-933C-85E63FACF04E}"/>
    <dgm:cxn modelId="{269721C8-F812-49DB-8A79-DB4B3AF7AE6E}" srcId="{2E30626C-F59B-4BF4-A0F7-F971E6F2274B}" destId="{0DD9CD3E-3A64-487E-AF9C-73378521249D}" srcOrd="3" destOrd="0" parTransId="{159F61D7-6815-45A7-A317-1F1A7BB11694}" sibTransId="{5AB75B6B-C335-46CF-B5C8-E646C3B8763A}"/>
    <dgm:cxn modelId="{7422CBD4-AEFE-4443-A3F2-DCE0EAC6C2BE}" type="presOf" srcId="{22F818C8-C561-493B-B66D-AF86C7556532}" destId="{A6E76A99-0A8E-40A6-9131-EB412670B722}" srcOrd="0" destOrd="0" presId="urn:microsoft.com/office/officeart/2005/8/layout/matrix1"/>
    <dgm:cxn modelId="{0C8314EA-D97B-4CFE-B0AF-EFC1B9A3A249}" srcId="{2E30626C-F59B-4BF4-A0F7-F971E6F2274B}" destId="{D2EC40AB-5B7D-4230-8211-889F4CB8CC15}" srcOrd="0" destOrd="0" parTransId="{E36D0C85-1C5A-49BB-9188-5EE1CC35271E}" sibTransId="{B0C6C38B-3227-4891-A8B1-C8184D2826B3}"/>
    <dgm:cxn modelId="{D58685FA-788B-40CD-9EDC-9868143825FF}" type="presOf" srcId="{22F818C8-C561-493B-B66D-AF86C7556532}" destId="{AEA5B3AB-9712-44A0-9B24-9FA7D7145C64}" srcOrd="1" destOrd="0" presId="urn:microsoft.com/office/officeart/2005/8/layout/matrix1"/>
    <dgm:cxn modelId="{03676EFB-B142-4405-A8DD-E8B185A6BD98}" srcId="{2E30626C-F59B-4BF4-A0F7-F971E6F2274B}" destId="{22F818C8-C561-493B-B66D-AF86C7556532}" srcOrd="2" destOrd="0" parTransId="{D98FBF57-59C6-442A-B06F-F17B939AA733}" sibTransId="{C860AC50-96AB-473A-8771-E4EC3475AA3F}"/>
    <dgm:cxn modelId="{EDADDEAC-781E-4D7C-8739-5DDEF5172AAE}" type="presParOf" srcId="{37242633-C8FA-41B3-82B8-026D8B27FD34}" destId="{11CC11FF-719B-423D-9F67-1C24D056B0C3}" srcOrd="0" destOrd="0" presId="urn:microsoft.com/office/officeart/2005/8/layout/matrix1"/>
    <dgm:cxn modelId="{25750AF2-ADBE-4131-918E-D399C580467C}" type="presParOf" srcId="{11CC11FF-719B-423D-9F67-1C24D056B0C3}" destId="{085C9B30-BEFC-4BB4-BCA7-230A3EDB94F5}" srcOrd="0" destOrd="0" presId="urn:microsoft.com/office/officeart/2005/8/layout/matrix1"/>
    <dgm:cxn modelId="{239167DE-7F6E-4727-9D6B-E9E7D1F3F2F2}" type="presParOf" srcId="{11CC11FF-719B-423D-9F67-1C24D056B0C3}" destId="{18950433-34A8-4754-A21C-BDF424DB76A7}" srcOrd="1" destOrd="0" presId="urn:microsoft.com/office/officeart/2005/8/layout/matrix1"/>
    <dgm:cxn modelId="{65085897-9C99-43E6-B758-36F890D16CD1}" type="presParOf" srcId="{11CC11FF-719B-423D-9F67-1C24D056B0C3}" destId="{5D7AB0A4-7007-4CF7-8938-9BCADF5E88C7}" srcOrd="2" destOrd="0" presId="urn:microsoft.com/office/officeart/2005/8/layout/matrix1"/>
    <dgm:cxn modelId="{E488EE0A-149B-4385-91AC-ED1A525F146B}" type="presParOf" srcId="{11CC11FF-719B-423D-9F67-1C24D056B0C3}" destId="{54973311-2A30-449F-9223-1E2C087670E5}" srcOrd="3" destOrd="0" presId="urn:microsoft.com/office/officeart/2005/8/layout/matrix1"/>
    <dgm:cxn modelId="{92BA572B-52CD-4526-B458-40E809497497}" type="presParOf" srcId="{11CC11FF-719B-423D-9F67-1C24D056B0C3}" destId="{A6E76A99-0A8E-40A6-9131-EB412670B722}" srcOrd="4" destOrd="0" presId="urn:microsoft.com/office/officeart/2005/8/layout/matrix1"/>
    <dgm:cxn modelId="{B29F44E7-49CE-4492-99D7-AE4F3E8FBA46}" type="presParOf" srcId="{11CC11FF-719B-423D-9F67-1C24D056B0C3}" destId="{AEA5B3AB-9712-44A0-9B24-9FA7D7145C64}" srcOrd="5" destOrd="0" presId="urn:microsoft.com/office/officeart/2005/8/layout/matrix1"/>
    <dgm:cxn modelId="{930EA84A-9E75-424E-8677-4C515AC4637C}" type="presParOf" srcId="{11CC11FF-719B-423D-9F67-1C24D056B0C3}" destId="{A948F022-4034-4154-9133-D2BCB53F0F0E}" srcOrd="6" destOrd="0" presId="urn:microsoft.com/office/officeart/2005/8/layout/matrix1"/>
    <dgm:cxn modelId="{CE15DA21-698C-4B6B-AC80-2B2F688566DE}" type="presParOf" srcId="{11CC11FF-719B-423D-9F67-1C24D056B0C3}" destId="{32D83B53-0CDE-4C6C-BE4D-0D95AB3B5109}" srcOrd="7" destOrd="0" presId="urn:microsoft.com/office/officeart/2005/8/layout/matrix1"/>
    <dgm:cxn modelId="{62BEAFFB-3FCF-4AAC-AFC5-5167E5644946}" type="presParOf" srcId="{37242633-C8FA-41B3-82B8-026D8B27FD34}" destId="{86A18E81-BE8E-4424-899A-3B82D91F332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73184-1664-43B7-AECD-B3791BED7AD2}">
      <dsp:nvSpPr>
        <dsp:cNvPr id="0" name=""/>
        <dsp:cNvSpPr/>
      </dsp:nvSpPr>
      <dsp:spPr>
        <a:xfrm>
          <a:off x="2180852" y="1425939"/>
          <a:ext cx="1812430" cy="156782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Outsourcing Lifecycle</a:t>
          </a:r>
        </a:p>
      </dsp:txBody>
      <dsp:txXfrm>
        <a:off x="2481197" y="1685750"/>
        <a:ext cx="1211740" cy="1048203"/>
      </dsp:txXfrm>
    </dsp:sp>
    <dsp:sp modelId="{BA64F2FB-18EE-47DE-B390-12615534B8B1}">
      <dsp:nvSpPr>
        <dsp:cNvPr id="0" name=""/>
        <dsp:cNvSpPr/>
      </dsp:nvSpPr>
      <dsp:spPr>
        <a:xfrm>
          <a:off x="3315782" y="675840"/>
          <a:ext cx="683824" cy="58920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933A8-8E90-4596-8F3E-7785B567211E}">
      <dsp:nvSpPr>
        <dsp:cNvPr id="0" name=""/>
        <dsp:cNvSpPr/>
      </dsp:nvSpPr>
      <dsp:spPr>
        <a:xfrm>
          <a:off x="2347803" y="0"/>
          <a:ext cx="1485273" cy="128493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1. Decision to Outsource</a:t>
          </a:r>
        </a:p>
      </dsp:txBody>
      <dsp:txXfrm>
        <a:off x="2593944" y="212941"/>
        <a:ext cx="992991" cy="859054"/>
      </dsp:txXfrm>
    </dsp:sp>
    <dsp:sp modelId="{29292B6F-CC1A-46AA-9E63-EBB4235C9735}">
      <dsp:nvSpPr>
        <dsp:cNvPr id="0" name=""/>
        <dsp:cNvSpPr/>
      </dsp:nvSpPr>
      <dsp:spPr>
        <a:xfrm>
          <a:off x="4113858" y="1777340"/>
          <a:ext cx="683824" cy="58920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1D4DC-380D-40FC-9E45-D345A76F274C}">
      <dsp:nvSpPr>
        <dsp:cNvPr id="0" name=""/>
        <dsp:cNvSpPr/>
      </dsp:nvSpPr>
      <dsp:spPr>
        <a:xfrm>
          <a:off x="3709972" y="790322"/>
          <a:ext cx="1485273" cy="128493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2. Due Diligence</a:t>
          </a:r>
        </a:p>
      </dsp:txBody>
      <dsp:txXfrm>
        <a:off x="3956113" y="1003263"/>
        <a:ext cx="992991" cy="859054"/>
      </dsp:txXfrm>
    </dsp:sp>
    <dsp:sp modelId="{542A2F4C-2536-464D-B92E-2A894B2E2DC6}">
      <dsp:nvSpPr>
        <dsp:cNvPr id="0" name=""/>
        <dsp:cNvSpPr/>
      </dsp:nvSpPr>
      <dsp:spPr>
        <a:xfrm>
          <a:off x="3559463" y="3020727"/>
          <a:ext cx="683824" cy="58920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6CE84-D6E5-4AFC-B515-6E7BC744A829}">
      <dsp:nvSpPr>
        <dsp:cNvPr id="0" name=""/>
        <dsp:cNvSpPr/>
      </dsp:nvSpPr>
      <dsp:spPr>
        <a:xfrm>
          <a:off x="3709972" y="2344003"/>
          <a:ext cx="1485273" cy="128493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3.  Assess Risk &amp; Criticality</a:t>
          </a:r>
        </a:p>
      </dsp:txBody>
      <dsp:txXfrm>
        <a:off x="3956113" y="2556944"/>
        <a:ext cx="992991" cy="859054"/>
      </dsp:txXfrm>
    </dsp:sp>
    <dsp:sp modelId="{EC6B4323-D43D-441F-B9F9-FD2F7784EB9F}">
      <dsp:nvSpPr>
        <dsp:cNvPr id="0" name=""/>
        <dsp:cNvSpPr/>
      </dsp:nvSpPr>
      <dsp:spPr>
        <a:xfrm>
          <a:off x="2184225" y="3149796"/>
          <a:ext cx="683824" cy="58920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51A76-A68C-4937-B6EC-CEFCA43B1D19}">
      <dsp:nvSpPr>
        <dsp:cNvPr id="0" name=""/>
        <dsp:cNvSpPr/>
      </dsp:nvSpPr>
      <dsp:spPr>
        <a:xfrm>
          <a:off x="2347803" y="3135209"/>
          <a:ext cx="1485273" cy="128493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4. Contract &amp; SLA’s</a:t>
          </a:r>
        </a:p>
      </dsp:txBody>
      <dsp:txXfrm>
        <a:off x="2593944" y="3348150"/>
        <a:ext cx="992991" cy="859054"/>
      </dsp:txXfrm>
    </dsp:sp>
    <dsp:sp modelId="{FDBF1B53-F626-4813-BE08-98F9674E0BF6}">
      <dsp:nvSpPr>
        <dsp:cNvPr id="0" name=""/>
        <dsp:cNvSpPr/>
      </dsp:nvSpPr>
      <dsp:spPr>
        <a:xfrm>
          <a:off x="1373079" y="2048737"/>
          <a:ext cx="683824" cy="58920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4F00D-75FF-4F9C-BC62-231BCA0F54A6}">
      <dsp:nvSpPr>
        <dsp:cNvPr id="0" name=""/>
        <dsp:cNvSpPr/>
      </dsp:nvSpPr>
      <dsp:spPr>
        <a:xfrm>
          <a:off x="979310" y="2344887"/>
          <a:ext cx="1485273" cy="128493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5. Ongoing Monitoring</a:t>
          </a:r>
        </a:p>
      </dsp:txBody>
      <dsp:txXfrm>
        <a:off x="1225451" y="2557828"/>
        <a:ext cx="992991" cy="859054"/>
      </dsp:txXfrm>
    </dsp:sp>
    <dsp:sp modelId="{29280F6A-9B6F-44BA-9D76-0BC01B346BB5}">
      <dsp:nvSpPr>
        <dsp:cNvPr id="0" name=""/>
        <dsp:cNvSpPr/>
      </dsp:nvSpPr>
      <dsp:spPr>
        <a:xfrm>
          <a:off x="979310" y="788554"/>
          <a:ext cx="1485273" cy="128493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6.  Exit Strategy</a:t>
          </a:r>
        </a:p>
      </dsp:txBody>
      <dsp:txXfrm>
        <a:off x="1225451" y="1001495"/>
        <a:ext cx="992991" cy="859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003DD-604F-4AB8-BAF7-C10EF4772DF8}">
      <dsp:nvSpPr>
        <dsp:cNvPr id="0" name=""/>
        <dsp:cNvSpPr/>
      </dsp:nvSpPr>
      <dsp:spPr>
        <a:xfrm>
          <a:off x="2633" y="0"/>
          <a:ext cx="3208829" cy="52721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Methodology</a:t>
          </a:r>
        </a:p>
      </dsp:txBody>
      <dsp:txXfrm>
        <a:off x="266240" y="0"/>
        <a:ext cx="2681616" cy="527213"/>
      </dsp:txXfrm>
    </dsp:sp>
    <dsp:sp modelId="{5BEF3D2E-E0AC-4CD5-9990-A877A00D65B4}">
      <dsp:nvSpPr>
        <dsp:cNvPr id="0" name=""/>
        <dsp:cNvSpPr/>
      </dsp:nvSpPr>
      <dsp:spPr>
        <a:xfrm>
          <a:off x="2890580" y="0"/>
          <a:ext cx="3208829" cy="527213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Core Business Lines / Critical Business Functions</a:t>
          </a:r>
        </a:p>
      </dsp:txBody>
      <dsp:txXfrm>
        <a:off x="3154187" y="0"/>
        <a:ext cx="2681616" cy="527213"/>
      </dsp:txXfrm>
    </dsp:sp>
    <dsp:sp modelId="{D5C47E8E-3629-4052-82A5-FE3F02A086EC}">
      <dsp:nvSpPr>
        <dsp:cNvPr id="0" name=""/>
        <dsp:cNvSpPr/>
      </dsp:nvSpPr>
      <dsp:spPr>
        <a:xfrm>
          <a:off x="5778526" y="0"/>
          <a:ext cx="3208829" cy="527213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Comprehensive Risk Assessments</a:t>
          </a:r>
        </a:p>
      </dsp:txBody>
      <dsp:txXfrm>
        <a:off x="6042133" y="0"/>
        <a:ext cx="2681616" cy="527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07357-466C-45E5-9859-A2DA7BC859EB}">
      <dsp:nvSpPr>
        <dsp:cNvPr id="0" name=""/>
        <dsp:cNvSpPr/>
      </dsp:nvSpPr>
      <dsp:spPr>
        <a:xfrm>
          <a:off x="0" y="0"/>
          <a:ext cx="3833973" cy="521175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FA5A3-FDB9-43CC-BBB3-11F4174671F1}">
      <dsp:nvSpPr>
        <dsp:cNvPr id="0" name=""/>
        <dsp:cNvSpPr/>
      </dsp:nvSpPr>
      <dsp:spPr>
        <a:xfrm>
          <a:off x="1916986" y="523974"/>
          <a:ext cx="2492083" cy="12337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3</a:t>
          </a:r>
          <a:r>
            <a:rPr lang="en-IE" sz="2000" kern="1200" baseline="30000" dirty="0"/>
            <a:t>rd</a:t>
          </a:r>
          <a:r>
            <a:rPr lang="en-IE" sz="2000" kern="1200" dirty="0"/>
            <a:t> Line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Internal &amp; External Audit</a:t>
          </a:r>
        </a:p>
      </dsp:txBody>
      <dsp:txXfrm>
        <a:off x="1977211" y="584199"/>
        <a:ext cx="2371633" cy="1113270"/>
      </dsp:txXfrm>
    </dsp:sp>
    <dsp:sp modelId="{83CBBAB7-5731-46F6-BE8F-47BD01599B0C}">
      <dsp:nvSpPr>
        <dsp:cNvPr id="0" name=""/>
        <dsp:cNvSpPr/>
      </dsp:nvSpPr>
      <dsp:spPr>
        <a:xfrm>
          <a:off x="1916986" y="1911910"/>
          <a:ext cx="2492083" cy="12337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2</a:t>
          </a:r>
          <a:r>
            <a:rPr lang="en-IE" sz="2000" kern="1200" baseline="30000" dirty="0"/>
            <a:t>nd</a:t>
          </a:r>
          <a:r>
            <a:rPr lang="en-IE" sz="2000" kern="1200" dirty="0"/>
            <a:t> Line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Risk &amp; Compliance</a:t>
          </a:r>
        </a:p>
      </dsp:txBody>
      <dsp:txXfrm>
        <a:off x="1977211" y="1972135"/>
        <a:ext cx="2371633" cy="1113270"/>
      </dsp:txXfrm>
    </dsp:sp>
    <dsp:sp modelId="{120C2FEA-8E02-43B3-984B-EDC96F6D5978}">
      <dsp:nvSpPr>
        <dsp:cNvPr id="0" name=""/>
        <dsp:cNvSpPr/>
      </dsp:nvSpPr>
      <dsp:spPr>
        <a:xfrm>
          <a:off x="1916986" y="3299846"/>
          <a:ext cx="2492083" cy="12337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1</a:t>
          </a:r>
          <a:r>
            <a:rPr lang="en-IE" sz="2000" kern="1200" baseline="30000" dirty="0"/>
            <a:t>st</a:t>
          </a:r>
          <a:r>
            <a:rPr lang="en-IE" sz="2000" kern="1200" dirty="0"/>
            <a:t> Line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Front-Line</a:t>
          </a:r>
        </a:p>
      </dsp:txBody>
      <dsp:txXfrm>
        <a:off x="1977211" y="3360071"/>
        <a:ext cx="2371633" cy="1113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667D7-C572-4CB7-9D9B-4D7D2D3E5884}">
      <dsp:nvSpPr>
        <dsp:cNvPr id="0" name=""/>
        <dsp:cNvSpPr/>
      </dsp:nvSpPr>
      <dsp:spPr>
        <a:xfrm>
          <a:off x="0" y="0"/>
          <a:ext cx="5105704" cy="510570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0547D-4804-4098-9A64-DF42F47B2A31}">
      <dsp:nvSpPr>
        <dsp:cNvPr id="0" name=""/>
        <dsp:cNvSpPr/>
      </dsp:nvSpPr>
      <dsp:spPr>
        <a:xfrm>
          <a:off x="2552852" y="0"/>
          <a:ext cx="6440468" cy="51057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Outsourcing Register</a:t>
          </a:r>
        </a:p>
      </dsp:txBody>
      <dsp:txXfrm>
        <a:off x="2552852" y="0"/>
        <a:ext cx="3220234" cy="1531714"/>
      </dsp:txXfrm>
    </dsp:sp>
    <dsp:sp modelId="{B3710B3D-E0C2-49F9-BC00-60E778A3DB50}">
      <dsp:nvSpPr>
        <dsp:cNvPr id="0" name=""/>
        <dsp:cNvSpPr/>
      </dsp:nvSpPr>
      <dsp:spPr>
        <a:xfrm>
          <a:off x="893500" y="1531714"/>
          <a:ext cx="3318704" cy="331870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29D71-AADC-4220-93FF-27DAA4BB2237}">
      <dsp:nvSpPr>
        <dsp:cNvPr id="0" name=""/>
        <dsp:cNvSpPr/>
      </dsp:nvSpPr>
      <dsp:spPr>
        <a:xfrm>
          <a:off x="2552852" y="1531714"/>
          <a:ext cx="6440468" cy="33187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Notification</a:t>
          </a:r>
        </a:p>
      </dsp:txBody>
      <dsp:txXfrm>
        <a:off x="2552852" y="1531714"/>
        <a:ext cx="3220234" cy="1531709"/>
      </dsp:txXfrm>
    </dsp:sp>
    <dsp:sp modelId="{F48E8372-7877-41EC-B298-60886A48977F}">
      <dsp:nvSpPr>
        <dsp:cNvPr id="0" name=""/>
        <dsp:cNvSpPr/>
      </dsp:nvSpPr>
      <dsp:spPr>
        <a:xfrm>
          <a:off x="1786997" y="3063424"/>
          <a:ext cx="1531709" cy="153170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CCB29-BBE6-402B-90E8-D2D1633BDC17}">
      <dsp:nvSpPr>
        <dsp:cNvPr id="0" name=""/>
        <dsp:cNvSpPr/>
      </dsp:nvSpPr>
      <dsp:spPr>
        <a:xfrm>
          <a:off x="2552852" y="3063424"/>
          <a:ext cx="6440468" cy="15317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Report of Adverse Incidents</a:t>
          </a:r>
        </a:p>
      </dsp:txBody>
      <dsp:txXfrm>
        <a:off x="2552852" y="3063424"/>
        <a:ext cx="3220234" cy="1531709"/>
      </dsp:txXfrm>
    </dsp:sp>
    <dsp:sp modelId="{9E3502C7-A3DA-474C-93B0-3992B6797BF7}">
      <dsp:nvSpPr>
        <dsp:cNvPr id="0" name=""/>
        <dsp:cNvSpPr/>
      </dsp:nvSpPr>
      <dsp:spPr>
        <a:xfrm>
          <a:off x="5773086" y="0"/>
          <a:ext cx="3220234" cy="15317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AB8E"/>
            </a:buClr>
            <a:buSzPct val="100000"/>
            <a:buFontTx/>
            <a:buChar char="•"/>
          </a:pPr>
          <a:r>
            <a:rPr lang="en-US" sz="2000" kern="1200" dirty="0">
              <a:latin typeface="Hamlin"/>
              <a:cs typeface="Calibri" pitchFamily="34"/>
              <a:hlinkClick xmlns:r="http://schemas.openxmlformats.org/officeDocument/2006/relationships" r:id="rId1"/>
            </a:rPr>
            <a:t>Guidelines &amp; Register </a:t>
          </a:r>
          <a:r>
            <a:rPr lang="en-US" sz="1600" i="1" kern="1200" dirty="0">
              <a:latin typeface="Hamlin"/>
              <a:cs typeface="Calibri" pitchFamily="34"/>
            </a:rPr>
            <a:t>available on CBI website.</a:t>
          </a:r>
          <a:endParaRPr lang="en-IE" sz="16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AB8E"/>
            </a:buClr>
            <a:buSzPct val="100000"/>
            <a:buFontTx/>
            <a:buChar char="•"/>
          </a:pPr>
          <a:r>
            <a:rPr lang="en-US" sz="2000" i="0" u="none" strike="noStrike" kern="1200" cap="none" spc="0" baseline="0" dirty="0">
              <a:uFillTx/>
              <a:latin typeface="Hamlin"/>
              <a:cs typeface="Calibri" pitchFamily="34"/>
            </a:rPr>
            <a:t>Submission Deadline 2022 – Extended to 19</a:t>
          </a:r>
          <a:r>
            <a:rPr lang="en-US" sz="2000" i="0" u="none" strike="noStrike" kern="1200" cap="none" spc="0" baseline="30000" dirty="0">
              <a:uFillTx/>
              <a:latin typeface="Hamlin"/>
              <a:cs typeface="Calibri" pitchFamily="34"/>
            </a:rPr>
            <a:t>th</a:t>
          </a:r>
          <a:r>
            <a:rPr lang="en-US" sz="2000" i="0" u="none" strike="noStrike" kern="1200" cap="none" spc="0" baseline="0" dirty="0">
              <a:uFillTx/>
              <a:latin typeface="Hamlin"/>
              <a:cs typeface="Calibri" pitchFamily="34"/>
            </a:rPr>
            <a:t> October </a:t>
          </a:r>
          <a:endParaRPr lang="en-IE" sz="2000" kern="1200" dirty="0"/>
        </a:p>
      </dsp:txBody>
      <dsp:txXfrm>
        <a:off x="5773086" y="0"/>
        <a:ext cx="3220234" cy="1531714"/>
      </dsp:txXfrm>
    </dsp:sp>
    <dsp:sp modelId="{B8ECE524-B6EF-495B-AE0D-8E2684DB626F}">
      <dsp:nvSpPr>
        <dsp:cNvPr id="0" name=""/>
        <dsp:cNvSpPr/>
      </dsp:nvSpPr>
      <dsp:spPr>
        <a:xfrm>
          <a:off x="5773086" y="1531714"/>
          <a:ext cx="3220234" cy="15317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/>
            <a:t>Guidelines set out events that could give rise to Notification </a:t>
          </a:r>
        </a:p>
      </dsp:txBody>
      <dsp:txXfrm>
        <a:off x="5773086" y="1531714"/>
        <a:ext cx="3220234" cy="1531709"/>
      </dsp:txXfrm>
    </dsp:sp>
    <dsp:sp modelId="{E3FA5B71-0C41-4CB1-B0BE-1ADF46C69863}">
      <dsp:nvSpPr>
        <dsp:cNvPr id="0" name=""/>
        <dsp:cNvSpPr/>
      </dsp:nvSpPr>
      <dsp:spPr>
        <a:xfrm>
          <a:off x="5773086" y="3063424"/>
          <a:ext cx="3220234" cy="15317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/>
            <a:t>Guidelines set out events that could give rise to reporting</a:t>
          </a:r>
        </a:p>
      </dsp:txBody>
      <dsp:txXfrm>
        <a:off x="5773086" y="3063424"/>
        <a:ext cx="3220234" cy="15317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C9B30-BEFC-4BB4-BCA7-230A3EDB94F5}">
      <dsp:nvSpPr>
        <dsp:cNvPr id="0" name=""/>
        <dsp:cNvSpPr/>
      </dsp:nvSpPr>
      <dsp:spPr>
        <a:xfrm rot="16200000">
          <a:off x="913274" y="-913274"/>
          <a:ext cx="2237451" cy="4064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Inadequate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Outsourcing Risk Management Framework</a:t>
          </a:r>
        </a:p>
      </dsp:txBody>
      <dsp:txXfrm rot="5400000">
        <a:off x="-1" y="1"/>
        <a:ext cx="4064000" cy="1678088"/>
      </dsp:txXfrm>
    </dsp:sp>
    <dsp:sp modelId="{5D7AB0A4-7007-4CF7-8938-9BCADF5E88C7}">
      <dsp:nvSpPr>
        <dsp:cNvPr id="0" name=""/>
        <dsp:cNvSpPr/>
      </dsp:nvSpPr>
      <dsp:spPr>
        <a:xfrm>
          <a:off x="4064000" y="0"/>
          <a:ext cx="4064000" cy="2237451"/>
        </a:xfrm>
        <a:prstGeom prst="round1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Inadequate Board &amp; Governance Arrangements</a:t>
          </a:r>
        </a:p>
      </dsp:txBody>
      <dsp:txXfrm>
        <a:off x="4064000" y="0"/>
        <a:ext cx="4064000" cy="1678088"/>
      </dsp:txXfrm>
    </dsp:sp>
    <dsp:sp modelId="{A6E76A99-0A8E-40A6-9131-EB412670B722}">
      <dsp:nvSpPr>
        <dsp:cNvPr id="0" name=""/>
        <dsp:cNvSpPr/>
      </dsp:nvSpPr>
      <dsp:spPr>
        <a:xfrm rot="10800000">
          <a:off x="0" y="2237451"/>
          <a:ext cx="4064000" cy="2237451"/>
        </a:xfrm>
        <a:prstGeom prst="round1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Inability to Identify, Mitigate and Manage Risk</a:t>
          </a:r>
        </a:p>
      </dsp:txBody>
      <dsp:txXfrm rot="10800000">
        <a:off x="0" y="2796814"/>
        <a:ext cx="4064000" cy="1678088"/>
      </dsp:txXfrm>
    </dsp:sp>
    <dsp:sp modelId="{A948F022-4034-4154-9133-D2BCB53F0F0E}">
      <dsp:nvSpPr>
        <dsp:cNvPr id="0" name=""/>
        <dsp:cNvSpPr/>
      </dsp:nvSpPr>
      <dsp:spPr>
        <a:xfrm rot="5400000">
          <a:off x="4977274" y="1324177"/>
          <a:ext cx="2237451" cy="4064000"/>
        </a:xfrm>
        <a:prstGeom prst="round1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Hinder Regulators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Ability to Supervise</a:t>
          </a:r>
        </a:p>
      </dsp:txBody>
      <dsp:txXfrm rot="-5400000">
        <a:off x="4063999" y="2796814"/>
        <a:ext cx="4064000" cy="1678088"/>
      </dsp:txXfrm>
    </dsp:sp>
    <dsp:sp modelId="{86A18E81-BE8E-4424-899A-3B82D91F332E}">
      <dsp:nvSpPr>
        <dsp:cNvPr id="0" name=""/>
        <dsp:cNvSpPr/>
      </dsp:nvSpPr>
      <dsp:spPr>
        <a:xfrm>
          <a:off x="2844799" y="1678088"/>
          <a:ext cx="2438400" cy="1118725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Lessons Learned</a:t>
          </a:r>
        </a:p>
      </dsp:txBody>
      <dsp:txXfrm>
        <a:off x="2899411" y="1732700"/>
        <a:ext cx="2329176" cy="1009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00A845-CA16-473C-8AAD-7CBF74DC32C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871EC-1325-43F4-BCD8-264529C8CF9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07C2C3E-3F04-4AB4-AF83-78CD9C97F48D}" type="datetime1">
              <a:rPr lang="en-US"/>
              <a:pPr lvl="0"/>
              <a:t>9/12/2022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EF356C-B08E-4793-A344-156392F20A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B05B9F-C1A7-45EB-9CCC-4E96047D66D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19AB8-8CB3-49A0-96E1-7C1C7C77DBA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1541C-9DA2-425E-9FBA-33D66B0AAF2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177878A-F009-416F-B971-1907559FEB9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9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177878A-F009-416F-B971-1907559FEB9A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374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50C0-26AF-4FA4-AB06-C9A2787770F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90577-2D9F-47AD-BE9C-619F129F8D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363FC-4579-4BCD-916E-3AEAD96DEF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CF615E-65F3-40C9-A823-23B8326B67CC}" type="datetime1">
              <a:rPr lang="en-GB" smtClean="0"/>
              <a:t>12/09/2022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DB406-041F-45AB-B2D0-73A2344480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6F422-6F1C-46D4-A74D-D2FEA1DCCC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348BB2-C8AA-46C3-B248-E764D4B5411A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86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2770-9134-4202-9C88-FBF247524D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802F1-E66C-4B57-B040-FBA0FA70328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2358-5717-401C-93FA-FFD38AAF01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9200B6-D229-49FC-A991-67C894EE194C}" type="datetime1">
              <a:rPr lang="en-GB" smtClean="0"/>
              <a:t>12/09/2022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F183-342E-4EE5-A72D-53CC801C3D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3F83-A748-406F-ABC8-22528CECD7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4D0329-0592-4AA3-ABBB-5043247B9F6A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29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BA4CF-7BB3-4323-BC5D-41C9003432D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0B858-6A65-4FA3-B4DE-52417FC72C6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B6B63-924E-4BA6-8732-8EAEDAEAD5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4ADCD8-7155-4BFC-9437-06748F5AC923}" type="datetime1">
              <a:rPr lang="en-GB" smtClean="0"/>
              <a:t>12/09/2022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70F7-E823-4828-ADF6-D1FD55EB2B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F1EE-E963-4AEC-925B-F2153801FE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D0E87-0E5A-4BF2-8D97-F09D3FE79071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3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868C-89E1-4EB9-9DF1-397F4CFDAF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C8AB3-A0EB-4290-B46F-FD9AA27C543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3E7D3-9DBB-484B-95D4-E4F50981B5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DA29D4-CC34-4E81-8AB8-C71240A9212F}" type="datetime1">
              <a:rPr lang="en-GB" smtClean="0"/>
              <a:t>12/09/2022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62947-706B-4B94-A027-1E7A0E647D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AEC99-B8B5-4DB2-BD4D-65C00E5C8C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8B9764-4335-42AA-A791-254103AC6479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82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696E-0AF5-475B-B876-0616DEB4E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661DD-FA6D-4239-A2A5-E3CFC8BCCC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8BC94-F4BF-4CD5-9510-FEC7557E23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42E4AE-6A10-4B20-96FA-49B7E3674434}" type="datetime1">
              <a:rPr lang="en-GB" smtClean="0"/>
              <a:t>12/09/2022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BA418-F858-4D9D-A5DD-B37DDFED5F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FB612-8CB1-42F2-AD6F-A9809499B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C5528A-B459-4BF3-8DDE-FD2B73946F8D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19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FEB7-B15D-4EE0-8371-B215CC346E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6AC84-751B-41B8-89F9-FCEE56A616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78E1E-06E3-4B80-BC94-8C8C471A128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E74D9-C2C8-4735-97AE-AD5DFA70F8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A06EEC-6146-43B5-BC20-6BA08A62FA64}" type="datetime1">
              <a:rPr lang="en-GB" smtClean="0"/>
              <a:t>12/09/2022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3D1A0-9954-4F80-8395-FB59AF89C6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06AF6-A3FE-4DCD-9035-B08201DF1C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53FA02-0EB3-48A3-ACF7-629469D113DA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1AE1-7E00-4F6B-9ECE-7E7F3FA046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30C53-F98A-4903-ABBB-71CC8C75B2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45F4A-B7A1-47AC-9172-37F12391677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815A5-C088-4FD0-8313-F49ED5655C7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A606F-6F5E-40DF-8EA9-9A53E90573D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CB21A5-48C0-42B5-BDC5-98CEDDAF02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DC1543-1639-41FA-A3EE-56AA68682187}" type="datetime1">
              <a:rPr lang="en-GB" smtClean="0"/>
              <a:t>12/09/2022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F78DB-EFC5-4AC8-B54D-0483E54AFE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0F15C-CD6B-4884-9CD2-71706049F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FFB0BC-A625-4E8D-A698-8F87B9BDA98A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76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C94E-7106-4E61-96BA-68C7AF2B6C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9C674-DD9E-4119-BE72-9550BA3E7D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CED37-41D9-4407-BB69-AB4313B5DBA9}" type="datetime1">
              <a:rPr lang="en-GB" smtClean="0"/>
              <a:t>12/09/2022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C5B5D-9B39-43E0-848F-A623299D92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B9855-1FA2-4A2B-87BA-FE546155C8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455216-0564-4476-BCC7-A609CDE7D19E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74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F0F29-7B7F-44FB-9603-084260DD43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7B47B6-CA89-4FC8-9B77-F4F37C7B5991}" type="datetime1">
              <a:rPr lang="en-GB" smtClean="0"/>
              <a:t>12/09/2022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DACB2-3DC4-40AD-B3A0-3E2E228A97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0852-2D90-4263-AE2A-99BE9AE634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2156A5-5456-43CC-BF61-A32D3D3A0664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69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5350-34BE-48A6-AB87-619AB569D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54A65-927C-46A5-999A-2FDCDFCD62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79555-EBA5-4E3E-8ABE-C836B01C9C5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7D893-A8EC-4989-87DC-82059DDDF6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CB4F0C-D96E-4930-BBB3-E19DFFC5E1D9}" type="datetime1">
              <a:rPr lang="en-GB" smtClean="0"/>
              <a:t>12/09/2022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ED5FC-6961-45D0-ADC7-4994AD589D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2C51F-454C-4E0E-813C-656704F9A2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F0A9E7-5D61-42CE-8550-2317788026E6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98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F928-C458-4664-BC86-4457C53972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D8E98-4814-4C7B-9257-2E8D2F0F8DB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198D3-E6FE-480B-9E38-DFADE1AB925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EA304-2E8B-4435-9CF8-02B610A0A3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4D0495-1F31-4373-B9D8-0A3D2B6811F3}" type="datetime1">
              <a:rPr lang="en-GB" smtClean="0"/>
              <a:t>12/09/2022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40AAF-63FC-4474-AD92-FCB7D871AE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0A1CC-2739-402E-8E89-9DB2103B14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F0F5D-236E-4749-B65B-E6F2DB46E81B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54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73BA8-FCB7-4681-873B-EF65E5FD50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C70D-4700-4787-9C6B-10C31BCA1E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4C7A1-AE02-4831-BA12-ABD1935595F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C71A0B6-34ED-4D0F-99EA-AEE5C176AC9E}" type="datetime1">
              <a:rPr lang="en-GB" smtClean="0"/>
              <a:t>12/09/2022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F3AD2-030F-429E-9FC2-47F564C93AD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DFA1-4B51-4B39-A582-7934E200A3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E67BEAD-68AD-40DC-874B-91633DFF51AC}" type="slidenum"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7EFF721-8956-42ED-A8FA-CD9C3D6489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1520683"/>
            <a:ext cx="12191996" cy="3904753"/>
          </a:xfrm>
          <a:solidFill>
            <a:srgbClr val="00205B"/>
          </a:solidFill>
        </p:spPr>
        <p:txBody>
          <a:bodyPr/>
          <a:lstStyle/>
          <a:p>
            <a:pPr lvl="0"/>
            <a:r>
              <a:rPr lang="en-US" dirty="0">
                <a:solidFill>
                  <a:srgbClr val="00205B"/>
                </a:solidFill>
              </a:rPr>
              <a:t>P</a:t>
            </a:r>
            <a:endParaRPr lang="en-GB" dirty="0">
              <a:solidFill>
                <a:srgbClr val="00205B"/>
              </a:solidFill>
            </a:endParaRPr>
          </a:p>
        </p:txBody>
      </p:sp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BFF5C0-81D8-454E-874C-951D984F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7" y="150025"/>
            <a:ext cx="2330567" cy="11113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56BFC0EB-E621-48E4-BDF8-07F7A71B9A62}"/>
              </a:ext>
            </a:extLst>
          </p:cNvPr>
          <p:cNvSpPr/>
          <p:nvPr/>
        </p:nvSpPr>
        <p:spPr>
          <a:xfrm>
            <a:off x="0" y="5425436"/>
            <a:ext cx="12191996" cy="1432563"/>
          </a:xfrm>
          <a:prstGeom prst="rect">
            <a:avLst/>
          </a:prstGeom>
          <a:solidFill>
            <a:srgbClr val="00AB8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AB8E"/>
              </a:solidFill>
              <a:uFillTx/>
              <a:latin typeface="Calibri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88A6469F-48D6-4826-8C5A-C09EE62E33CF}"/>
              </a:ext>
            </a:extLst>
          </p:cNvPr>
          <p:cNvSpPr txBox="1"/>
          <p:nvPr/>
        </p:nvSpPr>
        <p:spPr>
          <a:xfrm>
            <a:off x="408407" y="6102623"/>
            <a:ext cx="559482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FFFFFF"/>
                </a:solidFill>
                <a:uFillTx/>
                <a:latin typeface="Zona Pro SemiBold" pitchFamily="2"/>
              </a:rPr>
              <a:t>13</a:t>
            </a:r>
            <a:r>
              <a:rPr lang="en-GB" sz="1400" b="1" i="0" u="none" strike="noStrike" kern="1200" cap="none" spc="0" baseline="30000" dirty="0">
                <a:solidFill>
                  <a:srgbClr val="FFFFFF"/>
                </a:solidFill>
                <a:uFillTx/>
                <a:latin typeface="Zona Pro SemiBold" pitchFamily="2"/>
              </a:rPr>
              <a:t>t</a:t>
            </a:r>
            <a:r>
              <a:rPr lang="en-GB" sz="1400" b="1" baseline="30000" dirty="0">
                <a:solidFill>
                  <a:srgbClr val="FFFFFF"/>
                </a:solidFill>
                <a:latin typeface="Zona Pro SemiBold" pitchFamily="2"/>
              </a:rPr>
              <a:t>h</a:t>
            </a:r>
            <a:r>
              <a:rPr lang="en-GB" sz="1400" b="1" dirty="0">
                <a:solidFill>
                  <a:srgbClr val="FFFFFF"/>
                </a:solidFill>
                <a:latin typeface="Zona Pro SemiBold" pitchFamily="2"/>
              </a:rPr>
              <a:t> September 2</a:t>
            </a:r>
            <a:r>
              <a:rPr lang="en-GB" sz="1400" b="1" i="0" u="none" strike="noStrike" kern="1200" cap="none" spc="0" baseline="0" dirty="0">
                <a:solidFill>
                  <a:srgbClr val="FFFFFF"/>
                </a:solidFill>
                <a:uFillTx/>
                <a:latin typeface="Zona Pro SemiBold" pitchFamily="2"/>
              </a:rPr>
              <a:t>022                                                               compliance.ie </a:t>
            </a:r>
            <a:endParaRPr lang="en-GB" sz="1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F3D98B9F-B947-412D-A9DD-143239AF6CA7}"/>
              </a:ext>
            </a:extLst>
          </p:cNvPr>
          <p:cNvSpPr txBox="1"/>
          <p:nvPr/>
        </p:nvSpPr>
        <p:spPr>
          <a:xfrm>
            <a:off x="242697" y="2257489"/>
            <a:ext cx="8715713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0" cap="none" spc="0" baseline="0" dirty="0">
                <a:solidFill>
                  <a:srgbClr val="FFFFFF"/>
                </a:solidFill>
                <a:uFillTx/>
                <a:latin typeface="Hamlin" pitchFamily="2"/>
              </a:rPr>
              <a:t>The Outsourcing Lifecycle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4000" b="1" i="1" kern="0" dirty="0">
                <a:solidFill>
                  <a:srgbClr val="FFFFFF"/>
                </a:solidFill>
                <a:latin typeface="Hamlin" pitchFamily="2"/>
              </a:rPr>
              <a:t>RFSPs</a:t>
            </a:r>
            <a:r>
              <a:rPr lang="en-US" sz="4000" b="1" i="1" kern="0" dirty="0">
                <a:solidFill>
                  <a:srgbClr val="FFFFFF"/>
                </a:solidFill>
                <a:latin typeface="Hamlin" pitchFamily="2"/>
              </a:rPr>
              <a:t> Obligations under CBI’s Cross Industry Guidance on Outsourcing</a:t>
            </a:r>
            <a:endParaRPr lang="en-GB" sz="4000" b="1" i="1" u="none" strike="noStrike" kern="1200" cap="none" spc="0" baseline="0" dirty="0">
              <a:solidFill>
                <a:srgbClr val="FFFFFF"/>
              </a:solidFill>
              <a:uFillTx/>
              <a:latin typeface="Textbook New" pitchFamily="3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45B48-7790-A41E-E307-399587755F0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B348BB2-C8AA-46C3-B248-E764D4B5411A}" type="slidenum">
              <a:rPr lang="en-IE" smtClean="0"/>
              <a:t>1</a:t>
            </a:fld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04F89-ED4B-10FA-A18C-E710FB2D5749}"/>
              </a:ext>
            </a:extLst>
          </p:cNvPr>
          <p:cNvSpPr txBox="1"/>
          <p:nvPr/>
        </p:nvSpPr>
        <p:spPr>
          <a:xfrm>
            <a:off x="9494874" y="6262577"/>
            <a:ext cx="253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CPD CODE: 2022 - 2129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28CAD2-F022-B643-8503-8FD45FE2A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21" y="1710069"/>
            <a:ext cx="3489251" cy="34892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E8F53-DB32-41EA-875D-4A7C36DB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8" y="-57803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2FD8CBA-CEC9-4864-8C85-C3CDE740CC86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1E205-BA19-4812-8734-F79C9DCA9396}"/>
              </a:ext>
            </a:extLst>
          </p:cNvPr>
          <p:cNvSpPr txBox="1"/>
          <p:nvPr/>
        </p:nvSpPr>
        <p:spPr>
          <a:xfrm>
            <a:off x="515998" y="680139"/>
            <a:ext cx="1006351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205A"/>
                </a:solidFill>
                <a:latin typeface="Zona Pro ExtraLight" panose="02010A03040002020004" pitchFamily="2" charset="0"/>
              </a:rPr>
              <a:t>Ongoing Monitoring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B06B6-3534-4760-82E5-79B591CB5A4F}"/>
              </a:ext>
            </a:extLst>
          </p:cNvPr>
          <p:cNvSpPr txBox="1"/>
          <p:nvPr/>
        </p:nvSpPr>
        <p:spPr>
          <a:xfrm>
            <a:off x="10716978" y="6215067"/>
            <a:ext cx="44156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7C0063-5C8F-F390-B7F3-6AAA8D805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736848"/>
              </p:ext>
            </p:extLst>
          </p:nvPr>
        </p:nvGraphicFramePr>
        <p:xfrm>
          <a:off x="7154944" y="1471823"/>
          <a:ext cx="4409070" cy="521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657E0C4-0F7B-2BE3-985E-958237FB1F24}"/>
              </a:ext>
            </a:extLst>
          </p:cNvPr>
          <p:cNvSpPr/>
          <p:nvPr/>
        </p:nvSpPr>
        <p:spPr>
          <a:xfrm rot="17454322">
            <a:off x="5547680" y="3727421"/>
            <a:ext cx="4345756" cy="509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Risk Based Approach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6F142-F8BB-2630-A736-F9F50C8D9A4F}"/>
              </a:ext>
            </a:extLst>
          </p:cNvPr>
          <p:cNvSpPr/>
          <p:nvPr/>
        </p:nvSpPr>
        <p:spPr>
          <a:xfrm>
            <a:off x="294621" y="5138848"/>
            <a:ext cx="5040950" cy="1454077"/>
          </a:xfrm>
          <a:prstGeom prst="rect">
            <a:avLst/>
          </a:prstGeom>
          <a:solidFill>
            <a:srgbClr val="00AB8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IE" dirty="0"/>
              <a:t>SLA’s / OSPs Reporting – KPIs / KCI’s</a:t>
            </a:r>
          </a:p>
          <a:p>
            <a:pPr marL="342900" indent="-342900">
              <a:buAutoNum type="arabicPeriod"/>
            </a:pPr>
            <a:r>
              <a:rPr lang="en-IE" dirty="0"/>
              <a:t>BCP Testing</a:t>
            </a:r>
          </a:p>
          <a:p>
            <a:pPr marL="342900" indent="-342900">
              <a:buAutoNum type="arabicPeriod"/>
            </a:pPr>
            <a:r>
              <a:rPr lang="en-IE" dirty="0"/>
              <a:t>Operational Oversight</a:t>
            </a:r>
          </a:p>
          <a:p>
            <a:pPr marL="342900" indent="-342900">
              <a:buAutoNum type="arabicPeriod"/>
            </a:pPr>
            <a:r>
              <a:rPr lang="en-IE" dirty="0"/>
              <a:t>Controls &amp; Remediation</a:t>
            </a:r>
          </a:p>
          <a:p>
            <a:pPr marL="342900" indent="-342900">
              <a:buAutoNum type="arabicPeriod"/>
            </a:pPr>
            <a:r>
              <a:rPr lang="en-IE" dirty="0"/>
              <a:t>Reporting to 2</a:t>
            </a:r>
            <a:r>
              <a:rPr lang="en-IE" baseline="30000" dirty="0"/>
              <a:t>nd</a:t>
            </a:r>
            <a:r>
              <a:rPr lang="en-IE" dirty="0"/>
              <a:t> 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72F308-C927-595C-5A50-39D07DDE4852}"/>
              </a:ext>
            </a:extLst>
          </p:cNvPr>
          <p:cNvSpPr/>
          <p:nvPr/>
        </p:nvSpPr>
        <p:spPr>
          <a:xfrm>
            <a:off x="294621" y="3451000"/>
            <a:ext cx="5040950" cy="1146920"/>
          </a:xfrm>
          <a:prstGeom prst="rect">
            <a:avLst/>
          </a:prstGeom>
          <a:solidFill>
            <a:srgbClr val="00AB8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IE" dirty="0"/>
              <a:t>Risk Oversight &amp; Trend Analysis</a:t>
            </a:r>
          </a:p>
          <a:p>
            <a:pPr marL="342900" indent="-342900">
              <a:buAutoNum type="arabicPeriod"/>
            </a:pPr>
            <a:r>
              <a:rPr lang="en-IE" dirty="0"/>
              <a:t>Regulatory Compliance Monitoring</a:t>
            </a:r>
          </a:p>
          <a:p>
            <a:pPr marL="342900" indent="-342900">
              <a:buAutoNum type="arabicPeriod"/>
            </a:pPr>
            <a:r>
              <a:rPr lang="en-IE" dirty="0"/>
              <a:t>Oversight &amp; Remediation</a:t>
            </a:r>
          </a:p>
          <a:p>
            <a:pPr marL="342900" indent="-342900">
              <a:buAutoNum type="arabicPeriod"/>
            </a:pPr>
            <a:r>
              <a:rPr lang="en-IE" dirty="0"/>
              <a:t>Reporting &amp; Escalation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581A2E-511D-7868-139B-1DE86C0E215F}"/>
              </a:ext>
            </a:extLst>
          </p:cNvPr>
          <p:cNvSpPr/>
          <p:nvPr/>
        </p:nvSpPr>
        <p:spPr>
          <a:xfrm>
            <a:off x="294621" y="2002855"/>
            <a:ext cx="5040950" cy="964236"/>
          </a:xfrm>
          <a:prstGeom prst="rect">
            <a:avLst/>
          </a:prstGeom>
          <a:solidFill>
            <a:srgbClr val="00AB8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IE" dirty="0"/>
              <a:t>Internal – Outsourcing Policy &amp; Risk Appetite</a:t>
            </a:r>
          </a:p>
          <a:p>
            <a:pPr marL="342900" indent="-342900">
              <a:buAutoNum type="arabicPeriod"/>
            </a:pPr>
            <a:r>
              <a:rPr lang="en-IE" dirty="0"/>
              <a:t>Internal – Criticality or Importance Assessment</a:t>
            </a:r>
          </a:p>
          <a:p>
            <a:pPr marL="342900" indent="-342900">
              <a:buAutoNum type="arabicPeriod"/>
            </a:pPr>
            <a:r>
              <a:rPr lang="en-IE" dirty="0"/>
              <a:t>External - Outsourcing Assurance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2E54039D-CC95-15A9-34E0-5D06B954BA28}"/>
              </a:ext>
            </a:extLst>
          </p:cNvPr>
          <p:cNvSpPr/>
          <p:nvPr/>
        </p:nvSpPr>
        <p:spPr>
          <a:xfrm>
            <a:off x="5484548" y="1861283"/>
            <a:ext cx="517417" cy="43537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dirty="0"/>
              <a:t>Escalation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BF593B-6A34-C802-45A6-618109CBE615}"/>
              </a:ext>
            </a:extLst>
          </p:cNvPr>
          <p:cNvSpPr/>
          <p:nvPr/>
        </p:nvSpPr>
        <p:spPr>
          <a:xfrm>
            <a:off x="294621" y="4814730"/>
            <a:ext cx="5040950" cy="308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1</a:t>
            </a:r>
            <a:r>
              <a:rPr lang="en-IE" baseline="30000" dirty="0"/>
              <a:t>st</a:t>
            </a:r>
            <a:r>
              <a:rPr lang="en-IE" dirty="0"/>
              <a:t> Line Defence – Front-Line Employees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BE0B10-388D-B769-6D2D-D9366AAB03F4}"/>
              </a:ext>
            </a:extLst>
          </p:cNvPr>
          <p:cNvSpPr/>
          <p:nvPr/>
        </p:nvSpPr>
        <p:spPr>
          <a:xfrm>
            <a:off x="294621" y="3170469"/>
            <a:ext cx="5040950" cy="308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  <a:r>
              <a:rPr lang="en-IE" baseline="30000" dirty="0"/>
              <a:t>nd</a:t>
            </a:r>
            <a:r>
              <a:rPr lang="en-IE" dirty="0"/>
              <a:t> Line Defence – Risk &amp; Compliance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E68917-4F9D-55B5-6E4C-EA6CEF6F373C}"/>
              </a:ext>
            </a:extLst>
          </p:cNvPr>
          <p:cNvSpPr/>
          <p:nvPr/>
        </p:nvSpPr>
        <p:spPr>
          <a:xfrm>
            <a:off x="294621" y="1686747"/>
            <a:ext cx="5040950" cy="308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  <a:r>
              <a:rPr lang="en-IE" baseline="30000" dirty="0"/>
              <a:t>rd</a:t>
            </a:r>
            <a:r>
              <a:rPr lang="en-IE" dirty="0"/>
              <a:t> Line Defence – Internal &amp; External Audit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CECC0-87BC-893D-9F8B-B3839746BCF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72156A5-5456-43CC-BF61-A32D3D3A0664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030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E8F53-DB32-41EA-875D-4A7C36DB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8" y="-57803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2FD8CBA-CEC9-4864-8C85-C3CDE740CC86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1E205-BA19-4812-8734-F79C9DCA9396}"/>
              </a:ext>
            </a:extLst>
          </p:cNvPr>
          <p:cNvSpPr txBox="1"/>
          <p:nvPr/>
        </p:nvSpPr>
        <p:spPr>
          <a:xfrm>
            <a:off x="515998" y="680139"/>
            <a:ext cx="1006351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205A"/>
                </a:solidFill>
                <a:latin typeface="Zona Pro ExtraLight" panose="02010A03040002020004" pitchFamily="2" charset="0"/>
              </a:rPr>
              <a:t>Regulatory Engagement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B06B6-3534-4760-82E5-79B591CB5A4F}"/>
              </a:ext>
            </a:extLst>
          </p:cNvPr>
          <p:cNvSpPr txBox="1"/>
          <p:nvPr/>
        </p:nvSpPr>
        <p:spPr>
          <a:xfrm>
            <a:off x="10716978" y="6215067"/>
            <a:ext cx="44156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</a:t>
            </a:r>
          </a:p>
        </p:txBody>
      </p:sp>
      <p:pic>
        <p:nvPicPr>
          <p:cNvPr id="6" name="Picture 6" descr="See the source image">
            <a:extLst>
              <a:ext uri="{FF2B5EF4-FFF2-40B4-BE49-F238E27FC236}">
                <a16:creationId xmlns:a16="http://schemas.microsoft.com/office/drawing/2014/main" id="{878D9CB8-AC20-2D33-3A49-45EEA4F70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75" y="1574955"/>
            <a:ext cx="2134065" cy="8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72DC20-B8AB-7D32-FBF7-2ABF250C096C}"/>
              </a:ext>
            </a:extLst>
          </p:cNvPr>
          <p:cNvSpPr/>
          <p:nvPr/>
        </p:nvSpPr>
        <p:spPr>
          <a:xfrm>
            <a:off x="9649945" y="2461555"/>
            <a:ext cx="2134065" cy="39945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/>
              <a:t>Regulatory Engagement</a:t>
            </a:r>
          </a:p>
          <a:p>
            <a:pPr algn="ctr"/>
            <a:endParaRPr lang="en-IE" dirty="0"/>
          </a:p>
          <a:p>
            <a:pPr algn="ctr"/>
            <a:r>
              <a:rPr lang="en-IE" b="1" dirty="0"/>
              <a:t>1. </a:t>
            </a:r>
            <a:r>
              <a:rPr lang="en-IE" dirty="0"/>
              <a:t>Maintenance &amp; Submission of Registers</a:t>
            </a:r>
          </a:p>
          <a:p>
            <a:pPr algn="ctr"/>
            <a:r>
              <a:rPr lang="en-IE" b="1" dirty="0"/>
              <a:t>2. </a:t>
            </a:r>
            <a:r>
              <a:rPr lang="en-IE" dirty="0"/>
              <a:t>Be aware of events that could rise to Notification Requirements</a:t>
            </a:r>
          </a:p>
          <a:p>
            <a:pPr algn="ctr"/>
            <a:r>
              <a:rPr lang="en-IE" b="1" dirty="0"/>
              <a:t>3. </a:t>
            </a:r>
            <a:r>
              <a:rPr lang="en-IE" dirty="0"/>
              <a:t>Report Adverse Incidents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6EE128C-8DB7-1846-6F6A-AB8C155A9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446537"/>
              </p:ext>
            </p:extLst>
          </p:nvPr>
        </p:nvGraphicFramePr>
        <p:xfrm>
          <a:off x="405860" y="1471823"/>
          <a:ext cx="8993321" cy="510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A1762-AAAD-FE2F-73F5-09E5D4F2023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72156A5-5456-43CC-BF61-A32D3D3A0664}" type="slidenum">
              <a:rPr lang="en-IE" smtClean="0"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730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E8F53-DB32-41EA-875D-4A7C36DB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8" y="-57803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2FD8CBA-CEC9-4864-8C85-C3CDE740CC86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1E205-BA19-4812-8734-F79C9DCA9396}"/>
              </a:ext>
            </a:extLst>
          </p:cNvPr>
          <p:cNvSpPr txBox="1"/>
          <p:nvPr/>
        </p:nvSpPr>
        <p:spPr>
          <a:xfrm>
            <a:off x="515998" y="680139"/>
            <a:ext cx="1006351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205A"/>
                </a:solidFill>
                <a:latin typeface="Zona Pro ExtraLight" panose="02010A03040002020004" pitchFamily="2" charset="0"/>
              </a:rPr>
              <a:t>Exit 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B06B6-3534-4760-82E5-79B591CB5A4F}"/>
              </a:ext>
            </a:extLst>
          </p:cNvPr>
          <p:cNvSpPr txBox="1"/>
          <p:nvPr/>
        </p:nvSpPr>
        <p:spPr>
          <a:xfrm>
            <a:off x="10716978" y="6215067"/>
            <a:ext cx="44156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</a:t>
            </a:r>
          </a:p>
        </p:txBody>
      </p:sp>
      <p:pic>
        <p:nvPicPr>
          <p:cNvPr id="6" name="Picture 6" descr="See the source image">
            <a:extLst>
              <a:ext uri="{FF2B5EF4-FFF2-40B4-BE49-F238E27FC236}">
                <a16:creationId xmlns:a16="http://schemas.microsoft.com/office/drawing/2014/main" id="{878D9CB8-AC20-2D33-3A49-45EEA4F70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75" y="1574955"/>
            <a:ext cx="2134065" cy="8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72DC20-B8AB-7D32-FBF7-2ABF250C096C}"/>
              </a:ext>
            </a:extLst>
          </p:cNvPr>
          <p:cNvSpPr/>
          <p:nvPr/>
        </p:nvSpPr>
        <p:spPr>
          <a:xfrm>
            <a:off x="9649945" y="2461555"/>
            <a:ext cx="2134065" cy="39945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/>
              <a:t>Exit Strategy</a:t>
            </a:r>
          </a:p>
          <a:p>
            <a:pPr algn="ctr"/>
            <a:endParaRPr lang="en-IE" dirty="0"/>
          </a:p>
          <a:p>
            <a:pPr marL="342900" indent="-342900" algn="ctr">
              <a:buAutoNum type="arabicPeriod"/>
            </a:pPr>
            <a:r>
              <a:rPr lang="en-IE" dirty="0"/>
              <a:t>Contractual</a:t>
            </a:r>
          </a:p>
          <a:p>
            <a:pPr marL="342900" indent="-342900" algn="ctr">
              <a:buAutoNum type="arabicPeriod"/>
            </a:pPr>
            <a:r>
              <a:rPr lang="en-IE" dirty="0"/>
              <a:t>Documented Framework &amp; Regular Review</a:t>
            </a:r>
          </a:p>
          <a:p>
            <a:pPr marL="342900" indent="-342900" algn="ctr">
              <a:buAutoNum type="arabicPeriod"/>
            </a:pPr>
            <a:r>
              <a:rPr lang="en-IE" dirty="0"/>
              <a:t>Intragroup – in line with Guidance and Sectoral Requirements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0ACBC7-A38C-CDFE-1EE3-B369DC9AD45C}"/>
              </a:ext>
            </a:extLst>
          </p:cNvPr>
          <p:cNvSpPr/>
          <p:nvPr/>
        </p:nvSpPr>
        <p:spPr>
          <a:xfrm>
            <a:off x="515998" y="1551621"/>
            <a:ext cx="2134065" cy="85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Exit Strategy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4FD456-0638-7A5B-75A9-B0162C61A872}"/>
              </a:ext>
            </a:extLst>
          </p:cNvPr>
          <p:cNvGrpSpPr/>
          <p:nvPr/>
        </p:nvGrpSpPr>
        <p:grpSpPr>
          <a:xfrm>
            <a:off x="2797457" y="1551621"/>
            <a:ext cx="5201920" cy="832908"/>
            <a:chOff x="2926079" y="2262903"/>
            <a:chExt cx="5201920" cy="832908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DD85F7E1-37D9-93DA-8E6C-7283E7404F68}"/>
                </a:ext>
              </a:extLst>
            </p:cNvPr>
            <p:cNvSpPr/>
            <p:nvPr/>
          </p:nvSpPr>
          <p:spPr>
            <a:xfrm rot="5400000">
              <a:off x="5110585" y="78397"/>
              <a:ext cx="832908" cy="520192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Top Corners Rounded 4">
              <a:extLst>
                <a:ext uri="{FF2B5EF4-FFF2-40B4-BE49-F238E27FC236}">
                  <a16:creationId xmlns:a16="http://schemas.microsoft.com/office/drawing/2014/main" id="{6926CE5A-F689-22D4-49A2-7E6DEAFF82C1}"/>
                </a:ext>
              </a:extLst>
            </p:cNvPr>
            <p:cNvSpPr txBox="1"/>
            <p:nvPr/>
          </p:nvSpPr>
          <p:spPr>
            <a:xfrm>
              <a:off x="2926080" y="2303562"/>
              <a:ext cx="5161261" cy="489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Viable, Appropriately Planned &amp; Tested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dirty="0"/>
                <a:t>Ability to substitute OSPs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Ability to re-integrate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FF69DA-90ED-E302-0DDD-F8068A6C93D3}"/>
              </a:ext>
            </a:extLst>
          </p:cNvPr>
          <p:cNvGrpSpPr/>
          <p:nvPr/>
        </p:nvGrpSpPr>
        <p:grpSpPr>
          <a:xfrm>
            <a:off x="2797457" y="2597176"/>
            <a:ext cx="5201920" cy="992062"/>
            <a:chOff x="2926079" y="2262903"/>
            <a:chExt cx="5201920" cy="992062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09B5572A-9BCB-DE2C-8228-BFF368C5D593}"/>
                </a:ext>
              </a:extLst>
            </p:cNvPr>
            <p:cNvSpPr/>
            <p:nvPr/>
          </p:nvSpPr>
          <p:spPr>
            <a:xfrm rot="5400000">
              <a:off x="5110585" y="78397"/>
              <a:ext cx="832908" cy="520192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Top Corners Rounded 4">
              <a:extLst>
                <a:ext uri="{FF2B5EF4-FFF2-40B4-BE49-F238E27FC236}">
                  <a16:creationId xmlns:a16="http://schemas.microsoft.com/office/drawing/2014/main" id="{D832831E-A3AB-EF71-7DC6-311D32743258}"/>
                </a:ext>
              </a:extLst>
            </p:cNvPr>
            <p:cNvSpPr txBox="1"/>
            <p:nvPr/>
          </p:nvSpPr>
          <p:spPr>
            <a:xfrm>
              <a:off x="2926080" y="2503375"/>
              <a:ext cx="5161261" cy="751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Failure to meet standards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Unexpected termination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Stressed Circumstances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2200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5062E0-C155-F807-5A46-13176D9FB2D8}"/>
              </a:ext>
            </a:extLst>
          </p:cNvPr>
          <p:cNvGrpSpPr/>
          <p:nvPr/>
        </p:nvGrpSpPr>
        <p:grpSpPr>
          <a:xfrm>
            <a:off x="2797457" y="3557027"/>
            <a:ext cx="5201920" cy="921262"/>
            <a:chOff x="2926079" y="2174549"/>
            <a:chExt cx="5201920" cy="921262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55373032-7C36-AEA0-EDCE-8F3AD63745E7}"/>
                </a:ext>
              </a:extLst>
            </p:cNvPr>
            <p:cNvSpPr/>
            <p:nvPr/>
          </p:nvSpPr>
          <p:spPr>
            <a:xfrm rot="5400000">
              <a:off x="5110585" y="78397"/>
              <a:ext cx="832908" cy="520192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Top Corners Rounded 4">
              <a:extLst>
                <a:ext uri="{FF2B5EF4-FFF2-40B4-BE49-F238E27FC236}">
                  <a16:creationId xmlns:a16="http://schemas.microsoft.com/office/drawing/2014/main" id="{3CFAB154-311F-A55B-D2EB-B1FFCE9BF45A}"/>
                </a:ext>
              </a:extLst>
            </p:cNvPr>
            <p:cNvSpPr txBox="1"/>
            <p:nvPr/>
          </p:nvSpPr>
          <p:spPr>
            <a:xfrm>
              <a:off x="2946408" y="2174549"/>
              <a:ext cx="5161261" cy="751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Escalation of breach of tolerance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dirty="0"/>
                <a:t>Skills &amp; Expertise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dirty="0"/>
                <a:t>Management &amp; Timeframe to Transfer</a:t>
              </a:r>
              <a:endParaRPr lang="en-IE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3C2ABD-B5AE-49D4-A9E7-11B19B89FEA9}"/>
              </a:ext>
            </a:extLst>
          </p:cNvPr>
          <p:cNvGrpSpPr/>
          <p:nvPr/>
        </p:nvGrpSpPr>
        <p:grpSpPr>
          <a:xfrm>
            <a:off x="2797457" y="4617451"/>
            <a:ext cx="5201920" cy="936014"/>
            <a:chOff x="2926079" y="2262903"/>
            <a:chExt cx="5201920" cy="936014"/>
          </a:xfrm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4ADE85EC-B5A4-B5F4-CC81-E040D8FF0053}"/>
                </a:ext>
              </a:extLst>
            </p:cNvPr>
            <p:cNvSpPr/>
            <p:nvPr/>
          </p:nvSpPr>
          <p:spPr>
            <a:xfrm rot="5400000">
              <a:off x="5110585" y="78397"/>
              <a:ext cx="832908" cy="520192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: Top Corners Rounded 4">
              <a:extLst>
                <a:ext uri="{FF2B5EF4-FFF2-40B4-BE49-F238E27FC236}">
                  <a16:creationId xmlns:a16="http://schemas.microsoft.com/office/drawing/2014/main" id="{2A15E35F-21C4-BB4B-F34C-3921214DEC82}"/>
                </a:ext>
              </a:extLst>
            </p:cNvPr>
            <p:cNvSpPr txBox="1"/>
            <p:nvPr/>
          </p:nvSpPr>
          <p:spPr>
            <a:xfrm>
              <a:off x="2966738" y="2447327"/>
              <a:ext cx="5161261" cy="751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Step-In Risks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dirty="0"/>
                <a:t>Step-In Rights</a:t>
              </a:r>
              <a:endParaRPr lang="en-IE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Review Scenarios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2200" kern="1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0A0E9F-716F-CBFD-58F0-F9D09C95C37B}"/>
              </a:ext>
            </a:extLst>
          </p:cNvPr>
          <p:cNvGrpSpPr/>
          <p:nvPr/>
        </p:nvGrpSpPr>
        <p:grpSpPr>
          <a:xfrm>
            <a:off x="2797457" y="5533135"/>
            <a:ext cx="5201920" cy="991921"/>
            <a:chOff x="2926079" y="2262903"/>
            <a:chExt cx="5201920" cy="991921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EFA1053B-BCA1-D1EE-5BB3-50F2725D79FF}"/>
                </a:ext>
              </a:extLst>
            </p:cNvPr>
            <p:cNvSpPr/>
            <p:nvPr/>
          </p:nvSpPr>
          <p:spPr>
            <a:xfrm rot="5400000">
              <a:off x="5110585" y="78397"/>
              <a:ext cx="832908" cy="520192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Top Corners Rounded 4">
              <a:extLst>
                <a:ext uri="{FF2B5EF4-FFF2-40B4-BE49-F238E27FC236}">
                  <a16:creationId xmlns:a16="http://schemas.microsoft.com/office/drawing/2014/main" id="{79D16095-0F0E-9AF9-30C1-121AEA18FE3C}"/>
                </a:ext>
              </a:extLst>
            </p:cNvPr>
            <p:cNvSpPr txBox="1"/>
            <p:nvPr/>
          </p:nvSpPr>
          <p:spPr>
            <a:xfrm>
              <a:off x="2966737" y="2503234"/>
              <a:ext cx="5161261" cy="751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Guidance, Sector Legislation &amp; Regulatory Requirements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dirty="0"/>
                <a:t>Viable Plans </a:t>
              </a:r>
              <a:endParaRPr lang="en-IE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2200" kern="1200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607981C-CE24-AB45-8C6D-D8AC7B5C63BC}"/>
              </a:ext>
            </a:extLst>
          </p:cNvPr>
          <p:cNvSpPr/>
          <p:nvPr/>
        </p:nvSpPr>
        <p:spPr>
          <a:xfrm>
            <a:off x="515997" y="2562143"/>
            <a:ext cx="2134065" cy="85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Reasons for Exit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AA8B04-BA2B-5289-03BE-8F34CEE14186}"/>
              </a:ext>
            </a:extLst>
          </p:cNvPr>
          <p:cNvSpPr/>
          <p:nvPr/>
        </p:nvSpPr>
        <p:spPr>
          <a:xfrm>
            <a:off x="515996" y="3633935"/>
            <a:ext cx="2134065" cy="85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Documented Framework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928B35-C093-83CA-7D0F-A9D07447C4E9}"/>
              </a:ext>
            </a:extLst>
          </p:cNvPr>
          <p:cNvSpPr/>
          <p:nvPr/>
        </p:nvSpPr>
        <p:spPr>
          <a:xfrm>
            <a:off x="515996" y="4628108"/>
            <a:ext cx="2134065" cy="85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Step-In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AA20F1-9669-41DA-2293-D18D1349BD6B}"/>
              </a:ext>
            </a:extLst>
          </p:cNvPr>
          <p:cNvSpPr/>
          <p:nvPr/>
        </p:nvSpPr>
        <p:spPr>
          <a:xfrm>
            <a:off x="515996" y="5534584"/>
            <a:ext cx="2134065" cy="85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Intra-Group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C4413-10D2-833D-2955-81D1EA29969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72156A5-5456-43CC-BF61-A32D3D3A0664}" type="slidenum">
              <a:rPr lang="en-IE" smtClean="0"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2353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E8F53-DB32-41EA-875D-4A7C36DB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8" y="-57803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2FD8CBA-CEC9-4864-8C85-C3CDE740CC86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1E205-BA19-4812-8734-F79C9DCA9396}"/>
              </a:ext>
            </a:extLst>
          </p:cNvPr>
          <p:cNvSpPr txBox="1"/>
          <p:nvPr/>
        </p:nvSpPr>
        <p:spPr>
          <a:xfrm>
            <a:off x="515998" y="680139"/>
            <a:ext cx="1006351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205A"/>
                </a:solidFill>
                <a:latin typeface="Zona Pro ExtraLight" panose="02010A03040002020004" pitchFamily="2" charset="0"/>
              </a:rPr>
              <a:t>Lessons Learned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B06B6-3534-4760-82E5-79B591CB5A4F}"/>
              </a:ext>
            </a:extLst>
          </p:cNvPr>
          <p:cNvSpPr txBox="1"/>
          <p:nvPr/>
        </p:nvSpPr>
        <p:spPr>
          <a:xfrm>
            <a:off x="10716978" y="6215067"/>
            <a:ext cx="44156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AACF6D-0631-AF50-9215-5DC686EAF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791536"/>
              </p:ext>
            </p:extLst>
          </p:nvPr>
        </p:nvGraphicFramePr>
        <p:xfrm>
          <a:off x="2032000" y="1663429"/>
          <a:ext cx="8128000" cy="447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E9E0E-2801-053E-F9CF-790936D37A5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72156A5-5456-43CC-BF61-A32D3D3A0664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04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7EFF721-8956-42ED-A8FA-CD9C3D6489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1520683"/>
            <a:ext cx="12191996" cy="3904753"/>
          </a:xfrm>
          <a:solidFill>
            <a:srgbClr val="00205B"/>
          </a:solidFill>
        </p:spPr>
        <p:txBody>
          <a:bodyPr/>
          <a:lstStyle/>
          <a:p>
            <a:pPr lvl="0"/>
            <a:r>
              <a:rPr lang="en-US" dirty="0">
                <a:solidFill>
                  <a:srgbClr val="00205B"/>
                </a:solidFill>
              </a:rPr>
              <a:t>P</a:t>
            </a:r>
            <a:endParaRPr lang="en-GB" dirty="0">
              <a:solidFill>
                <a:srgbClr val="00205B"/>
              </a:solidFill>
            </a:endParaRPr>
          </a:p>
        </p:txBody>
      </p:sp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BFF5C0-81D8-454E-874C-951D984F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7" y="150025"/>
            <a:ext cx="2330567" cy="11113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56BFC0EB-E621-48E4-BDF8-07F7A71B9A62}"/>
              </a:ext>
            </a:extLst>
          </p:cNvPr>
          <p:cNvSpPr/>
          <p:nvPr/>
        </p:nvSpPr>
        <p:spPr>
          <a:xfrm>
            <a:off x="0" y="5425436"/>
            <a:ext cx="12191996" cy="1432563"/>
          </a:xfrm>
          <a:prstGeom prst="rect">
            <a:avLst/>
          </a:prstGeom>
          <a:solidFill>
            <a:srgbClr val="00AB8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AB8E"/>
              </a:solidFill>
              <a:uFillTx/>
              <a:latin typeface="Calibri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F3D98B9F-B947-412D-A9DD-143239AF6CA7}"/>
              </a:ext>
            </a:extLst>
          </p:cNvPr>
          <p:cNvSpPr txBox="1"/>
          <p:nvPr/>
        </p:nvSpPr>
        <p:spPr>
          <a:xfrm>
            <a:off x="2882345" y="3119117"/>
            <a:ext cx="8715713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kern="0" dirty="0">
                <a:solidFill>
                  <a:srgbClr val="FFFFFF"/>
                </a:solidFill>
                <a:latin typeface="Hamlin" pitchFamily="2"/>
              </a:rPr>
              <a:t>Questions &amp; Answers </a:t>
            </a:r>
            <a:endParaRPr lang="en-GB" sz="4000" b="1" i="0" u="none" strike="noStrike" kern="1200" cap="none" spc="0" baseline="0" dirty="0">
              <a:solidFill>
                <a:srgbClr val="FFFFFF"/>
              </a:solidFill>
              <a:uFillTx/>
              <a:latin typeface="Textbook New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94578-71D5-42EE-9E07-EBB18310D32C}"/>
              </a:ext>
            </a:extLst>
          </p:cNvPr>
          <p:cNvSpPr txBox="1"/>
          <p:nvPr/>
        </p:nvSpPr>
        <p:spPr>
          <a:xfrm>
            <a:off x="198783" y="6331226"/>
            <a:ext cx="280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mlin"/>
                <a:ea typeface="+mn-ea"/>
                <a:cs typeface="+mn-cs"/>
              </a:rPr>
              <a:t>CPD CODE: </a:t>
            </a:r>
            <a:r>
              <a:rPr lang="en-GB" dirty="0">
                <a:solidFill>
                  <a:schemeClr val="bg1"/>
                </a:solidFill>
                <a:latin typeface="Hamlin"/>
              </a:rPr>
              <a:t>2022-2129</a:t>
            </a:r>
            <a:endParaRPr lang="en-IE" dirty="0">
              <a:solidFill>
                <a:schemeClr val="bg1"/>
              </a:solidFill>
              <a:latin typeface="Hamlin"/>
            </a:endParaRPr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4BEC7-FD95-AC0F-2502-A3667F5B08B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B348BB2-C8AA-46C3-B248-E764D4B5411A}" type="slidenum">
              <a:rPr lang="en-IE" smtClean="0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793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2FC6A-CFF3-4809-B461-7477C0B89DF0}"/>
              </a:ext>
            </a:extLst>
          </p:cNvPr>
          <p:cNvSpPr txBox="1"/>
          <p:nvPr/>
        </p:nvSpPr>
        <p:spPr>
          <a:xfrm>
            <a:off x="0" y="0"/>
            <a:ext cx="12191996" cy="5615604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39BB9B-62FE-400C-8A4B-76C9023D0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6" y="5697937"/>
            <a:ext cx="2330567" cy="11113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7ADF2333-C6AE-4FAC-B7E4-3658C7759584}"/>
              </a:ext>
            </a:extLst>
          </p:cNvPr>
          <p:cNvSpPr txBox="1"/>
          <p:nvPr/>
        </p:nvSpPr>
        <p:spPr>
          <a:xfrm>
            <a:off x="7779852" y="6099697"/>
            <a:ext cx="609765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AB8E"/>
                </a:solidFill>
                <a:uFillTx/>
                <a:latin typeface="Zona Pro SemiBold" pitchFamily="2"/>
              </a:rPr>
              <a:t>compliance.ie </a:t>
            </a:r>
            <a:endParaRPr lang="en-GB" sz="1400" b="0" i="0" u="none" strike="noStrike" kern="1200" cap="none" spc="0" baseline="0" dirty="0">
              <a:solidFill>
                <a:srgbClr val="00AB8E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2718B-6135-46F4-A8C5-769C0021D37D}"/>
              </a:ext>
            </a:extLst>
          </p:cNvPr>
          <p:cNvSpPr txBox="1"/>
          <p:nvPr/>
        </p:nvSpPr>
        <p:spPr>
          <a:xfrm>
            <a:off x="358792" y="326712"/>
            <a:ext cx="588809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Zona Pro ExtraLight" panose="02010A03040002020004" pitchFamily="50" charset="0"/>
              </a:rPr>
              <a:t>Thank You For Attending The Outsourcing Lifecycle - </a:t>
            </a:r>
            <a:r>
              <a:rPr lang="en-IE" sz="2800" dirty="0">
                <a:solidFill>
                  <a:schemeClr val="bg1"/>
                </a:solidFill>
                <a:latin typeface="Zona Pro ExtraLight" panose="02010A03040002020004" pitchFamily="50" charset="0"/>
              </a:rPr>
              <a:t>RFSPs</a:t>
            </a:r>
            <a:r>
              <a:rPr lang="en-US" sz="2800" dirty="0">
                <a:solidFill>
                  <a:schemeClr val="bg1"/>
                </a:solidFill>
                <a:latin typeface="Zona Pro ExtraLight" panose="02010A03040002020004" pitchFamily="50" charset="0"/>
              </a:rPr>
              <a:t> Obligations under CBI’s Cross Industry Guidance on Outsourcing</a:t>
            </a:r>
            <a:endParaRPr lang="en-GB" sz="2800" dirty="0">
              <a:solidFill>
                <a:schemeClr val="bg1"/>
              </a:solidFill>
              <a:latin typeface="Zona Pro ExtraLight" panose="02010A03040002020004" pitchFamily="50" charset="0"/>
            </a:endParaRPr>
          </a:p>
          <a:p>
            <a:endParaRPr lang="en-US" sz="2800" dirty="0">
              <a:solidFill>
                <a:schemeClr val="bg1"/>
              </a:solidFill>
              <a:latin typeface="Zona Pro ExtraLight" panose="02010A03040002020004" pitchFamily="50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CCCCE-8A3A-44AB-A2B8-6935A6877CC1}"/>
              </a:ext>
            </a:extLst>
          </p:cNvPr>
          <p:cNvSpPr txBox="1"/>
          <p:nvPr/>
        </p:nvSpPr>
        <p:spPr>
          <a:xfrm>
            <a:off x="483704" y="3585526"/>
            <a:ext cx="295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amlin" pitchFamily="2" charset="0"/>
              </a:rPr>
              <a:t>A recoding of this webinar and the CPD code will be available on our website.</a:t>
            </a:r>
            <a:endParaRPr lang="en-GB" sz="1600" dirty="0">
              <a:latin typeface="Hamli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24C99-C7D2-4451-92C8-08EADDED3913}"/>
              </a:ext>
            </a:extLst>
          </p:cNvPr>
          <p:cNvSpPr txBox="1"/>
          <p:nvPr/>
        </p:nvSpPr>
        <p:spPr>
          <a:xfrm>
            <a:off x="483704" y="5050180"/>
            <a:ext cx="2683566" cy="369332"/>
          </a:xfrm>
          <a:prstGeom prst="rect">
            <a:avLst/>
          </a:prstGeom>
          <a:solidFill>
            <a:srgbClr val="00AB8E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CPD CODE –  2022 - 2129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D4437-BA74-9D72-ECD4-9C0101C01F9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72156A5-5456-43CC-BF61-A32D3D3A0664}" type="slidenum">
              <a:rPr lang="en-IE" smtClean="0"/>
              <a:t>15</a:t>
            </a:fld>
            <a:endParaRPr lang="en-IE" dirty="0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14E690-EF96-3046-6B77-E8EE7681E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60" y="510362"/>
            <a:ext cx="4476307" cy="44763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22514" y="261258"/>
            <a:ext cx="4301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5A"/>
                </a:solidFill>
                <a:latin typeface="Zona Pro ExtraLight" panose="02010A03040002020004" pitchFamily="2" charset="0"/>
              </a:rPr>
              <a:t>Welcome &amp; 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61B23-0DAE-2543-BE37-AA2F72386110}"/>
              </a:ext>
            </a:extLst>
          </p:cNvPr>
          <p:cNvSpPr txBox="1"/>
          <p:nvPr/>
        </p:nvSpPr>
        <p:spPr>
          <a:xfrm>
            <a:off x="758038" y="1158058"/>
            <a:ext cx="9231536" cy="375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Thank you for registering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Questions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      Please use the question box on the right of your screen to send the questions for our speaker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Today’s session will be recorded and will be on our website later today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The CPD code is noted below and will be sent out directly after this session has concluded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A698F-0D32-4BD1-B058-FE99C123FD2B}"/>
              </a:ext>
            </a:extLst>
          </p:cNvPr>
          <p:cNvSpPr txBox="1"/>
          <p:nvPr/>
        </p:nvSpPr>
        <p:spPr>
          <a:xfrm>
            <a:off x="8944824" y="6228784"/>
            <a:ext cx="3014804" cy="369332"/>
          </a:xfrm>
          <a:prstGeom prst="rect">
            <a:avLst/>
          </a:prstGeom>
          <a:solidFill>
            <a:srgbClr val="00AB8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+mn-cs"/>
              </a:rPr>
              <a:t>CPD CODE: 2022 - 2129</a:t>
            </a:r>
            <a:endParaRPr lang="en-GB" dirty="0">
              <a:solidFill>
                <a:srgbClr val="00205B"/>
              </a:solidFill>
              <a:latin typeface="Hamli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D49B05-18BE-3C00-09D0-632DA354C79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6526622" y="5675867"/>
            <a:ext cx="2743200" cy="365129"/>
          </a:xfrm>
        </p:spPr>
        <p:txBody>
          <a:bodyPr/>
          <a:lstStyle/>
          <a:p>
            <a:pPr lvl="0"/>
            <a:r>
              <a:rPr lang="en-I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3373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E8F53-DB32-41EA-875D-4A7C36DB5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18" y="-57803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2FD8CBA-CEC9-4864-8C85-C3CDE740CC86}"/>
              </a:ext>
            </a:extLst>
          </p:cNvPr>
          <p:cNvSpPr txBox="1"/>
          <p:nvPr/>
        </p:nvSpPr>
        <p:spPr>
          <a:xfrm>
            <a:off x="-21118" y="6733760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3225208-B7FB-48F2-B740-91251608D695}"/>
              </a:ext>
            </a:extLst>
          </p:cNvPr>
          <p:cNvSpPr txBox="1"/>
          <p:nvPr/>
        </p:nvSpPr>
        <p:spPr>
          <a:xfrm>
            <a:off x="627986" y="1718187"/>
            <a:ext cx="4311659" cy="36625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205B"/>
                </a:solidFill>
                <a:latin typeface="Hamlin"/>
                <a:cs typeface="Calibri" pitchFamily="34"/>
              </a:rPr>
              <a:t>CBI Cross Industry Guidance on Outsourcing</a:t>
            </a:r>
            <a:endParaRPr lang="en-US" b="0" i="0" u="none" strike="noStrike" kern="120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205B"/>
                </a:solidFill>
                <a:latin typeface="Hamlin"/>
                <a:cs typeface="Calibri" pitchFamily="34"/>
              </a:rPr>
              <a:t>Decision to Outsource</a:t>
            </a:r>
            <a:endParaRPr lang="en-US" b="0" i="0" u="none" strike="noStrike" kern="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205B"/>
                </a:solidFill>
                <a:latin typeface="Hamlin"/>
                <a:cs typeface="Calibri" pitchFamily="34"/>
              </a:rPr>
              <a:t>Due Diligence</a:t>
            </a:r>
            <a:endParaRPr lang="en-US" b="0" i="0" u="none" strike="noStrike" kern="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205B"/>
                </a:solidFill>
                <a:latin typeface="Hamlin"/>
                <a:cs typeface="Calibri" pitchFamily="34"/>
              </a:rPr>
              <a:t>Assess Risk &amp; Criticality</a:t>
            </a:r>
            <a:endParaRPr lang="en-US" b="0" i="0" u="none" strike="noStrike" kern="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205B"/>
                </a:solidFill>
                <a:latin typeface="Hamlin"/>
                <a:cs typeface="Calibri" pitchFamily="34"/>
              </a:rPr>
              <a:t>Contract &amp; SLA’s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205B"/>
                </a:solidFill>
                <a:uFillTx/>
                <a:latin typeface="Hamlin"/>
                <a:cs typeface="Calibri" pitchFamily="34"/>
              </a:rPr>
              <a:t>Ongoing Monitoring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205B"/>
                </a:solidFill>
                <a:latin typeface="Hamlin"/>
                <a:cs typeface="Calibri" pitchFamily="34"/>
              </a:rPr>
              <a:t>Exit Strategy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205B"/>
                </a:solidFill>
                <a:uFillTx/>
                <a:latin typeface="Hamlin"/>
                <a:cs typeface="Calibri" pitchFamily="34"/>
              </a:rPr>
              <a:t>Lessons Learned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1E205-BA19-4812-8734-F79C9DCA9396}"/>
              </a:ext>
            </a:extLst>
          </p:cNvPr>
          <p:cNvSpPr txBox="1"/>
          <p:nvPr/>
        </p:nvSpPr>
        <p:spPr>
          <a:xfrm>
            <a:off x="515998" y="680139"/>
            <a:ext cx="1006351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205A"/>
                </a:solidFill>
                <a:latin typeface="Zona Pro ExtraLight" panose="02010A03040002020004" pitchFamily="2" charset="0"/>
              </a:rPr>
              <a:t>Introduction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37E928-0AAA-2C37-3CD1-A8805AF11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173823"/>
              </p:ext>
            </p:extLst>
          </p:nvPr>
        </p:nvGraphicFramePr>
        <p:xfrm>
          <a:off x="5571241" y="1718187"/>
          <a:ext cx="6174557" cy="442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57A323-2A0E-FF7D-E5D5-9F4837CAA65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72156A5-5456-43CC-BF61-A32D3D3A0664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5654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E8F53-DB32-41EA-875D-4A7C36DB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8" y="-57803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2FD8CBA-CEC9-4864-8C85-C3CDE740CC86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3225208-B7FB-48F2-B740-91251608D695}"/>
              </a:ext>
            </a:extLst>
          </p:cNvPr>
          <p:cNvSpPr txBox="1"/>
          <p:nvPr/>
        </p:nvSpPr>
        <p:spPr>
          <a:xfrm>
            <a:off x="618560" y="1264913"/>
            <a:ext cx="8393466" cy="60324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solidFill>
                  <a:srgbClr val="00205B"/>
                </a:solidFill>
                <a:latin typeface="Hamlin"/>
                <a:cs typeface="Calibri" pitchFamily="34"/>
              </a:rPr>
              <a:t>Benefits of Outsourcing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Reduced costs, increased efficiencies and access to skills, knowledge and technology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solidFill>
                  <a:srgbClr val="00205B"/>
                </a:solidFill>
                <a:latin typeface="Hamlin"/>
                <a:cs typeface="Calibri" pitchFamily="34"/>
              </a:rPr>
              <a:t>Outsourcing Strategy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Integrated into firm’s overarching strategy, business model, risk appetite and risk management framework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solidFill>
                  <a:srgbClr val="00205B"/>
                </a:solidFill>
                <a:latin typeface="Hamlin"/>
                <a:cs typeface="Calibri" pitchFamily="34"/>
              </a:rPr>
              <a:t>Role of The Board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Responsible for all activities undertaking by the regulated firm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Includes activities conducted on the regulated firm’s behalf by a third party, including any group entity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Embedded Outsourcing Framework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solidFill>
                  <a:srgbClr val="00205B"/>
                </a:solidFill>
                <a:latin typeface="Hamlin"/>
                <a:cs typeface="Calibri" pitchFamily="34"/>
              </a:rPr>
              <a:t>Outsourcing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205B"/>
                </a:solidFill>
                <a:uFillTx/>
                <a:latin typeface="Hamlin"/>
                <a:cs typeface="Calibri" pitchFamily="34"/>
              </a:rPr>
              <a:t>Intragroup Arrangements and Third Party OSPs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205B"/>
                </a:solidFill>
                <a:uFillTx/>
                <a:latin typeface="Hamlin"/>
                <a:cs typeface="Calibri" pitchFamily="34"/>
              </a:rPr>
              <a:t>Delegation &amp; Outsourcing considered as the same concept by the CBI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Calibri" pitchFamily="34"/>
              </a:rPr>
              <a:t>To be treated to the same onerous due diligence, oversight &amp; monitoring.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dirty="0">
              <a:solidFill>
                <a:srgbClr val="00205B"/>
              </a:solidFill>
              <a:latin typeface="Hamlin"/>
              <a:cs typeface="Calibri" pitchFamily="34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1E205-BA19-4812-8734-F79C9DCA9396}"/>
              </a:ext>
            </a:extLst>
          </p:cNvPr>
          <p:cNvSpPr txBox="1"/>
          <p:nvPr/>
        </p:nvSpPr>
        <p:spPr>
          <a:xfrm>
            <a:off x="515998" y="680139"/>
            <a:ext cx="1006351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205A"/>
                </a:solidFill>
                <a:latin typeface="Zona Pro ExtraLight" panose="02010A03040002020004" pitchFamily="2" charset="0"/>
              </a:rPr>
              <a:t>Decision to Outsource</a:t>
            </a: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1E06B355-1336-36E1-CADC-25E110DF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782" y="1574955"/>
            <a:ext cx="2134065" cy="8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17DC4C-EF71-8337-8F1B-0F444F2AFC34}"/>
              </a:ext>
            </a:extLst>
          </p:cNvPr>
          <p:cNvSpPr/>
          <p:nvPr/>
        </p:nvSpPr>
        <p:spPr>
          <a:xfrm>
            <a:off x="9652075" y="2637664"/>
            <a:ext cx="2134065" cy="35401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Outsourcing decisions must be embedded in the firm’s business strategy, model, governance, risk and compliance structures and embedded across the 3 Lines of Defence.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5C55B-9642-B712-CC01-8AD2E8CC238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72156A5-5456-43CC-BF61-A32D3D3A0664}" type="slidenum">
              <a:rPr lang="en-IE" smtClean="0"/>
              <a:t>4</a:t>
            </a:fld>
            <a:endParaRPr lang="en-I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E8F53-DB32-41EA-875D-4A7C36DB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8" y="-57803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2FD8CBA-CEC9-4864-8C85-C3CDE740CC86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3225208-B7FB-48F2-B740-91251608D695}"/>
              </a:ext>
            </a:extLst>
          </p:cNvPr>
          <p:cNvSpPr txBox="1"/>
          <p:nvPr/>
        </p:nvSpPr>
        <p:spPr>
          <a:xfrm>
            <a:off x="599706" y="1786028"/>
            <a:ext cx="8393466" cy="67403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solidFill>
                  <a:srgbClr val="00205B"/>
                </a:solidFill>
                <a:latin typeface="Hamlin"/>
                <a:cs typeface="Calibri" pitchFamily="34"/>
              </a:rPr>
              <a:t>Outsourcing Strategy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Holistic View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Extent of Outsourcing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Critical or Important Activities or Functions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Outsourcing Register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Risks Appetite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Risk Register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Risk Mitigation &amp; Management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Oversight &amp; Monitoring – initial &amp; ongoing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Designated Responsible Individual – directly accountable to Board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205B"/>
                </a:solidFill>
                <a:latin typeface="Hamlin"/>
                <a:cs typeface="Calibri" pitchFamily="34"/>
              </a:rPr>
              <a:t>Governance &amp; Internal Controls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205B"/>
                </a:solidFill>
                <a:uFillTx/>
                <a:latin typeface="Hamlin"/>
                <a:cs typeface="Calibri" pitchFamily="34"/>
              </a:rPr>
              <a:t>Outsourcing Policy – Board Approved (Annually)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dirty="0">
              <a:solidFill>
                <a:srgbClr val="00205B"/>
              </a:solidFill>
              <a:latin typeface="Hamlin"/>
              <a:cs typeface="Calibri" pitchFamily="34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1E205-BA19-4812-8734-F79C9DCA9396}"/>
              </a:ext>
            </a:extLst>
          </p:cNvPr>
          <p:cNvSpPr txBox="1"/>
          <p:nvPr/>
        </p:nvSpPr>
        <p:spPr>
          <a:xfrm>
            <a:off x="515998" y="680139"/>
            <a:ext cx="1006351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205A"/>
                </a:solidFill>
                <a:latin typeface="Zona Pro ExtraLight" panose="02010A03040002020004" pitchFamily="2" charset="0"/>
              </a:rPr>
              <a:t>Decision to Outsource</a:t>
            </a: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1E06B355-1336-36E1-CADC-25E110DF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782" y="1574955"/>
            <a:ext cx="2134065" cy="8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17DC4C-EF71-8337-8F1B-0F444F2AFC34}"/>
              </a:ext>
            </a:extLst>
          </p:cNvPr>
          <p:cNvSpPr/>
          <p:nvPr/>
        </p:nvSpPr>
        <p:spPr>
          <a:xfrm>
            <a:off x="9652075" y="2430754"/>
            <a:ext cx="2134065" cy="39945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/>
              <a:t>Outsourcing Strategy</a:t>
            </a:r>
          </a:p>
          <a:p>
            <a:pPr algn="ctr"/>
            <a:endParaRPr lang="en-IE" dirty="0"/>
          </a:p>
          <a:p>
            <a:pPr algn="ctr"/>
            <a:r>
              <a:rPr lang="en-IE" b="1" dirty="0"/>
              <a:t>1. </a:t>
            </a:r>
            <a:r>
              <a:rPr lang="en-IE" dirty="0"/>
              <a:t>Regulated Firm remains responsible</a:t>
            </a:r>
          </a:p>
          <a:p>
            <a:pPr algn="ctr"/>
            <a:r>
              <a:rPr lang="en-IE" b="1" dirty="0"/>
              <a:t>2. </a:t>
            </a:r>
            <a:r>
              <a:rPr lang="en-IE" dirty="0"/>
              <a:t>Careful consideration and management of outsourcing risks</a:t>
            </a:r>
          </a:p>
          <a:p>
            <a:pPr algn="ctr"/>
            <a:r>
              <a:rPr lang="en-IE" b="1" dirty="0"/>
              <a:t>3. </a:t>
            </a:r>
            <a:r>
              <a:rPr lang="en-IE" dirty="0"/>
              <a:t>Structure &amp; Governance initial and ongoing are key to maintaining adequate oversight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95A85-8F71-E823-548A-06689005B51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72156A5-5456-43CC-BF61-A32D3D3A0664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060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E8F53-DB32-41EA-875D-4A7C36DB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8" y="-57803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2FD8CBA-CEC9-4864-8C85-C3CDE740CC86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3225208-B7FB-48F2-B740-91251608D695}"/>
              </a:ext>
            </a:extLst>
          </p:cNvPr>
          <p:cNvSpPr txBox="1"/>
          <p:nvPr/>
        </p:nvSpPr>
        <p:spPr>
          <a:xfrm>
            <a:off x="599706" y="1727614"/>
            <a:ext cx="7837283" cy="46782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205B"/>
                </a:solidFill>
                <a:uFillTx/>
                <a:latin typeface="Hamlin"/>
                <a:cs typeface="Calibri" pitchFamily="34"/>
              </a:rPr>
              <a:t>Appropriate &amp; Proportionate Due Diligence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205B"/>
                </a:solidFill>
                <a:latin typeface="Hamlin"/>
                <a:cs typeface="Calibri" pitchFamily="34"/>
              </a:rPr>
              <a:t>Appropriate authorization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205B"/>
              </a:solidFill>
              <a:latin typeface="Hamlin"/>
              <a:cs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205B"/>
                </a:solidFill>
                <a:latin typeface="Hamlin"/>
                <a:cs typeface="Calibri" pitchFamily="34"/>
              </a:rPr>
              <a:t>Ability to meet its obligations over duration of the contract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205B"/>
                </a:solidFill>
                <a:latin typeface="Hamlin"/>
                <a:cs typeface="Calibri" pitchFamily="34"/>
              </a:rPr>
              <a:t>Conduct detailed initial due diligence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205B"/>
              </a:solidFill>
              <a:latin typeface="Hamlin"/>
              <a:cs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205B"/>
                </a:solidFill>
                <a:latin typeface="Hamlin"/>
                <a:cs typeface="Calibri" pitchFamily="34"/>
              </a:rPr>
              <a:t>Review outsourced service providers of critical services – Annually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205B"/>
              </a:solidFill>
              <a:latin typeface="Hamlin"/>
              <a:cs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205B"/>
                </a:solidFill>
                <a:uFillTx/>
                <a:latin typeface="Hamlin"/>
                <a:cs typeface="Calibri" pitchFamily="34"/>
              </a:rPr>
              <a:t>Review key contractual arrangements - Annually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1E205-BA19-4812-8734-F79C9DCA9396}"/>
              </a:ext>
            </a:extLst>
          </p:cNvPr>
          <p:cNvSpPr txBox="1"/>
          <p:nvPr/>
        </p:nvSpPr>
        <p:spPr>
          <a:xfrm>
            <a:off x="515998" y="680139"/>
            <a:ext cx="1006351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205A"/>
                </a:solidFill>
                <a:latin typeface="Zona Pro ExtraLight" panose="02010A03040002020004" pitchFamily="2" charset="0"/>
              </a:rPr>
              <a:t>Due Diligence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B06B6-3534-4760-82E5-79B591CB5A4F}"/>
              </a:ext>
            </a:extLst>
          </p:cNvPr>
          <p:cNvSpPr txBox="1"/>
          <p:nvPr/>
        </p:nvSpPr>
        <p:spPr>
          <a:xfrm>
            <a:off x="10716978" y="6215067"/>
            <a:ext cx="44156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</a:t>
            </a:r>
          </a:p>
        </p:txBody>
      </p:sp>
      <p:pic>
        <p:nvPicPr>
          <p:cNvPr id="8" name="Picture 6" descr="See the source image">
            <a:extLst>
              <a:ext uri="{FF2B5EF4-FFF2-40B4-BE49-F238E27FC236}">
                <a16:creationId xmlns:a16="http://schemas.microsoft.com/office/drawing/2014/main" id="{AEAB8D74-3C89-87CC-8698-52FDC5C7F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75" y="1574955"/>
            <a:ext cx="2134065" cy="8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514D5A-5D2F-E3FC-38F8-860BF9E6AAB3}"/>
              </a:ext>
            </a:extLst>
          </p:cNvPr>
          <p:cNvSpPr/>
          <p:nvPr/>
        </p:nvSpPr>
        <p:spPr>
          <a:xfrm>
            <a:off x="9649945" y="2461555"/>
            <a:ext cx="2134065" cy="39945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/>
              <a:t>Due Diligence</a:t>
            </a:r>
          </a:p>
          <a:p>
            <a:pPr algn="ctr"/>
            <a:endParaRPr lang="en-IE" dirty="0"/>
          </a:p>
          <a:p>
            <a:pPr algn="ctr"/>
            <a:r>
              <a:rPr lang="en-IE" b="1" dirty="0"/>
              <a:t>1. </a:t>
            </a:r>
            <a:r>
              <a:rPr lang="en-IE" dirty="0"/>
              <a:t>Appropriate &amp; Proportionate</a:t>
            </a:r>
          </a:p>
          <a:p>
            <a:pPr algn="ctr"/>
            <a:r>
              <a:rPr lang="en-IE" b="1" dirty="0"/>
              <a:t>2. </a:t>
            </a:r>
            <a:r>
              <a:rPr lang="en-IE" dirty="0"/>
              <a:t>In line with criteria set out in Guidance</a:t>
            </a:r>
          </a:p>
          <a:p>
            <a:pPr algn="ctr"/>
            <a:r>
              <a:rPr lang="en-IE" b="1" dirty="0"/>
              <a:t>3. </a:t>
            </a:r>
            <a:r>
              <a:rPr lang="en-IE" dirty="0"/>
              <a:t>Periodic reviews during the lifecycle of the contract.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4015C-4E9B-08BE-3F27-537953AAA2A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72156A5-5456-43CC-BF61-A32D3D3A0664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77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E8F53-DB32-41EA-875D-4A7C36DB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8" y="-57803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2FD8CBA-CEC9-4864-8C85-C3CDE740CC86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3225208-B7FB-48F2-B740-91251608D695}"/>
              </a:ext>
            </a:extLst>
          </p:cNvPr>
          <p:cNvSpPr txBox="1"/>
          <p:nvPr/>
        </p:nvSpPr>
        <p:spPr>
          <a:xfrm>
            <a:off x="627986" y="1718187"/>
            <a:ext cx="7988113" cy="42165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Calibri" pitchFamily="34"/>
              </a:rPr>
              <a:t>Values &amp; Ethical </a:t>
            </a:r>
            <a:r>
              <a:rPr kumimoji="0" lang="en-IE" sz="1800" b="1" i="0" u="none" strike="noStrike" kern="1200" cap="none" spc="0" normalizeH="0" baseline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Calibri" pitchFamily="34"/>
              </a:rPr>
              <a:t>Behaviour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FontTx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Calibri" pitchFamily="34"/>
              </a:rPr>
              <a:t>Code of Conduct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FontTx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205B"/>
                </a:solidFill>
                <a:latin typeface="Hamlin"/>
                <a:cs typeface="Calibri" pitchFamily="34"/>
              </a:rPr>
              <a:t>Ethics &amp; Social Responsibility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FontTx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Calibri" pitchFamily="34"/>
              </a:rPr>
              <a:t>International Standards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FontTx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Hamlin"/>
              <a:ea typeface="+mn-ea"/>
              <a:cs typeface="Calibri" pitchFamily="34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Calibri" pitchFamily="34"/>
              </a:rPr>
              <a:t>Frequency of Due Diligence Review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FontTx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Calibri" pitchFamily="34"/>
              </a:rPr>
              <a:t>Initial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FontTx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205B"/>
                </a:solidFill>
                <a:latin typeface="Hamlin"/>
                <a:cs typeface="Calibri" pitchFamily="34"/>
              </a:rPr>
              <a:t>Periodic – annual for key OSPs of critical or important services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FontTx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Calibri" pitchFamily="34"/>
              </a:rPr>
              <a:t>Contract Renewal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Hamlin"/>
              <a:ea typeface="+mn-ea"/>
              <a:cs typeface="Calibri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1E205-BA19-4812-8734-F79C9DCA9396}"/>
              </a:ext>
            </a:extLst>
          </p:cNvPr>
          <p:cNvSpPr txBox="1"/>
          <p:nvPr/>
        </p:nvSpPr>
        <p:spPr>
          <a:xfrm>
            <a:off x="515998" y="680139"/>
            <a:ext cx="1006351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Zona Pro ExtraLight" panose="02010A03040002020004" pitchFamily="2" charset="0"/>
                <a:ea typeface="+mn-ea"/>
                <a:cs typeface="+mn-cs"/>
              </a:rPr>
              <a:t>Due Diligence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B06B6-3534-4760-82E5-79B591CB5A4F}"/>
              </a:ext>
            </a:extLst>
          </p:cNvPr>
          <p:cNvSpPr txBox="1"/>
          <p:nvPr/>
        </p:nvSpPr>
        <p:spPr>
          <a:xfrm>
            <a:off x="10716978" y="6215067"/>
            <a:ext cx="44156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6" name="Picture 6" descr="See the source image">
            <a:extLst>
              <a:ext uri="{FF2B5EF4-FFF2-40B4-BE49-F238E27FC236}">
                <a16:creationId xmlns:a16="http://schemas.microsoft.com/office/drawing/2014/main" id="{5799A5EC-E122-C73D-FF22-449D1D67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75" y="1574955"/>
            <a:ext cx="2134065" cy="8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0F59FB-AB0F-C1CC-3447-2034AF53172A}"/>
              </a:ext>
            </a:extLst>
          </p:cNvPr>
          <p:cNvSpPr/>
          <p:nvPr/>
        </p:nvSpPr>
        <p:spPr>
          <a:xfrm>
            <a:off x="9649945" y="2461555"/>
            <a:ext cx="2134065" cy="39945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/>
              <a:t>Due Diligence</a:t>
            </a:r>
          </a:p>
          <a:p>
            <a:pPr algn="ctr"/>
            <a:endParaRPr lang="en-IE" dirty="0"/>
          </a:p>
          <a:p>
            <a:pPr algn="ctr"/>
            <a:r>
              <a:rPr lang="en-IE" b="1" dirty="0"/>
              <a:t>1. </a:t>
            </a:r>
            <a:r>
              <a:rPr lang="en-IE" dirty="0"/>
              <a:t>Appropriate &amp; Proportionate</a:t>
            </a:r>
          </a:p>
          <a:p>
            <a:pPr algn="ctr"/>
            <a:r>
              <a:rPr lang="en-IE" b="1" dirty="0"/>
              <a:t>2. </a:t>
            </a:r>
            <a:r>
              <a:rPr lang="en-IE" dirty="0"/>
              <a:t>In line with criteria set out in Guidance</a:t>
            </a:r>
          </a:p>
          <a:p>
            <a:pPr algn="ctr"/>
            <a:r>
              <a:rPr lang="en-IE" b="1" dirty="0"/>
              <a:t>3. </a:t>
            </a:r>
            <a:r>
              <a:rPr lang="en-IE" dirty="0"/>
              <a:t>Periodic reviews during the lifecycle of the contract.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DA2210-4CD4-B611-92FD-F97A8894AFA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72156A5-5456-43CC-BF61-A32D3D3A0664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00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E8F53-DB32-41EA-875D-4A7C36DB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8" y="-57803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2FD8CBA-CEC9-4864-8C85-C3CDE740CC86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1E205-BA19-4812-8734-F79C9DCA9396}"/>
              </a:ext>
            </a:extLst>
          </p:cNvPr>
          <p:cNvSpPr txBox="1"/>
          <p:nvPr/>
        </p:nvSpPr>
        <p:spPr>
          <a:xfrm>
            <a:off x="96489" y="387366"/>
            <a:ext cx="1006351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205A"/>
                </a:solidFill>
                <a:latin typeface="Zona Pro ExtraLight" panose="02010A03040002020004" pitchFamily="2" charset="0"/>
              </a:rPr>
              <a:t>Assess Risk &amp; Criticality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B06B6-3534-4760-82E5-79B591CB5A4F}"/>
              </a:ext>
            </a:extLst>
          </p:cNvPr>
          <p:cNvSpPr txBox="1"/>
          <p:nvPr/>
        </p:nvSpPr>
        <p:spPr>
          <a:xfrm>
            <a:off x="10716978" y="6215067"/>
            <a:ext cx="44156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</a:t>
            </a:r>
          </a:p>
        </p:txBody>
      </p:sp>
      <p:pic>
        <p:nvPicPr>
          <p:cNvPr id="6" name="Picture 6" descr="See the source image">
            <a:extLst>
              <a:ext uri="{FF2B5EF4-FFF2-40B4-BE49-F238E27FC236}">
                <a16:creationId xmlns:a16="http://schemas.microsoft.com/office/drawing/2014/main" id="{878D9CB8-AC20-2D33-3A49-45EEA4F70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945" y="1321373"/>
            <a:ext cx="2134065" cy="8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72DC20-B8AB-7D32-FBF7-2ABF250C096C}"/>
              </a:ext>
            </a:extLst>
          </p:cNvPr>
          <p:cNvSpPr/>
          <p:nvPr/>
        </p:nvSpPr>
        <p:spPr>
          <a:xfrm>
            <a:off x="9649944" y="2217683"/>
            <a:ext cx="2134065" cy="42374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/>
              <a:t>Risk &amp; Criticality</a:t>
            </a:r>
          </a:p>
          <a:p>
            <a:pPr algn="ctr"/>
            <a:endParaRPr lang="en-IE" dirty="0"/>
          </a:p>
          <a:p>
            <a:pPr marL="342900" indent="-342900" algn="ctr">
              <a:buAutoNum type="arabicPeriod"/>
            </a:pPr>
            <a:r>
              <a:rPr lang="en-IE" dirty="0"/>
              <a:t>Strong Outsourcing Risk Management Framework </a:t>
            </a:r>
          </a:p>
          <a:p>
            <a:pPr marL="342900" indent="-342900" algn="ctr">
              <a:buAutoNum type="arabicPeriod"/>
            </a:pPr>
            <a:r>
              <a:rPr lang="en-IE" dirty="0"/>
              <a:t>Comprehensive Risk Assessments &amp; Documented Methodology</a:t>
            </a:r>
          </a:p>
          <a:p>
            <a:pPr marL="342900" indent="-342900" algn="ctr">
              <a:buAutoNum type="arabicPeriod"/>
            </a:pPr>
            <a:r>
              <a:rPr lang="en-IE" dirty="0"/>
              <a:t>Inherent risks are identified, measured, monitored and managed.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0ACBC7-A38C-CDFE-1EE3-B369DC9AD45C}"/>
              </a:ext>
            </a:extLst>
          </p:cNvPr>
          <p:cNvSpPr/>
          <p:nvPr/>
        </p:nvSpPr>
        <p:spPr>
          <a:xfrm>
            <a:off x="1270137" y="2176374"/>
            <a:ext cx="2134065" cy="80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Sub-Outsourcing Risk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4FD456-0638-7A5B-75A9-B0162C61A872}"/>
              </a:ext>
            </a:extLst>
          </p:cNvPr>
          <p:cNvGrpSpPr/>
          <p:nvPr/>
        </p:nvGrpSpPr>
        <p:grpSpPr>
          <a:xfrm>
            <a:off x="3621389" y="2177024"/>
            <a:ext cx="5422375" cy="832908"/>
            <a:chOff x="2926079" y="2262903"/>
            <a:chExt cx="5201920" cy="832908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DD85F7E1-37D9-93DA-8E6C-7283E7404F68}"/>
                </a:ext>
              </a:extLst>
            </p:cNvPr>
            <p:cNvSpPr/>
            <p:nvPr/>
          </p:nvSpPr>
          <p:spPr>
            <a:xfrm rot="5400000">
              <a:off x="5110585" y="78397"/>
              <a:ext cx="832908" cy="520192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Top Corners Rounded 4">
              <a:extLst>
                <a:ext uri="{FF2B5EF4-FFF2-40B4-BE49-F238E27FC236}">
                  <a16:creationId xmlns:a16="http://schemas.microsoft.com/office/drawing/2014/main" id="{6926CE5A-F689-22D4-49A2-7E6DEAFF82C1}"/>
                </a:ext>
              </a:extLst>
            </p:cNvPr>
            <p:cNvSpPr txBox="1"/>
            <p:nvPr/>
          </p:nvSpPr>
          <p:spPr>
            <a:xfrm>
              <a:off x="2926080" y="2303562"/>
              <a:ext cx="5161261" cy="489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Visibility &amp; Regulator’s ability to Supervise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dirty="0"/>
                <a:t>Compliance &amp; Contractual rights of access &amp; audit</a:t>
              </a:r>
              <a:endParaRPr lang="en-IE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FF69DA-90ED-E302-0DDD-F8068A6C93D3}"/>
              </a:ext>
            </a:extLst>
          </p:cNvPr>
          <p:cNvGrpSpPr/>
          <p:nvPr/>
        </p:nvGrpSpPr>
        <p:grpSpPr>
          <a:xfrm>
            <a:off x="3621389" y="3117143"/>
            <a:ext cx="5465090" cy="992062"/>
            <a:chOff x="2926079" y="2262903"/>
            <a:chExt cx="5201920" cy="992062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09B5572A-9BCB-DE2C-8228-BFF368C5D593}"/>
                </a:ext>
              </a:extLst>
            </p:cNvPr>
            <p:cNvSpPr/>
            <p:nvPr/>
          </p:nvSpPr>
          <p:spPr>
            <a:xfrm rot="5400000">
              <a:off x="5110585" y="78397"/>
              <a:ext cx="832908" cy="520192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Top Corners Rounded 4">
              <a:extLst>
                <a:ext uri="{FF2B5EF4-FFF2-40B4-BE49-F238E27FC236}">
                  <a16:creationId xmlns:a16="http://schemas.microsoft.com/office/drawing/2014/main" id="{D832831E-A3AB-EF71-7DC6-311D32743258}"/>
                </a:ext>
              </a:extLst>
            </p:cNvPr>
            <p:cNvSpPr txBox="1"/>
            <p:nvPr/>
          </p:nvSpPr>
          <p:spPr>
            <a:xfrm>
              <a:off x="2926080" y="2503375"/>
              <a:ext cx="5161261" cy="751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Storage, management, retention &amp; destruction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dirty="0"/>
                <a:t>EBA Guidelines / CBI Guidelines</a:t>
              </a:r>
              <a:endParaRPr lang="en-IE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2200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5062E0-C155-F807-5A46-13176D9FB2D8}"/>
              </a:ext>
            </a:extLst>
          </p:cNvPr>
          <p:cNvGrpSpPr/>
          <p:nvPr/>
        </p:nvGrpSpPr>
        <p:grpSpPr>
          <a:xfrm>
            <a:off x="3621389" y="3925264"/>
            <a:ext cx="5465090" cy="921482"/>
            <a:chOff x="1884887" y="2164321"/>
            <a:chExt cx="6182441" cy="921482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55373032-7C36-AEA0-EDCE-8F3AD63745E7}"/>
                </a:ext>
              </a:extLst>
            </p:cNvPr>
            <p:cNvSpPr/>
            <p:nvPr/>
          </p:nvSpPr>
          <p:spPr>
            <a:xfrm rot="5400000">
              <a:off x="4559654" y="-421872"/>
              <a:ext cx="832908" cy="618244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Top Corners Rounded 4">
              <a:extLst>
                <a:ext uri="{FF2B5EF4-FFF2-40B4-BE49-F238E27FC236}">
                  <a16:creationId xmlns:a16="http://schemas.microsoft.com/office/drawing/2014/main" id="{3CFAB154-311F-A55B-D2EB-B1FFCE9BF45A}"/>
                </a:ext>
              </a:extLst>
            </p:cNvPr>
            <p:cNvSpPr txBox="1"/>
            <p:nvPr/>
          </p:nvSpPr>
          <p:spPr>
            <a:xfrm>
              <a:off x="1986506" y="2164321"/>
              <a:ext cx="5161261" cy="751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Secure transmission, storage and back-up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dirty="0"/>
                <a:t>Operationally effective controls</a:t>
              </a:r>
              <a:endParaRPr lang="en-IE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3C2ABD-B5AE-49D4-A9E7-11B19B89FEA9}"/>
              </a:ext>
            </a:extLst>
          </p:cNvPr>
          <p:cNvGrpSpPr/>
          <p:nvPr/>
        </p:nvGrpSpPr>
        <p:grpSpPr>
          <a:xfrm>
            <a:off x="3578338" y="4954605"/>
            <a:ext cx="5508142" cy="832909"/>
            <a:chOff x="2926079" y="2262903"/>
            <a:chExt cx="5201920" cy="936014"/>
          </a:xfrm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4ADE85EC-B5A4-B5F4-CC81-E040D8FF0053}"/>
                </a:ext>
              </a:extLst>
            </p:cNvPr>
            <p:cNvSpPr/>
            <p:nvPr/>
          </p:nvSpPr>
          <p:spPr>
            <a:xfrm rot="5400000">
              <a:off x="5110585" y="78397"/>
              <a:ext cx="832908" cy="520192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: Top Corners Rounded 4">
              <a:extLst>
                <a:ext uri="{FF2B5EF4-FFF2-40B4-BE49-F238E27FC236}">
                  <a16:creationId xmlns:a16="http://schemas.microsoft.com/office/drawing/2014/main" id="{2A15E35F-21C4-BB4B-F34C-3921214DEC82}"/>
                </a:ext>
              </a:extLst>
            </p:cNvPr>
            <p:cNvSpPr txBox="1"/>
            <p:nvPr/>
          </p:nvSpPr>
          <p:spPr>
            <a:xfrm>
              <a:off x="2966738" y="2652335"/>
              <a:ext cx="5161261" cy="546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Dependency on single or small no. of OSPs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Limited no. of providers at sectoral level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2200" kern="1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0A0E9F-716F-CBFD-58F0-F9D09C95C37B}"/>
              </a:ext>
            </a:extLst>
          </p:cNvPr>
          <p:cNvGrpSpPr/>
          <p:nvPr/>
        </p:nvGrpSpPr>
        <p:grpSpPr>
          <a:xfrm>
            <a:off x="3542530" y="5782262"/>
            <a:ext cx="5481946" cy="826535"/>
            <a:chOff x="2926079" y="2262903"/>
            <a:chExt cx="5201920" cy="991921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EFA1053B-BCA1-D1EE-5BB3-50F2725D79FF}"/>
                </a:ext>
              </a:extLst>
            </p:cNvPr>
            <p:cNvSpPr/>
            <p:nvPr/>
          </p:nvSpPr>
          <p:spPr>
            <a:xfrm rot="5400000">
              <a:off x="5110585" y="78397"/>
              <a:ext cx="832908" cy="520192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Top Corners Rounded 4">
              <a:extLst>
                <a:ext uri="{FF2B5EF4-FFF2-40B4-BE49-F238E27FC236}">
                  <a16:creationId xmlns:a16="http://schemas.microsoft.com/office/drawing/2014/main" id="{79D16095-0F0E-9AF9-30C1-121AEA18FE3C}"/>
                </a:ext>
              </a:extLst>
            </p:cNvPr>
            <p:cNvSpPr txBox="1"/>
            <p:nvPr/>
          </p:nvSpPr>
          <p:spPr>
            <a:xfrm>
              <a:off x="2966737" y="2503234"/>
              <a:ext cx="5161261" cy="751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kern="1200" dirty="0"/>
                <a:t>Effective oversight &amp; supervision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E" dirty="0"/>
                <a:t>Country risk</a:t>
              </a:r>
              <a:endParaRPr lang="en-IE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2200" kern="1200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607981C-CE24-AB45-8C6D-D8AC7B5C63BC}"/>
              </a:ext>
            </a:extLst>
          </p:cNvPr>
          <p:cNvSpPr/>
          <p:nvPr/>
        </p:nvSpPr>
        <p:spPr>
          <a:xfrm>
            <a:off x="1270138" y="3028562"/>
            <a:ext cx="2134065" cy="85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Sensitive Data Risk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AA8B04-BA2B-5289-03BE-8F34CEE14186}"/>
              </a:ext>
            </a:extLst>
          </p:cNvPr>
          <p:cNvSpPr/>
          <p:nvPr/>
        </p:nvSpPr>
        <p:spPr>
          <a:xfrm>
            <a:off x="1270138" y="3983430"/>
            <a:ext cx="2134065" cy="85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Data Security Risk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928B35-C093-83CA-7D0F-A9D07447C4E9}"/>
              </a:ext>
            </a:extLst>
          </p:cNvPr>
          <p:cNvSpPr/>
          <p:nvPr/>
        </p:nvSpPr>
        <p:spPr>
          <a:xfrm>
            <a:off x="1270137" y="4916076"/>
            <a:ext cx="2134065" cy="82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Concentration Risk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AA20F1-9669-41DA-2293-D18D1349BD6B}"/>
              </a:ext>
            </a:extLst>
          </p:cNvPr>
          <p:cNvSpPr/>
          <p:nvPr/>
        </p:nvSpPr>
        <p:spPr>
          <a:xfrm>
            <a:off x="1270137" y="5829791"/>
            <a:ext cx="2134065" cy="69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Offshoring risk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F61E5A-CF0F-BA42-C492-2F2B04BE5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158822"/>
              </p:ext>
            </p:extLst>
          </p:nvPr>
        </p:nvGraphicFramePr>
        <p:xfrm>
          <a:off x="96489" y="1363981"/>
          <a:ext cx="8989990" cy="52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98964-6ED7-2FC8-4B31-6CBF7A300E4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72156A5-5456-43CC-BF61-A32D3D3A0664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422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E8F53-DB32-41EA-875D-4A7C36DB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8" y="-57803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2FD8CBA-CEC9-4864-8C85-C3CDE740CC86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3225208-B7FB-48F2-B740-91251608D695}"/>
              </a:ext>
            </a:extLst>
          </p:cNvPr>
          <p:cNvSpPr txBox="1"/>
          <p:nvPr/>
        </p:nvSpPr>
        <p:spPr>
          <a:xfrm>
            <a:off x="665693" y="1363319"/>
            <a:ext cx="8299198" cy="53860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B8E"/>
              </a:buClr>
              <a:buSzPct val="100000"/>
              <a:buFontTx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0" u="none" strike="noStrike" kern="1200" cap="none" spc="0" baseline="0" dirty="0">
                <a:solidFill>
                  <a:srgbClr val="00205B"/>
                </a:solidFill>
                <a:uFillTx/>
                <a:latin typeface="Hamlin"/>
                <a:cs typeface="Calibri" pitchFamily="34"/>
              </a:rPr>
              <a:t>Formal Contracts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205B"/>
                </a:solidFill>
                <a:latin typeface="Hamlin"/>
                <a:cs typeface="Calibri" pitchFamily="34"/>
              </a:rPr>
              <a:t>Consideration of EBA Guidelines on Outsourcing &amp; General Good Practice</a:t>
            </a:r>
            <a:endParaRPr lang="en-US" b="0" i="0" u="none" strike="noStrike" kern="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205B"/>
                </a:solidFill>
                <a:latin typeface="Hamlin"/>
                <a:cs typeface="Calibri" pitchFamily="34"/>
              </a:rPr>
              <a:t>Inspections &amp; Audit</a:t>
            </a:r>
            <a:endParaRPr lang="en-US" b="0" i="0" u="none" strike="noStrike" kern="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205B"/>
                </a:solidFill>
                <a:latin typeface="Hamlin"/>
                <a:cs typeface="Calibri" pitchFamily="34"/>
              </a:rPr>
              <a:t>Termination Rights</a:t>
            </a:r>
            <a:endParaRPr lang="en-US" b="0" i="0" u="none" strike="noStrike" kern="0" cap="none" spc="0" baseline="0" dirty="0">
              <a:solidFill>
                <a:srgbClr val="00205B"/>
              </a:solidFill>
              <a:uFillTx/>
              <a:latin typeface="Hamlin"/>
              <a:cs typeface="Calibri" pitchFamily="34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205B"/>
                </a:solidFill>
                <a:uFillTx/>
                <a:latin typeface="Hamlin"/>
                <a:cs typeface="Calibri" pitchFamily="34"/>
              </a:rPr>
              <a:t>Dispute Resolution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205B"/>
                </a:solidFill>
                <a:latin typeface="Hamlin"/>
                <a:cs typeface="Calibri" pitchFamily="34"/>
              </a:rPr>
              <a:t>Indemnification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205B"/>
                </a:solidFill>
                <a:uFillTx/>
                <a:latin typeface="Hamlin"/>
                <a:cs typeface="Calibri" pitchFamily="34"/>
              </a:rPr>
              <a:t>Limits &amp; Liability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205B"/>
                </a:solidFill>
                <a:latin typeface="Hamlin"/>
                <a:cs typeface="Calibri" pitchFamily="34"/>
              </a:rPr>
              <a:t>Provisions for amendment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205B"/>
                </a:solidFill>
                <a:uFillTx/>
                <a:latin typeface="Hamlin"/>
                <a:cs typeface="Calibri" pitchFamily="34"/>
              </a:rPr>
              <a:t>Notifications of financial difficulty, catastrophic events and significant incidents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205B"/>
                </a:solidFill>
                <a:uFillTx/>
                <a:latin typeface="Hamlin"/>
                <a:cs typeface="Calibri" pitchFamily="34"/>
              </a:rPr>
              <a:t>Periodic Review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205B"/>
                </a:solidFill>
                <a:latin typeface="Hamlin"/>
                <a:cs typeface="Calibri" pitchFamily="34"/>
              </a:rPr>
              <a:t>Non-Critical or Important Outsourcing Arrangements 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D0D3D4"/>
              </a:buClr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205B"/>
                </a:solidFill>
                <a:uFillTx/>
                <a:latin typeface="Hamlin"/>
                <a:cs typeface="Calibri" pitchFamily="34"/>
              </a:rPr>
              <a:t>Business Continuity &amp; Disaster Recovery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1E205-BA19-4812-8734-F79C9DCA9396}"/>
              </a:ext>
            </a:extLst>
          </p:cNvPr>
          <p:cNvSpPr txBox="1"/>
          <p:nvPr/>
        </p:nvSpPr>
        <p:spPr>
          <a:xfrm>
            <a:off x="515998" y="680139"/>
            <a:ext cx="10063511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205A"/>
                </a:solidFill>
                <a:latin typeface="Zona Pro ExtraLight" panose="02010A03040002020004" pitchFamily="2" charset="0"/>
              </a:rPr>
              <a:t>SLA’s &amp; Contracts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B06B6-3534-4760-82E5-79B591CB5A4F}"/>
              </a:ext>
            </a:extLst>
          </p:cNvPr>
          <p:cNvSpPr txBox="1"/>
          <p:nvPr/>
        </p:nvSpPr>
        <p:spPr>
          <a:xfrm>
            <a:off x="10716978" y="6215067"/>
            <a:ext cx="44156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</a:t>
            </a:r>
          </a:p>
        </p:txBody>
      </p:sp>
      <p:pic>
        <p:nvPicPr>
          <p:cNvPr id="6" name="Picture 6" descr="See the source image">
            <a:extLst>
              <a:ext uri="{FF2B5EF4-FFF2-40B4-BE49-F238E27FC236}">
                <a16:creationId xmlns:a16="http://schemas.microsoft.com/office/drawing/2014/main" id="{878D9CB8-AC20-2D33-3A49-45EEA4F70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75" y="1574955"/>
            <a:ext cx="2134065" cy="8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72DC20-B8AB-7D32-FBF7-2ABF250C096C}"/>
              </a:ext>
            </a:extLst>
          </p:cNvPr>
          <p:cNvSpPr/>
          <p:nvPr/>
        </p:nvSpPr>
        <p:spPr>
          <a:xfrm>
            <a:off x="9649945" y="2461555"/>
            <a:ext cx="2134065" cy="39945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/>
              <a:t>SLA’s &amp; Contracts</a:t>
            </a:r>
          </a:p>
          <a:p>
            <a:pPr algn="ctr"/>
            <a:endParaRPr lang="en-IE" dirty="0"/>
          </a:p>
          <a:p>
            <a:pPr algn="ctr"/>
            <a:r>
              <a:rPr lang="en-IE" b="1" dirty="0"/>
              <a:t>1. </a:t>
            </a:r>
            <a:r>
              <a:rPr lang="en-IE" dirty="0"/>
              <a:t>Formal Contracts &amp; Written Agreements</a:t>
            </a:r>
          </a:p>
          <a:p>
            <a:pPr algn="ctr"/>
            <a:r>
              <a:rPr lang="en-IE" b="1" dirty="0"/>
              <a:t>2. </a:t>
            </a:r>
            <a:r>
              <a:rPr lang="en-IE" dirty="0"/>
              <a:t>In line with criteria set out in Guidance</a:t>
            </a:r>
          </a:p>
          <a:p>
            <a:pPr algn="ctr"/>
            <a:r>
              <a:rPr lang="en-IE" b="1" dirty="0"/>
              <a:t>3. </a:t>
            </a:r>
            <a:r>
              <a:rPr lang="en-IE" dirty="0"/>
              <a:t>BCP &amp; DR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FD598-BC20-0537-953A-74A1507972B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72156A5-5456-43CC-BF61-A32D3D3A0664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4549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1012</Words>
  <Application>Microsoft Office PowerPoint</Application>
  <PresentationFormat>Widescreen</PresentationFormat>
  <Paragraphs>246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Hamlin</vt:lpstr>
      <vt:lpstr>Textbook New</vt:lpstr>
      <vt:lpstr>Zona Pro ExtraLight</vt:lpstr>
      <vt:lpstr>Zona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Hanlon</dc:creator>
  <cp:lastModifiedBy>Fiona Hanlon</cp:lastModifiedBy>
  <cp:revision>57</cp:revision>
  <dcterms:created xsi:type="dcterms:W3CDTF">2021-12-07T11:11:52Z</dcterms:created>
  <dcterms:modified xsi:type="dcterms:W3CDTF">2022-09-12T14:42:30Z</dcterms:modified>
</cp:coreProperties>
</file>