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50" r:id="rId2"/>
    <p:sldId id="348" r:id="rId3"/>
    <p:sldId id="261" r:id="rId4"/>
    <p:sldId id="262" r:id="rId5"/>
    <p:sldId id="263" r:id="rId6"/>
    <p:sldId id="257" r:id="rId7"/>
    <p:sldId id="259" r:id="rId8"/>
    <p:sldId id="260" r:id="rId9"/>
    <p:sldId id="265" r:id="rId10"/>
    <p:sldId id="264" r:id="rId11"/>
    <p:sldId id="266" r:id="rId12"/>
    <p:sldId id="267" r:id="rId13"/>
    <p:sldId id="269" r:id="rId14"/>
    <p:sldId id="270" r:id="rId15"/>
    <p:sldId id="268" r:id="rId16"/>
    <p:sldId id="271" r:id="rId17"/>
    <p:sldId id="273" r:id="rId18"/>
    <p:sldId id="272" r:id="rId19"/>
    <p:sldId id="279" r:id="rId20"/>
    <p:sldId id="275" r:id="rId21"/>
    <p:sldId id="274" r:id="rId22"/>
    <p:sldId id="277" r:id="rId23"/>
    <p:sldId id="278" r:id="rId24"/>
    <p:sldId id="280" r:id="rId25"/>
    <p:sldId id="276" r:id="rId26"/>
    <p:sldId id="281" r:id="rId27"/>
    <p:sldId id="282" r:id="rId28"/>
    <p:sldId id="283" r:id="rId29"/>
    <p:sldId id="284" r:id="rId30"/>
    <p:sldId id="285" r:id="rId31"/>
    <p:sldId id="286" r:id="rId32"/>
    <p:sldId id="287" r:id="rId33"/>
    <p:sldId id="296" r:id="rId34"/>
    <p:sldId id="292" r:id="rId35"/>
    <p:sldId id="293" r:id="rId36"/>
    <p:sldId id="294" r:id="rId37"/>
    <p:sldId id="295" r:id="rId38"/>
    <p:sldId id="297" r:id="rId39"/>
    <p:sldId id="298" r:id="rId40"/>
    <p:sldId id="300" r:id="rId41"/>
    <p:sldId id="301" r:id="rId42"/>
    <p:sldId id="349"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8E"/>
    <a:srgbClr val="0020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D7BD4-2919-40C4-3397-64636CA8CF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8B0C73-71EB-9340-4926-AE8CE83EC9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D5AE52-410D-44DC-B234-1319A87EA6A6}" type="datetimeFigureOut">
              <a:rPr lang="en-GB" smtClean="0"/>
              <a:t>24/10/2022</a:t>
            </a:fld>
            <a:endParaRPr lang="en-GB"/>
          </a:p>
        </p:txBody>
      </p:sp>
      <p:sp>
        <p:nvSpPr>
          <p:cNvPr id="4" name="Footer Placeholder 3">
            <a:extLst>
              <a:ext uri="{FF2B5EF4-FFF2-40B4-BE49-F238E27FC236}">
                <a16:creationId xmlns:a16="http://schemas.microsoft.com/office/drawing/2014/main" id="{86F8CF9B-BC6E-55D0-731F-648306A6D6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1563DB8-C4FF-9F0E-5D21-D66C4D48EA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0AAECB-E342-4441-9F69-B4239606195D}" type="slidenum">
              <a:rPr lang="en-GB" smtClean="0"/>
              <a:t>‹#›</a:t>
            </a:fld>
            <a:endParaRPr lang="en-GB"/>
          </a:p>
        </p:txBody>
      </p:sp>
    </p:spTree>
    <p:extLst>
      <p:ext uri="{BB962C8B-B14F-4D97-AF65-F5344CB8AC3E}">
        <p14:creationId xmlns:p14="http://schemas.microsoft.com/office/powerpoint/2010/main" val="6605256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E61C5-52EB-4948-B877-D3C8CD84AFCE}" type="datetimeFigureOut">
              <a:rPr lang="en-GB" smtClean="0"/>
              <a:t>24/10/2022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719D7-E271-44D5-A15D-A7A06EE265AF}" type="slidenum">
              <a:rPr lang="en-GB" smtClean="0"/>
              <a:t>‹#›</a:t>
            </a:fld>
            <a:endParaRPr lang="en-GB"/>
          </a:p>
        </p:txBody>
      </p:sp>
    </p:spTree>
    <p:extLst>
      <p:ext uri="{BB962C8B-B14F-4D97-AF65-F5344CB8AC3E}">
        <p14:creationId xmlns:p14="http://schemas.microsoft.com/office/powerpoint/2010/main" val="33779937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3B7D-9A14-C6E2-96F6-F3A9567F7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59E51DE-6072-627C-B950-34E97269F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BB681D8-8C79-90A8-D8B7-D76D4AD8F8B9}"/>
              </a:ext>
            </a:extLst>
          </p:cNvPr>
          <p:cNvSpPr>
            <a:spLocks noGrp="1"/>
          </p:cNvSpPr>
          <p:nvPr>
            <p:ph type="dt" sz="half" idx="10"/>
          </p:nvPr>
        </p:nvSpPr>
        <p:spPr/>
        <p:txBody>
          <a:bodyPr/>
          <a:lstStyle/>
          <a:p>
            <a:fld id="{B7552836-34A5-419D-94DA-4381678C8B80}" type="datetime1">
              <a:rPr lang="en-IE" smtClean="0"/>
              <a:t>24/10/2022</a:t>
            </a:fld>
            <a:endParaRPr lang="en-IE"/>
          </a:p>
        </p:txBody>
      </p:sp>
      <p:sp>
        <p:nvSpPr>
          <p:cNvPr id="5" name="Footer Placeholder 4">
            <a:extLst>
              <a:ext uri="{FF2B5EF4-FFF2-40B4-BE49-F238E27FC236}">
                <a16:creationId xmlns:a16="http://schemas.microsoft.com/office/drawing/2014/main" id="{B0F9517D-DB1B-3346-11E7-AF08C8F23FD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3E6B322-B3A9-EFC5-EDA4-E2D03FD5EF1B}"/>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384898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6E12-CCA9-8C82-10A8-5C3B043AB38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9027343-D825-EB72-20BF-C8D9EA4E9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1BCDDD4-272F-8677-BCDC-C8780C1D92B3}"/>
              </a:ext>
            </a:extLst>
          </p:cNvPr>
          <p:cNvSpPr>
            <a:spLocks noGrp="1"/>
          </p:cNvSpPr>
          <p:nvPr>
            <p:ph type="dt" sz="half" idx="10"/>
          </p:nvPr>
        </p:nvSpPr>
        <p:spPr/>
        <p:txBody>
          <a:bodyPr/>
          <a:lstStyle/>
          <a:p>
            <a:fld id="{BD548DB2-4646-4D20-AA08-0FB8BE7A7B2D}" type="datetime1">
              <a:rPr lang="en-IE" smtClean="0"/>
              <a:t>24/10/2022</a:t>
            </a:fld>
            <a:endParaRPr lang="en-IE"/>
          </a:p>
        </p:txBody>
      </p:sp>
      <p:sp>
        <p:nvSpPr>
          <p:cNvPr id="5" name="Footer Placeholder 4">
            <a:extLst>
              <a:ext uri="{FF2B5EF4-FFF2-40B4-BE49-F238E27FC236}">
                <a16:creationId xmlns:a16="http://schemas.microsoft.com/office/drawing/2014/main" id="{C9E783A0-25F3-E760-0C68-A96D995C8B0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6FB66E7-3052-0974-3CB8-B8C865F34EB4}"/>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365623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0162B-37A1-5D25-8BA1-90163104E0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8E966C0-74F5-CF03-3717-7DCCBCC7A8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53955FB-1150-AE6A-5923-B3368A952DA2}"/>
              </a:ext>
            </a:extLst>
          </p:cNvPr>
          <p:cNvSpPr>
            <a:spLocks noGrp="1"/>
          </p:cNvSpPr>
          <p:nvPr>
            <p:ph type="dt" sz="half" idx="10"/>
          </p:nvPr>
        </p:nvSpPr>
        <p:spPr/>
        <p:txBody>
          <a:bodyPr/>
          <a:lstStyle/>
          <a:p>
            <a:fld id="{1DA9F42E-FDAD-4050-8C29-59640B56628F}" type="datetime1">
              <a:rPr lang="en-IE" smtClean="0"/>
              <a:t>24/10/2022</a:t>
            </a:fld>
            <a:endParaRPr lang="en-IE"/>
          </a:p>
        </p:txBody>
      </p:sp>
      <p:sp>
        <p:nvSpPr>
          <p:cNvPr id="5" name="Footer Placeholder 4">
            <a:extLst>
              <a:ext uri="{FF2B5EF4-FFF2-40B4-BE49-F238E27FC236}">
                <a16:creationId xmlns:a16="http://schemas.microsoft.com/office/drawing/2014/main" id="{B46DB363-7553-55DD-4416-F9BE320696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EF83372-B87F-33A8-31F1-DE8275C2DDBF}"/>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211712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4A0B-8A74-1C8F-BAA5-E0403AE8629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6DF7E45-EDB6-EA0C-E722-E213698023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2905CE1-6F04-D338-D732-90DFD7D3360B}"/>
              </a:ext>
            </a:extLst>
          </p:cNvPr>
          <p:cNvSpPr>
            <a:spLocks noGrp="1"/>
          </p:cNvSpPr>
          <p:nvPr>
            <p:ph type="dt" sz="half" idx="10"/>
          </p:nvPr>
        </p:nvSpPr>
        <p:spPr/>
        <p:txBody>
          <a:bodyPr/>
          <a:lstStyle/>
          <a:p>
            <a:fld id="{0CC87162-798A-40B6-8763-722542DB9262}" type="datetime1">
              <a:rPr lang="en-IE" smtClean="0"/>
              <a:t>24/10/2022</a:t>
            </a:fld>
            <a:endParaRPr lang="en-IE"/>
          </a:p>
        </p:txBody>
      </p:sp>
      <p:sp>
        <p:nvSpPr>
          <p:cNvPr id="5" name="Footer Placeholder 4">
            <a:extLst>
              <a:ext uri="{FF2B5EF4-FFF2-40B4-BE49-F238E27FC236}">
                <a16:creationId xmlns:a16="http://schemas.microsoft.com/office/drawing/2014/main" id="{E11B9216-3896-41A5-0BCE-10A9EA494B8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3EB9E62-9E83-DC39-E2CD-873B90BEC3AC}"/>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173240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F24D-B283-BAA9-2B76-4BFBE6568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45F739F-7CF1-377F-469B-4450EC3F17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B8980-D9CE-EEA2-93A9-F189524A1625}"/>
              </a:ext>
            </a:extLst>
          </p:cNvPr>
          <p:cNvSpPr>
            <a:spLocks noGrp="1"/>
          </p:cNvSpPr>
          <p:nvPr>
            <p:ph type="dt" sz="half" idx="10"/>
          </p:nvPr>
        </p:nvSpPr>
        <p:spPr/>
        <p:txBody>
          <a:bodyPr/>
          <a:lstStyle/>
          <a:p>
            <a:fld id="{424E7871-9429-489E-B096-725D77B5C26B}" type="datetime1">
              <a:rPr lang="en-IE" smtClean="0"/>
              <a:t>24/10/2022</a:t>
            </a:fld>
            <a:endParaRPr lang="en-IE"/>
          </a:p>
        </p:txBody>
      </p:sp>
      <p:sp>
        <p:nvSpPr>
          <p:cNvPr id="5" name="Footer Placeholder 4">
            <a:extLst>
              <a:ext uri="{FF2B5EF4-FFF2-40B4-BE49-F238E27FC236}">
                <a16:creationId xmlns:a16="http://schemas.microsoft.com/office/drawing/2014/main" id="{500E1307-D477-FE1C-F840-8C7680F74E8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E47449-CB53-BFE1-CA5A-9EA10F2AC0E6}"/>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29453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4D4F-D0E8-3376-D8CA-FF331A6224E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5ED90CF-AFAD-5029-4855-3EBE855BC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5982CFC-3E29-B30C-0E79-5AC27AE42B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68828B3-A083-22B7-34CD-0C295301727C}"/>
              </a:ext>
            </a:extLst>
          </p:cNvPr>
          <p:cNvSpPr>
            <a:spLocks noGrp="1"/>
          </p:cNvSpPr>
          <p:nvPr>
            <p:ph type="dt" sz="half" idx="10"/>
          </p:nvPr>
        </p:nvSpPr>
        <p:spPr/>
        <p:txBody>
          <a:bodyPr/>
          <a:lstStyle/>
          <a:p>
            <a:fld id="{DB517563-3405-4EEE-8D26-DBBA6F8FA2E2}" type="datetime1">
              <a:rPr lang="en-IE" smtClean="0"/>
              <a:t>24/10/2022</a:t>
            </a:fld>
            <a:endParaRPr lang="en-IE"/>
          </a:p>
        </p:txBody>
      </p:sp>
      <p:sp>
        <p:nvSpPr>
          <p:cNvPr id="6" name="Footer Placeholder 5">
            <a:extLst>
              <a:ext uri="{FF2B5EF4-FFF2-40B4-BE49-F238E27FC236}">
                <a16:creationId xmlns:a16="http://schemas.microsoft.com/office/drawing/2014/main" id="{22D4747B-73AD-4966-0E86-0262A7FFDA0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24006C2-BFC5-4E2B-50EE-3CA3CAE51711}"/>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377396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F6DA-1FF4-EBFF-829A-9DC4E189B51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D9DDFAC-E660-0988-472B-2DCDC3847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A7210-26C8-C9B1-30EE-65097E2FAD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BE1020D-E590-1D84-E740-CD76431FB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27A76-5689-278D-C7CB-E284BF7482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DC162C2-65EB-27AE-A768-FAD93B73506B}"/>
              </a:ext>
            </a:extLst>
          </p:cNvPr>
          <p:cNvSpPr>
            <a:spLocks noGrp="1"/>
          </p:cNvSpPr>
          <p:nvPr>
            <p:ph type="dt" sz="half" idx="10"/>
          </p:nvPr>
        </p:nvSpPr>
        <p:spPr/>
        <p:txBody>
          <a:bodyPr/>
          <a:lstStyle/>
          <a:p>
            <a:fld id="{16B15B74-0E91-4D88-ACD5-A75B4972DD07}" type="datetime1">
              <a:rPr lang="en-IE" smtClean="0"/>
              <a:t>24/10/2022</a:t>
            </a:fld>
            <a:endParaRPr lang="en-IE"/>
          </a:p>
        </p:txBody>
      </p:sp>
      <p:sp>
        <p:nvSpPr>
          <p:cNvPr id="8" name="Footer Placeholder 7">
            <a:extLst>
              <a:ext uri="{FF2B5EF4-FFF2-40B4-BE49-F238E27FC236}">
                <a16:creationId xmlns:a16="http://schemas.microsoft.com/office/drawing/2014/main" id="{9F9BB434-696C-24FD-B14D-30890A5F989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2FE7AEF-7524-5CB7-45DA-F3CFBAEB7EE9}"/>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76085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FAB5-BB98-2149-EBFB-00CEF63E3D5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4ADF850-4CF1-B655-728F-09A201C9DA45}"/>
              </a:ext>
            </a:extLst>
          </p:cNvPr>
          <p:cNvSpPr>
            <a:spLocks noGrp="1"/>
          </p:cNvSpPr>
          <p:nvPr>
            <p:ph type="dt" sz="half" idx="10"/>
          </p:nvPr>
        </p:nvSpPr>
        <p:spPr/>
        <p:txBody>
          <a:bodyPr/>
          <a:lstStyle/>
          <a:p>
            <a:fld id="{B1280015-2339-464B-A56A-5619DF1245AF}" type="datetime1">
              <a:rPr lang="en-IE" smtClean="0"/>
              <a:t>24/10/2022</a:t>
            </a:fld>
            <a:endParaRPr lang="en-IE"/>
          </a:p>
        </p:txBody>
      </p:sp>
      <p:sp>
        <p:nvSpPr>
          <p:cNvPr id="4" name="Footer Placeholder 3">
            <a:extLst>
              <a:ext uri="{FF2B5EF4-FFF2-40B4-BE49-F238E27FC236}">
                <a16:creationId xmlns:a16="http://schemas.microsoft.com/office/drawing/2014/main" id="{DF5233D6-31BF-5942-BAD7-906E8EEBA10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2077462-3BD0-D7B6-5E1F-A4073720C17F}"/>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224531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38F33-FDB6-56FA-F5CC-45EFA1AF9CAF}"/>
              </a:ext>
            </a:extLst>
          </p:cNvPr>
          <p:cNvSpPr>
            <a:spLocks noGrp="1"/>
          </p:cNvSpPr>
          <p:nvPr>
            <p:ph type="dt" sz="half" idx="10"/>
          </p:nvPr>
        </p:nvSpPr>
        <p:spPr/>
        <p:txBody>
          <a:bodyPr/>
          <a:lstStyle/>
          <a:p>
            <a:fld id="{0C37B85A-A74C-4D27-9C39-57C9E3B28B24}" type="datetime1">
              <a:rPr lang="en-IE" smtClean="0"/>
              <a:t>24/10/2022</a:t>
            </a:fld>
            <a:endParaRPr lang="en-IE"/>
          </a:p>
        </p:txBody>
      </p:sp>
      <p:sp>
        <p:nvSpPr>
          <p:cNvPr id="3" name="Footer Placeholder 2">
            <a:extLst>
              <a:ext uri="{FF2B5EF4-FFF2-40B4-BE49-F238E27FC236}">
                <a16:creationId xmlns:a16="http://schemas.microsoft.com/office/drawing/2014/main" id="{92BBB582-2B62-904C-FA01-D447F740748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80AC6CA-AA08-D3A2-43CF-4D5CEF25C8B4}"/>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403919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C748-CF6C-63B9-6601-8091205A8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7ECD988-FF07-F724-22A9-61F9CFE88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EE929E5-FD25-23D4-8DDD-662061D72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21E14-87C4-BC1D-585E-63412DF90435}"/>
              </a:ext>
            </a:extLst>
          </p:cNvPr>
          <p:cNvSpPr>
            <a:spLocks noGrp="1"/>
          </p:cNvSpPr>
          <p:nvPr>
            <p:ph type="dt" sz="half" idx="10"/>
          </p:nvPr>
        </p:nvSpPr>
        <p:spPr/>
        <p:txBody>
          <a:bodyPr/>
          <a:lstStyle/>
          <a:p>
            <a:fld id="{B5CEE2EC-4389-47EB-90FC-BFC9CEB39915}" type="datetime1">
              <a:rPr lang="en-IE" smtClean="0"/>
              <a:t>24/10/2022</a:t>
            </a:fld>
            <a:endParaRPr lang="en-IE"/>
          </a:p>
        </p:txBody>
      </p:sp>
      <p:sp>
        <p:nvSpPr>
          <p:cNvPr id="6" name="Footer Placeholder 5">
            <a:extLst>
              <a:ext uri="{FF2B5EF4-FFF2-40B4-BE49-F238E27FC236}">
                <a16:creationId xmlns:a16="http://schemas.microsoft.com/office/drawing/2014/main" id="{14E45B53-5D1A-E17A-AB5E-5DD5191F695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CB30CA0-E2AF-C3DB-2C3D-953B422E7632}"/>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327249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763F-10D3-F96D-8903-DC34DDE9C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3B506B2-0135-F7C9-3DF8-C3DEC3DF8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1102FBE-C731-473C-3130-EC0BB9EA2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28BC8-6288-E442-1D45-36A66E40EDD5}"/>
              </a:ext>
            </a:extLst>
          </p:cNvPr>
          <p:cNvSpPr>
            <a:spLocks noGrp="1"/>
          </p:cNvSpPr>
          <p:nvPr>
            <p:ph type="dt" sz="half" idx="10"/>
          </p:nvPr>
        </p:nvSpPr>
        <p:spPr/>
        <p:txBody>
          <a:bodyPr/>
          <a:lstStyle/>
          <a:p>
            <a:fld id="{097479D9-C07A-4532-B298-4E68BDE88282}" type="datetime1">
              <a:rPr lang="en-IE" smtClean="0"/>
              <a:t>24/10/2022</a:t>
            </a:fld>
            <a:endParaRPr lang="en-IE"/>
          </a:p>
        </p:txBody>
      </p:sp>
      <p:sp>
        <p:nvSpPr>
          <p:cNvPr id="6" name="Footer Placeholder 5">
            <a:extLst>
              <a:ext uri="{FF2B5EF4-FFF2-40B4-BE49-F238E27FC236}">
                <a16:creationId xmlns:a16="http://schemas.microsoft.com/office/drawing/2014/main" id="{561D797C-E0C1-C1FB-7089-B2C39E7C7BD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BBCF95B-82CC-C151-5E34-BF00F13F41DD}"/>
              </a:ext>
            </a:extLst>
          </p:cNvPr>
          <p:cNvSpPr>
            <a:spLocks noGrp="1"/>
          </p:cNvSpPr>
          <p:nvPr>
            <p:ph type="sldNum" sz="quarter" idx="12"/>
          </p:nvPr>
        </p:nvSpPr>
        <p:spPr/>
        <p:txBody>
          <a:bodyPr/>
          <a:lstStyle/>
          <a:p>
            <a:fld id="{382819F8-BFA9-411C-946F-A82C68E3E010}" type="slidenum">
              <a:rPr lang="en-IE" smtClean="0"/>
              <a:t>‹#›</a:t>
            </a:fld>
            <a:endParaRPr lang="en-IE"/>
          </a:p>
        </p:txBody>
      </p:sp>
    </p:spTree>
    <p:extLst>
      <p:ext uri="{BB962C8B-B14F-4D97-AF65-F5344CB8AC3E}">
        <p14:creationId xmlns:p14="http://schemas.microsoft.com/office/powerpoint/2010/main" val="129214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D315D-18A4-B8AA-66B5-90B0FBC44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D8287AD-12AE-235A-4CC1-7EEC33D8E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EB6A31D-0565-6393-DE25-360194D7A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32297-E5F9-4903-BD34-FA1867225089}" type="datetime1">
              <a:rPr lang="en-IE" smtClean="0"/>
              <a:t>24/10/2022</a:t>
            </a:fld>
            <a:endParaRPr lang="en-IE"/>
          </a:p>
        </p:txBody>
      </p:sp>
      <p:sp>
        <p:nvSpPr>
          <p:cNvPr id="5" name="Footer Placeholder 4">
            <a:extLst>
              <a:ext uri="{FF2B5EF4-FFF2-40B4-BE49-F238E27FC236}">
                <a16:creationId xmlns:a16="http://schemas.microsoft.com/office/drawing/2014/main" id="{925D8AC1-23BF-0184-CB58-6B2C25C69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E427049E-39DB-9A95-BBAC-045D07FEB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819F8-BFA9-411C-946F-A82C68E3E010}" type="slidenum">
              <a:rPr lang="en-IE" smtClean="0"/>
              <a:t>‹#›</a:t>
            </a:fld>
            <a:endParaRPr lang="en-IE"/>
          </a:p>
        </p:txBody>
      </p:sp>
    </p:spTree>
    <p:extLst>
      <p:ext uri="{BB962C8B-B14F-4D97-AF65-F5344CB8AC3E}">
        <p14:creationId xmlns:p14="http://schemas.microsoft.com/office/powerpoint/2010/main" val="324702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73BAF6D-D231-454E-415F-D7ABD22615A8}"/>
              </a:ext>
            </a:extLst>
          </p:cNvPr>
          <p:cNvSpPr txBox="1">
            <a:spLocks noGrp="1"/>
          </p:cNvSpPr>
          <p:nvPr>
            <p:ph type="subTitle" idx="1"/>
          </p:nvPr>
        </p:nvSpPr>
        <p:spPr>
          <a:xfrm>
            <a:off x="0" y="1520683"/>
            <a:ext cx="12191996" cy="3904753"/>
          </a:xfrm>
          <a:solidFill>
            <a:srgbClr val="00205B"/>
          </a:solidFill>
        </p:spPr>
        <p:txBody>
          <a:bodyPr/>
          <a:lstStyle/>
          <a:p>
            <a:pPr lvl="0"/>
            <a:r>
              <a:rPr lang="en-US">
                <a:solidFill>
                  <a:srgbClr val="00205B"/>
                </a:solidFill>
              </a:rPr>
              <a:t>P</a:t>
            </a:r>
            <a:endParaRPr lang="en-GB">
              <a:solidFill>
                <a:srgbClr val="00205B"/>
              </a:solidFill>
            </a:endParaRPr>
          </a:p>
        </p:txBody>
      </p:sp>
      <p:pic>
        <p:nvPicPr>
          <p:cNvPr id="3" name="Picture 11" descr="A picture containing graphical user interface&#10;&#10;Description automatically generated">
            <a:extLst>
              <a:ext uri="{FF2B5EF4-FFF2-40B4-BE49-F238E27FC236}">
                <a16:creationId xmlns:a16="http://schemas.microsoft.com/office/drawing/2014/main" id="{9EA1D1C4-8A0B-C9EA-8784-D71775C20885}"/>
              </a:ext>
            </a:extLst>
          </p:cNvPr>
          <p:cNvPicPr>
            <a:picLocks noChangeAspect="1"/>
          </p:cNvPicPr>
          <p:nvPr/>
        </p:nvPicPr>
        <p:blipFill>
          <a:blip r:embed="rId2"/>
          <a:stretch>
            <a:fillRect/>
          </a:stretch>
        </p:blipFill>
        <p:spPr>
          <a:xfrm>
            <a:off x="408407" y="150025"/>
            <a:ext cx="2330567" cy="1111306"/>
          </a:xfrm>
          <a:prstGeom prst="rect">
            <a:avLst/>
          </a:prstGeom>
          <a:noFill/>
          <a:ln cap="flat">
            <a:noFill/>
          </a:ln>
        </p:spPr>
      </p:pic>
      <p:sp>
        <p:nvSpPr>
          <p:cNvPr id="4" name="Rectangle 16">
            <a:extLst>
              <a:ext uri="{FF2B5EF4-FFF2-40B4-BE49-F238E27FC236}">
                <a16:creationId xmlns:a16="http://schemas.microsoft.com/office/drawing/2014/main" id="{5099D5AB-D13B-8F7B-24ED-531C59D04919}"/>
              </a:ext>
            </a:extLst>
          </p:cNvPr>
          <p:cNvSpPr/>
          <p:nvPr/>
        </p:nvSpPr>
        <p:spPr>
          <a:xfrm>
            <a:off x="0" y="5425436"/>
            <a:ext cx="12191996" cy="1432563"/>
          </a:xfrm>
          <a:prstGeom prst="rect">
            <a:avLst/>
          </a:prstGeom>
          <a:solidFill>
            <a:srgbClr val="00AB8E"/>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AB8E"/>
              </a:solidFill>
              <a:uFillTx/>
              <a:latin typeface="Calibri"/>
            </a:endParaRPr>
          </a:p>
        </p:txBody>
      </p:sp>
      <p:sp>
        <p:nvSpPr>
          <p:cNvPr id="5" name="TextBox 17">
            <a:extLst>
              <a:ext uri="{FF2B5EF4-FFF2-40B4-BE49-F238E27FC236}">
                <a16:creationId xmlns:a16="http://schemas.microsoft.com/office/drawing/2014/main" id="{5ED4494A-2859-B1D2-579F-71B0BD6283D2}"/>
              </a:ext>
            </a:extLst>
          </p:cNvPr>
          <p:cNvSpPr txBox="1"/>
          <p:nvPr/>
        </p:nvSpPr>
        <p:spPr>
          <a:xfrm>
            <a:off x="408406" y="5943601"/>
            <a:ext cx="11393733"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dirty="0">
                <a:solidFill>
                  <a:srgbClr val="FFFFFF"/>
                </a:solidFill>
                <a:latin typeface="Zona Pro SemiBold" pitchFamily="2"/>
              </a:rPr>
              <a:t>24.10.2022</a:t>
            </a:r>
            <a:r>
              <a:rPr lang="en-GB" sz="1400" b="1" i="0" u="none" strike="noStrike" kern="1200" cap="none" spc="0" baseline="0" dirty="0">
                <a:solidFill>
                  <a:srgbClr val="FFFFFF"/>
                </a:solidFill>
                <a:uFillTx/>
                <a:latin typeface="Zona Pro SemiBold" pitchFamily="2"/>
              </a:rPr>
              <a:t>                                                                                                                                                                                                                      compliance.ie </a:t>
            </a:r>
            <a:endParaRPr lang="en-GB" sz="1400" b="0" i="0" u="none" strike="noStrike" kern="1200" cap="none" spc="0" baseline="0" dirty="0">
              <a:solidFill>
                <a:srgbClr val="FFFFFF"/>
              </a:solidFill>
              <a:uFillTx/>
              <a:latin typeface="Calibri"/>
            </a:endParaRPr>
          </a:p>
        </p:txBody>
      </p:sp>
      <p:sp>
        <p:nvSpPr>
          <p:cNvPr id="6" name="TextBox 19">
            <a:extLst>
              <a:ext uri="{FF2B5EF4-FFF2-40B4-BE49-F238E27FC236}">
                <a16:creationId xmlns:a16="http://schemas.microsoft.com/office/drawing/2014/main" id="{5C512CA7-CE8B-CB21-ABA4-A6D7E51CE258}"/>
              </a:ext>
            </a:extLst>
          </p:cNvPr>
          <p:cNvSpPr txBox="1"/>
          <p:nvPr/>
        </p:nvSpPr>
        <p:spPr>
          <a:xfrm>
            <a:off x="508511" y="1842819"/>
            <a:ext cx="9372908" cy="70788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dirty="0">
                <a:solidFill>
                  <a:schemeClr val="bg1"/>
                </a:solidFill>
                <a:latin typeface="Zona Pro" panose="02010A03040002020004" pitchFamily="50" charset="0"/>
                <a:cs typeface="Times New Roman" panose="02020603050405020304" pitchFamily="18" charset="0"/>
              </a:rPr>
              <a:t>INTUITIVE ANTI-MONEY LAUNDERING</a:t>
            </a:r>
            <a:endParaRPr lang="en-GB" sz="4000" b="1" i="0" u="none" strike="noStrike" kern="1200" cap="none" spc="0" baseline="0" dirty="0">
              <a:solidFill>
                <a:schemeClr val="bg1"/>
              </a:solidFill>
              <a:uFillTx/>
              <a:latin typeface="Zona Pro" panose="02010A03040002020004"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p:txBody>
          <a:bodyPr>
            <a:normAutofit/>
          </a:bodyPr>
          <a:lstStyle/>
          <a:p>
            <a:pPr algn="ctr"/>
            <a:r>
              <a:rPr lang="en-GB" b="1" dirty="0">
                <a:solidFill>
                  <a:srgbClr val="00205A"/>
                </a:solidFill>
                <a:latin typeface="Zona Pro ExtraLight" panose="02010A03040002020004" pitchFamily="2" charset="0"/>
                <a:ea typeface="+mn-ea"/>
                <a:cs typeface="+mn-cs"/>
              </a:rPr>
              <a:t>RISK-BASED</a:t>
            </a:r>
            <a:r>
              <a:rPr lang="en-GB" sz="3600" dirty="0">
                <a:latin typeface="Times New Roman" panose="02020603050405020304" pitchFamily="18" charset="0"/>
                <a:cs typeface="Times New Roman" panose="02020603050405020304" pitchFamily="18" charset="0"/>
              </a:rPr>
              <a:t> </a:t>
            </a:r>
            <a:r>
              <a:rPr lang="en-GB" b="1" dirty="0">
                <a:solidFill>
                  <a:srgbClr val="00205A"/>
                </a:solidFill>
                <a:latin typeface="Zona Pro ExtraLight" panose="02010A03040002020004" pitchFamily="2" charset="0"/>
                <a:ea typeface="+mn-ea"/>
                <a:cs typeface="+mn-cs"/>
              </a:rPr>
              <a:t>APPROACH</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p:txBody>
          <a:bodyPr>
            <a:normAutofit/>
          </a:bodyPr>
          <a:lstStyle/>
          <a:p>
            <a:endParaRPr lang="en-GB" sz="2400" dirty="0">
              <a:latin typeface="Times New Roman" panose="02020603050405020304" pitchFamily="18" charset="0"/>
              <a:cs typeface="Times New Roman" panose="02020603050405020304" pitchFamily="18" charset="0"/>
            </a:endParaRPr>
          </a:p>
          <a:p>
            <a:r>
              <a:rPr lang="en-GB" sz="2000" dirty="0">
                <a:solidFill>
                  <a:srgbClr val="00205B"/>
                </a:solidFill>
                <a:latin typeface="Hamlin"/>
                <a:cs typeface="Times New Roman" panose="02020603050405020304" pitchFamily="18" charset="0"/>
              </a:rPr>
              <a:t>Every designated person/entity must effectively create their own internal system of evaluating the AML risk posed by their clients &amp; potential clients</a:t>
            </a:r>
          </a:p>
          <a:p>
            <a:endParaRPr lang="en-GB" sz="2000" dirty="0">
              <a:solidFill>
                <a:srgbClr val="00205B"/>
              </a:solidFill>
              <a:latin typeface="Hamlin"/>
              <a:cs typeface="Times New Roman" panose="02020603050405020304" pitchFamily="18" charset="0"/>
            </a:endParaRPr>
          </a:p>
          <a:p>
            <a:r>
              <a:rPr lang="en-IE" sz="2000" dirty="0">
                <a:solidFill>
                  <a:srgbClr val="00205B"/>
                </a:solidFill>
                <a:latin typeface="Hamlin"/>
                <a:cs typeface="Times New Roman" panose="02020603050405020304" pitchFamily="18" charset="0"/>
              </a:rPr>
              <a:t>Risk factors include; client type, jurisdiction, ownership, controllers, sanctions, etc</a:t>
            </a:r>
          </a:p>
          <a:p>
            <a:endParaRPr lang="en-IE" sz="2400" dirty="0">
              <a:latin typeface="Times New Roman" panose="02020603050405020304" pitchFamily="18" charset="0"/>
              <a:cs typeface="Times New Roman" panose="02020603050405020304" pitchFamily="18" charset="0"/>
            </a:endParaRPr>
          </a:p>
          <a:p>
            <a:pPr marL="0" indent="0">
              <a:buNone/>
            </a:pPr>
            <a:endParaRPr lang="en-IE" sz="2400" dirty="0">
              <a:latin typeface="Times New Roman" panose="02020603050405020304" pitchFamily="18" charset="0"/>
              <a:cs typeface="Times New Roman" panose="02020603050405020304" pitchFamily="18" charset="0"/>
            </a:endParaRPr>
          </a:p>
          <a:p>
            <a:pPr algn="ctr"/>
            <a:r>
              <a:rPr lang="en-IE" sz="2000" dirty="0">
                <a:solidFill>
                  <a:srgbClr val="00205B"/>
                </a:solidFill>
                <a:latin typeface="Hamlin"/>
                <a:cs typeface="Times New Roman" panose="02020603050405020304" pitchFamily="18" charset="0"/>
              </a:rPr>
              <a:t>What are some best practices for Risk-Based AML?</a:t>
            </a:r>
          </a:p>
          <a:p>
            <a:endParaRPr lang="en-IE"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A5FCE1B-4537-ED6F-D66E-3BAA1B756588}"/>
              </a:ext>
            </a:extLst>
          </p:cNvPr>
          <p:cNvSpPr/>
          <p:nvPr/>
        </p:nvSpPr>
        <p:spPr>
          <a:xfrm>
            <a:off x="838200" y="4834878"/>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C473582-45A5-6D1B-6610-EFC384468F5B}"/>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5/10</a:t>
            </a:r>
          </a:p>
        </p:txBody>
      </p:sp>
      <p:pic>
        <p:nvPicPr>
          <p:cNvPr id="9" name="Picture 8" descr="Logo, company name&#10;&#10;Description automatically generated">
            <a:extLst>
              <a:ext uri="{FF2B5EF4-FFF2-40B4-BE49-F238E27FC236}">
                <a16:creationId xmlns:a16="http://schemas.microsoft.com/office/drawing/2014/main" id="{3F49136C-5C15-76E4-1A25-7132CE7A9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713A45D6-6B1A-6806-1650-35AD33B40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
        <p:nvSpPr>
          <p:cNvPr id="11" name="TextBox 10">
            <a:extLst>
              <a:ext uri="{FF2B5EF4-FFF2-40B4-BE49-F238E27FC236}">
                <a16:creationId xmlns:a16="http://schemas.microsoft.com/office/drawing/2014/main" id="{866B77FC-1B8B-DA5C-299F-FF472A5765D5}"/>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30190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p:txBody>
          <a:bodyPr>
            <a:normAutofit/>
          </a:bodyPr>
          <a:lstStyle/>
          <a:p>
            <a:pPr algn="ctr"/>
            <a:r>
              <a:rPr lang="en-GB" b="1" dirty="0">
                <a:solidFill>
                  <a:srgbClr val="00205A"/>
                </a:solidFill>
                <a:latin typeface="Zona Pro ExtraLight" panose="02010A03040002020004" pitchFamily="2" charset="0"/>
                <a:ea typeface="+mn-ea"/>
                <a:cs typeface="+mn-cs"/>
              </a:rPr>
              <a:t>AML RISK - BEST PRACTICES</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a:xfrm>
            <a:off x="774404" y="1293997"/>
            <a:ext cx="10515600" cy="4351338"/>
          </a:xfrm>
        </p:spPr>
        <p:txBody>
          <a:bodyPr>
            <a:normAutofit/>
          </a:bodyPr>
          <a:lstStyle/>
          <a:p>
            <a:endParaRPr lang="en-GB" sz="2400" dirty="0">
              <a:latin typeface="Times New Roman" panose="02020603050405020304" pitchFamily="18" charset="0"/>
              <a:cs typeface="Times New Roman" panose="02020603050405020304" pitchFamily="18" charset="0"/>
            </a:endParaRPr>
          </a:p>
          <a:p>
            <a:r>
              <a:rPr lang="en-GB" sz="2000" dirty="0">
                <a:solidFill>
                  <a:srgbClr val="00205B"/>
                </a:solidFill>
                <a:latin typeface="Hamlin"/>
                <a:cs typeface="Times New Roman" panose="02020603050405020304" pitchFamily="18" charset="0"/>
              </a:rPr>
              <a:t>Customer Due Diligence (CDD) should be applied on the basis of 3 tiers; Simplified, Standard, or Enhanced Due Diligence</a:t>
            </a:r>
          </a:p>
          <a:p>
            <a:endParaRPr lang="en-GB" sz="2000" dirty="0">
              <a:solidFill>
                <a:srgbClr val="00205B"/>
              </a:solidFill>
              <a:latin typeface="Hamlin"/>
              <a:cs typeface="Times New Roman" panose="02020603050405020304" pitchFamily="18" charset="0"/>
            </a:endParaRPr>
          </a:p>
          <a:p>
            <a:r>
              <a:rPr lang="en-GB" sz="2000" dirty="0">
                <a:solidFill>
                  <a:srgbClr val="00205B"/>
                </a:solidFill>
                <a:latin typeface="Hamlin"/>
                <a:cs typeface="Times New Roman" panose="02020603050405020304" pitchFamily="18" charset="0"/>
              </a:rPr>
              <a:t>Risk categories/factors for clients should be Low, Medium, or High, with a special category for Politically Exposed Persons (PEPs) or Sanctioned Persons/Entities</a:t>
            </a:r>
          </a:p>
          <a:p>
            <a:endParaRPr lang="en-GB" sz="2000" dirty="0">
              <a:solidFill>
                <a:srgbClr val="00205B"/>
              </a:solidFill>
              <a:latin typeface="Hamlin"/>
              <a:cs typeface="Times New Roman" panose="02020603050405020304" pitchFamily="18" charset="0"/>
            </a:endParaRPr>
          </a:p>
          <a:p>
            <a:r>
              <a:rPr lang="en-IE" sz="2000" dirty="0">
                <a:solidFill>
                  <a:srgbClr val="00205B"/>
                </a:solidFill>
                <a:latin typeface="Hamlin"/>
                <a:cs typeface="Times New Roman" panose="02020603050405020304" pitchFamily="18" charset="0"/>
              </a:rPr>
              <a:t>Client profiles should be re-evaluated/updated every 1/3/5 years per risk level</a:t>
            </a:r>
          </a:p>
          <a:p>
            <a:pPr marL="0" indent="0" algn="ctr">
              <a:buNone/>
            </a:pPr>
            <a:endParaRPr lang="en-IE" sz="2400" dirty="0">
              <a:latin typeface="Times New Roman" panose="02020603050405020304" pitchFamily="18" charset="0"/>
              <a:cs typeface="Times New Roman" panose="02020603050405020304" pitchFamily="18" charset="0"/>
            </a:endParaRPr>
          </a:p>
          <a:p>
            <a:pPr algn="ctr"/>
            <a:r>
              <a:rPr lang="en-IE" sz="2000" dirty="0">
                <a:solidFill>
                  <a:srgbClr val="00205B"/>
                </a:solidFill>
                <a:latin typeface="Hamlin"/>
                <a:cs typeface="Times New Roman" panose="02020603050405020304" pitchFamily="18" charset="0"/>
              </a:rPr>
              <a:t>How should AML Risk be assessed?</a:t>
            </a:r>
          </a:p>
          <a:p>
            <a:endParaRPr lang="en-IE"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A5FCE1B-4537-ED6F-D66E-3BAA1B756588}"/>
              </a:ext>
            </a:extLst>
          </p:cNvPr>
          <p:cNvSpPr/>
          <p:nvPr/>
        </p:nvSpPr>
        <p:spPr>
          <a:xfrm>
            <a:off x="646813" y="4690153"/>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AB8E"/>
              </a:solidFill>
            </a:endParaRPr>
          </a:p>
        </p:txBody>
      </p:sp>
      <p:sp>
        <p:nvSpPr>
          <p:cNvPr id="5" name="TextBox 4">
            <a:extLst>
              <a:ext uri="{FF2B5EF4-FFF2-40B4-BE49-F238E27FC236}">
                <a16:creationId xmlns:a16="http://schemas.microsoft.com/office/drawing/2014/main" id="{0C473582-45A5-6D1B-6610-EFC384468F5B}"/>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6/10</a:t>
            </a:r>
          </a:p>
        </p:txBody>
      </p:sp>
      <p:pic>
        <p:nvPicPr>
          <p:cNvPr id="9" name="Picture 8" descr="Logo, company name&#10;&#10;Description automatically generated">
            <a:extLst>
              <a:ext uri="{FF2B5EF4-FFF2-40B4-BE49-F238E27FC236}">
                <a16:creationId xmlns:a16="http://schemas.microsoft.com/office/drawing/2014/main" id="{5D335D9D-1DBF-9C75-4805-E8678C072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33B9D606-6F3D-F25E-83CA-54EFC6330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
        <p:nvSpPr>
          <p:cNvPr id="11" name="TextBox 10">
            <a:extLst>
              <a:ext uri="{FF2B5EF4-FFF2-40B4-BE49-F238E27FC236}">
                <a16:creationId xmlns:a16="http://schemas.microsoft.com/office/drawing/2014/main" id="{D10CD7D0-86A0-FAF0-E122-AD960A34711E}"/>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46026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p:txBody>
          <a:bodyPr>
            <a:normAutofit/>
          </a:bodyPr>
          <a:lstStyle/>
          <a:p>
            <a:pPr algn="ctr"/>
            <a:r>
              <a:rPr lang="en-GB" b="1" dirty="0">
                <a:solidFill>
                  <a:srgbClr val="00205A"/>
                </a:solidFill>
                <a:latin typeface="Zona Pro ExtraLight" panose="02010A03040002020004" pitchFamily="2" charset="0"/>
                <a:ea typeface="+mn-ea"/>
                <a:cs typeface="+mn-cs"/>
              </a:rPr>
              <a:t>ASSESSING AML RISK FACTORS</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p:txBody>
          <a:bodyPr>
            <a:normAutofit/>
          </a:bodyPr>
          <a:lstStyle/>
          <a:p>
            <a:endParaRPr lang="en-GB" sz="2400" dirty="0">
              <a:latin typeface="Times New Roman" panose="02020603050405020304" pitchFamily="18" charset="0"/>
              <a:cs typeface="Times New Roman" panose="02020603050405020304" pitchFamily="18" charset="0"/>
            </a:endParaRPr>
          </a:p>
          <a:p>
            <a:r>
              <a:rPr lang="en-GB" sz="2000" b="1" dirty="0">
                <a:solidFill>
                  <a:srgbClr val="00205B"/>
                </a:solidFill>
                <a:latin typeface="Hamlin"/>
                <a:cs typeface="Times New Roman" panose="02020603050405020304" pitchFamily="18" charset="0"/>
              </a:rPr>
              <a:t>Jurisdiction</a:t>
            </a:r>
            <a:r>
              <a:rPr lang="en-GB" sz="2000" dirty="0">
                <a:solidFill>
                  <a:srgbClr val="00205B"/>
                </a:solidFill>
                <a:latin typeface="Hamlin"/>
                <a:cs typeface="Times New Roman" panose="02020603050405020304" pitchFamily="18" charset="0"/>
              </a:rPr>
              <a:t>; FATF, Basel Institute, Sanction Lists, Industry Leaders</a:t>
            </a:r>
          </a:p>
          <a:p>
            <a:r>
              <a:rPr lang="en-GB" sz="2000" b="1" dirty="0">
                <a:solidFill>
                  <a:srgbClr val="00205B"/>
                </a:solidFill>
                <a:latin typeface="Hamlin"/>
                <a:cs typeface="Times New Roman" panose="02020603050405020304" pitchFamily="18" charset="0"/>
              </a:rPr>
              <a:t>Entity Type</a:t>
            </a:r>
            <a:r>
              <a:rPr lang="en-GB" sz="2000" dirty="0">
                <a:solidFill>
                  <a:srgbClr val="00205B"/>
                </a:solidFill>
                <a:latin typeface="Hamlin"/>
                <a:cs typeface="Times New Roman" panose="02020603050405020304" pitchFamily="18" charset="0"/>
              </a:rPr>
              <a:t>; Complexity, Ownership Structures, Stated Purpose</a:t>
            </a:r>
          </a:p>
          <a:p>
            <a:r>
              <a:rPr lang="en-GB" sz="2000" b="1" dirty="0">
                <a:solidFill>
                  <a:srgbClr val="00205B"/>
                </a:solidFill>
                <a:latin typeface="Hamlin"/>
                <a:cs typeface="Times New Roman" panose="02020603050405020304" pitchFamily="18" charset="0"/>
              </a:rPr>
              <a:t>Business Activity</a:t>
            </a:r>
            <a:r>
              <a:rPr lang="en-GB" sz="2000" dirty="0">
                <a:solidFill>
                  <a:srgbClr val="00205B"/>
                </a:solidFill>
                <a:latin typeface="Hamlin"/>
                <a:cs typeface="Times New Roman" panose="02020603050405020304" pitchFamily="18" charset="0"/>
              </a:rPr>
              <a:t>; Industry Sector, Handling of Funds, Regulated, Listed</a:t>
            </a:r>
          </a:p>
          <a:p>
            <a:r>
              <a:rPr lang="en-GB" sz="2000" b="1" dirty="0">
                <a:solidFill>
                  <a:srgbClr val="00205B"/>
                </a:solidFill>
                <a:latin typeface="Hamlin"/>
                <a:cs typeface="Times New Roman" panose="02020603050405020304" pitchFamily="18" charset="0"/>
              </a:rPr>
              <a:t>Controlling Parties</a:t>
            </a:r>
            <a:r>
              <a:rPr lang="en-GB" sz="2000" dirty="0">
                <a:solidFill>
                  <a:srgbClr val="00205B"/>
                </a:solidFill>
                <a:latin typeface="Hamlin"/>
                <a:cs typeface="Times New Roman" panose="02020603050405020304" pitchFamily="18" charset="0"/>
              </a:rPr>
              <a:t>; Management Structures, Ownership, Trustees, Jurisdiction</a:t>
            </a:r>
          </a:p>
          <a:p>
            <a:r>
              <a:rPr lang="en-GB" sz="2000" b="1" dirty="0">
                <a:solidFill>
                  <a:srgbClr val="00205B"/>
                </a:solidFill>
                <a:latin typeface="Hamlin"/>
                <a:cs typeface="Times New Roman" panose="02020603050405020304" pitchFamily="18" charset="0"/>
              </a:rPr>
              <a:t>Individuals</a:t>
            </a:r>
            <a:r>
              <a:rPr lang="en-GB" sz="2000" dirty="0">
                <a:solidFill>
                  <a:srgbClr val="00205B"/>
                </a:solidFill>
                <a:latin typeface="Hamlin"/>
                <a:cs typeface="Times New Roman" panose="02020603050405020304" pitchFamily="18" charset="0"/>
              </a:rPr>
              <a:t>; PEPs, Sanctions, Adverse Press, Jurisdiction</a:t>
            </a:r>
          </a:p>
          <a:p>
            <a:endParaRPr lang="en-IE" sz="2400" dirty="0">
              <a:latin typeface="Times New Roman" panose="02020603050405020304" pitchFamily="18" charset="0"/>
              <a:cs typeface="Times New Roman" panose="02020603050405020304" pitchFamily="18" charset="0"/>
            </a:endParaRPr>
          </a:p>
          <a:p>
            <a:pPr algn="ctr"/>
            <a:r>
              <a:rPr lang="en-IE" sz="2000" dirty="0">
                <a:solidFill>
                  <a:srgbClr val="00205B"/>
                </a:solidFill>
                <a:latin typeface="Hamlin"/>
                <a:cs typeface="Times New Roman" panose="02020603050405020304" pitchFamily="18" charset="0"/>
              </a:rPr>
              <a:t>Higher Complexity = Higher Risk</a:t>
            </a:r>
          </a:p>
          <a:p>
            <a:endParaRPr lang="en-IE"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A5FCE1B-4537-ED6F-D66E-3BAA1B756588}"/>
              </a:ext>
            </a:extLst>
          </p:cNvPr>
          <p:cNvSpPr/>
          <p:nvPr/>
        </p:nvSpPr>
        <p:spPr>
          <a:xfrm>
            <a:off x="816935" y="4637744"/>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C473582-45A5-6D1B-6610-EFC384468F5B}"/>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7/10</a:t>
            </a:r>
          </a:p>
        </p:txBody>
      </p:sp>
      <p:pic>
        <p:nvPicPr>
          <p:cNvPr id="9" name="Picture 8" descr="Logo, company name&#10;&#10;Description automatically generated">
            <a:extLst>
              <a:ext uri="{FF2B5EF4-FFF2-40B4-BE49-F238E27FC236}">
                <a16:creationId xmlns:a16="http://schemas.microsoft.com/office/drawing/2014/main" id="{2486DC5E-3594-1C5E-197A-774D76AD0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C4A3545A-1BA3-B02B-3C96-5FDB11608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
        <p:nvSpPr>
          <p:cNvPr id="11" name="TextBox 10">
            <a:extLst>
              <a:ext uri="{FF2B5EF4-FFF2-40B4-BE49-F238E27FC236}">
                <a16:creationId xmlns:a16="http://schemas.microsoft.com/office/drawing/2014/main" id="{F556AB63-54FE-F2C3-0E22-7F3D832D8521}"/>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44350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a:extLst>
              <a:ext uri="{FF2B5EF4-FFF2-40B4-BE49-F238E27FC236}">
                <a16:creationId xmlns:a16="http://schemas.microsoft.com/office/drawing/2014/main" id="{925AAE76-FCDF-62A0-DFD8-07F0810C9C9C}"/>
              </a:ext>
            </a:extLst>
          </p:cNvPr>
          <p:cNvCxnSpPr>
            <a:cxnSpLocks/>
            <a:stCxn id="34" idx="2"/>
          </p:cNvCxnSpPr>
          <p:nvPr/>
        </p:nvCxnSpPr>
        <p:spPr>
          <a:xfrm flipH="1">
            <a:off x="4614062" y="3725090"/>
            <a:ext cx="1506" cy="11609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06F6098-6408-E061-2C04-A86D08F36BAA}"/>
              </a:ext>
            </a:extLst>
          </p:cNvPr>
          <p:cNvCxnSpPr>
            <a:cxnSpLocks/>
          </p:cNvCxnSpPr>
          <p:nvPr/>
        </p:nvCxnSpPr>
        <p:spPr>
          <a:xfrm>
            <a:off x="3211521" y="1989436"/>
            <a:ext cx="0" cy="3830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582F84FC-29C1-F67C-CF63-7BA98F37D18F}"/>
              </a:ext>
            </a:extLst>
          </p:cNvPr>
          <p:cNvSpPr/>
          <p:nvPr/>
        </p:nvSpPr>
        <p:spPr>
          <a:xfrm>
            <a:off x="2644119" y="2000054"/>
            <a:ext cx="1094019" cy="2868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8/10</a:t>
            </a:r>
          </a:p>
        </p:txBody>
      </p:sp>
      <p:sp>
        <p:nvSpPr>
          <p:cNvPr id="5" name="TextBox 4">
            <a:extLst>
              <a:ext uri="{FF2B5EF4-FFF2-40B4-BE49-F238E27FC236}">
                <a16:creationId xmlns:a16="http://schemas.microsoft.com/office/drawing/2014/main" id="{D54350FE-07D9-FCF2-9D79-62262714F665}"/>
              </a:ext>
            </a:extLst>
          </p:cNvPr>
          <p:cNvSpPr txBox="1"/>
          <p:nvPr/>
        </p:nvSpPr>
        <p:spPr>
          <a:xfrm>
            <a:off x="687476" y="377247"/>
            <a:ext cx="10923373"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UNEXPLAINED COMPLEXITY = HIGH RISK = MORE AML REQUIREMENTS</a:t>
            </a:r>
          </a:p>
        </p:txBody>
      </p:sp>
      <p:sp>
        <p:nvSpPr>
          <p:cNvPr id="6" name="Rectangle 5">
            <a:extLst>
              <a:ext uri="{FF2B5EF4-FFF2-40B4-BE49-F238E27FC236}">
                <a16:creationId xmlns:a16="http://schemas.microsoft.com/office/drawing/2014/main" id="{7041696E-CF0A-CC0A-4A22-7E6F105C30E9}"/>
              </a:ext>
            </a:extLst>
          </p:cNvPr>
          <p:cNvSpPr/>
          <p:nvPr/>
        </p:nvSpPr>
        <p:spPr>
          <a:xfrm>
            <a:off x="1073313" y="1154413"/>
            <a:ext cx="4318688" cy="50367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Rounded Corners 21">
            <a:extLst>
              <a:ext uri="{FF2B5EF4-FFF2-40B4-BE49-F238E27FC236}">
                <a16:creationId xmlns:a16="http://schemas.microsoft.com/office/drawing/2014/main" id="{C5DA6979-054C-FAE6-5A5C-C9A2CCA05E4D}"/>
              </a:ext>
            </a:extLst>
          </p:cNvPr>
          <p:cNvSpPr/>
          <p:nvPr/>
        </p:nvSpPr>
        <p:spPr>
          <a:xfrm>
            <a:off x="2655244" y="5783204"/>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Rectangle: Rounded Corners 29">
            <a:extLst>
              <a:ext uri="{FF2B5EF4-FFF2-40B4-BE49-F238E27FC236}">
                <a16:creationId xmlns:a16="http://schemas.microsoft.com/office/drawing/2014/main" id="{F780989E-99E5-FC78-84A1-1BB54B1E799B}"/>
              </a:ext>
            </a:extLst>
          </p:cNvPr>
          <p:cNvSpPr/>
          <p:nvPr/>
        </p:nvSpPr>
        <p:spPr>
          <a:xfrm>
            <a:off x="2644119" y="3438268"/>
            <a:ext cx="1094019" cy="2868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2" name="Rectangle: Rounded Corners 31">
            <a:extLst>
              <a:ext uri="{FF2B5EF4-FFF2-40B4-BE49-F238E27FC236}">
                <a16:creationId xmlns:a16="http://schemas.microsoft.com/office/drawing/2014/main" id="{C64ABD9A-E4C2-A650-6ACD-AC910393A420}"/>
              </a:ext>
            </a:extLst>
          </p:cNvPr>
          <p:cNvSpPr/>
          <p:nvPr/>
        </p:nvSpPr>
        <p:spPr>
          <a:xfrm>
            <a:off x="4055424" y="4886074"/>
            <a:ext cx="1094019" cy="2868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1" name="Rectangle: Rounded Corners 30">
            <a:extLst>
              <a:ext uri="{FF2B5EF4-FFF2-40B4-BE49-F238E27FC236}">
                <a16:creationId xmlns:a16="http://schemas.microsoft.com/office/drawing/2014/main" id="{6142DE3D-505F-65E2-D6E4-B073E75CE586}"/>
              </a:ext>
            </a:extLst>
          </p:cNvPr>
          <p:cNvSpPr/>
          <p:nvPr/>
        </p:nvSpPr>
        <p:spPr>
          <a:xfrm>
            <a:off x="2655244" y="4890234"/>
            <a:ext cx="1094019" cy="2868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Rectangle: Rounded Corners 32">
            <a:extLst>
              <a:ext uri="{FF2B5EF4-FFF2-40B4-BE49-F238E27FC236}">
                <a16:creationId xmlns:a16="http://schemas.microsoft.com/office/drawing/2014/main" id="{D6B30039-330D-6BA9-D728-ECA2F00D1326}"/>
              </a:ext>
            </a:extLst>
          </p:cNvPr>
          <p:cNvSpPr/>
          <p:nvPr/>
        </p:nvSpPr>
        <p:spPr>
          <a:xfrm>
            <a:off x="1232816" y="4178705"/>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4" name="Rectangle: Rounded Corners 33">
            <a:extLst>
              <a:ext uri="{FF2B5EF4-FFF2-40B4-BE49-F238E27FC236}">
                <a16:creationId xmlns:a16="http://schemas.microsoft.com/office/drawing/2014/main" id="{D686DFAC-1822-1595-DD06-7F2A173385B1}"/>
              </a:ext>
            </a:extLst>
          </p:cNvPr>
          <p:cNvSpPr/>
          <p:nvPr/>
        </p:nvSpPr>
        <p:spPr>
          <a:xfrm>
            <a:off x="4068558" y="3438268"/>
            <a:ext cx="1094019" cy="2868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Rectangle: Rounded Corners 34">
            <a:extLst>
              <a:ext uri="{FF2B5EF4-FFF2-40B4-BE49-F238E27FC236}">
                <a16:creationId xmlns:a16="http://schemas.microsoft.com/office/drawing/2014/main" id="{B40C3A88-4B5C-8A65-347E-C541240F62FD}"/>
              </a:ext>
            </a:extLst>
          </p:cNvPr>
          <p:cNvSpPr/>
          <p:nvPr/>
        </p:nvSpPr>
        <p:spPr>
          <a:xfrm>
            <a:off x="1232817" y="4886074"/>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Rectangle: Rounded Corners 35">
            <a:extLst>
              <a:ext uri="{FF2B5EF4-FFF2-40B4-BE49-F238E27FC236}">
                <a16:creationId xmlns:a16="http://schemas.microsoft.com/office/drawing/2014/main" id="{9D3D0AAB-4452-CC48-A3E1-61CE31953E2D}"/>
              </a:ext>
            </a:extLst>
          </p:cNvPr>
          <p:cNvSpPr/>
          <p:nvPr/>
        </p:nvSpPr>
        <p:spPr>
          <a:xfrm>
            <a:off x="4055424" y="4178705"/>
            <a:ext cx="1094019" cy="2868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Rectangle: Rounded Corners 37">
            <a:extLst>
              <a:ext uri="{FF2B5EF4-FFF2-40B4-BE49-F238E27FC236}">
                <a16:creationId xmlns:a16="http://schemas.microsoft.com/office/drawing/2014/main" id="{88B32877-7AD3-C0E0-3CC9-5D54ADAD3370}"/>
              </a:ext>
            </a:extLst>
          </p:cNvPr>
          <p:cNvSpPr/>
          <p:nvPr/>
        </p:nvSpPr>
        <p:spPr>
          <a:xfrm>
            <a:off x="2655244" y="2712285"/>
            <a:ext cx="1094019" cy="2868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7" name="Rectangle: Rounded Corners 36">
            <a:extLst>
              <a:ext uri="{FF2B5EF4-FFF2-40B4-BE49-F238E27FC236}">
                <a16:creationId xmlns:a16="http://schemas.microsoft.com/office/drawing/2014/main" id="{BE822402-98C5-10B3-323E-DD4CEBBC816C}"/>
              </a:ext>
            </a:extLst>
          </p:cNvPr>
          <p:cNvSpPr/>
          <p:nvPr/>
        </p:nvSpPr>
        <p:spPr>
          <a:xfrm>
            <a:off x="2644120" y="4178705"/>
            <a:ext cx="1094019" cy="2868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1" name="Rectangle: Rounded Corners 40">
            <a:extLst>
              <a:ext uri="{FF2B5EF4-FFF2-40B4-BE49-F238E27FC236}">
                <a16:creationId xmlns:a16="http://schemas.microsoft.com/office/drawing/2014/main" id="{A006A22C-2AFA-5708-57B8-A7472F2BCAE0}"/>
              </a:ext>
            </a:extLst>
          </p:cNvPr>
          <p:cNvSpPr/>
          <p:nvPr/>
        </p:nvSpPr>
        <p:spPr>
          <a:xfrm>
            <a:off x="4061117" y="2000054"/>
            <a:ext cx="1094019" cy="286822"/>
          </a:xfrm>
          <a:prstGeom prst="round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6" name="Rectangle: Rounded Corners 65">
            <a:extLst>
              <a:ext uri="{FF2B5EF4-FFF2-40B4-BE49-F238E27FC236}">
                <a16:creationId xmlns:a16="http://schemas.microsoft.com/office/drawing/2014/main" id="{A875B576-CAD2-8340-1E4E-C3E1C0E5EAD8}"/>
              </a:ext>
            </a:extLst>
          </p:cNvPr>
          <p:cNvSpPr/>
          <p:nvPr/>
        </p:nvSpPr>
        <p:spPr>
          <a:xfrm>
            <a:off x="891362" y="334484"/>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19" name="Straight Connector 118">
            <a:extLst>
              <a:ext uri="{FF2B5EF4-FFF2-40B4-BE49-F238E27FC236}">
                <a16:creationId xmlns:a16="http://schemas.microsoft.com/office/drawing/2014/main" id="{F1CE6341-9090-46AD-9474-FC80A2A602A3}"/>
              </a:ext>
            </a:extLst>
          </p:cNvPr>
          <p:cNvCxnSpPr>
            <a:cxnSpLocks/>
            <a:stCxn id="33" idx="2"/>
            <a:endCxn id="35" idx="0"/>
          </p:cNvCxnSpPr>
          <p:nvPr/>
        </p:nvCxnSpPr>
        <p:spPr>
          <a:xfrm>
            <a:off x="1779826" y="4465527"/>
            <a:ext cx="1" cy="4205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80923A3-9B89-F620-1CB1-184FEC6501AC}"/>
              </a:ext>
            </a:extLst>
          </p:cNvPr>
          <p:cNvCxnSpPr>
            <a:cxnSpLocks/>
          </p:cNvCxnSpPr>
          <p:nvPr/>
        </p:nvCxnSpPr>
        <p:spPr>
          <a:xfrm flipH="1">
            <a:off x="2337961" y="5029485"/>
            <a:ext cx="3172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DC1109D-25D9-1B76-E829-7EE37C2DA280}"/>
              </a:ext>
            </a:extLst>
          </p:cNvPr>
          <p:cNvCxnSpPr>
            <a:cxnSpLocks/>
          </p:cNvCxnSpPr>
          <p:nvPr/>
        </p:nvCxnSpPr>
        <p:spPr>
          <a:xfrm flipH="1">
            <a:off x="3738138" y="5029485"/>
            <a:ext cx="3172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5305101-1A25-31A7-7C56-366AB4218D54}"/>
              </a:ext>
            </a:extLst>
          </p:cNvPr>
          <p:cNvCxnSpPr>
            <a:cxnSpLocks/>
          </p:cNvCxnSpPr>
          <p:nvPr/>
        </p:nvCxnSpPr>
        <p:spPr>
          <a:xfrm flipH="1">
            <a:off x="3738137" y="2143465"/>
            <a:ext cx="3172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C712E8C-5D07-C502-ABBE-28D93FD8A3E3}"/>
              </a:ext>
            </a:extLst>
          </p:cNvPr>
          <p:cNvCxnSpPr>
            <a:cxnSpLocks/>
          </p:cNvCxnSpPr>
          <p:nvPr/>
        </p:nvCxnSpPr>
        <p:spPr>
          <a:xfrm>
            <a:off x="8977389" y="2999107"/>
            <a:ext cx="0" cy="1354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6B472245-2E5E-ED4E-6AE9-FB223680FFC7}"/>
              </a:ext>
            </a:extLst>
          </p:cNvPr>
          <p:cNvSpPr/>
          <p:nvPr/>
        </p:nvSpPr>
        <p:spPr>
          <a:xfrm>
            <a:off x="6587350" y="1111884"/>
            <a:ext cx="4318688" cy="50367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Rectangle: Rounded Corners 135">
            <a:extLst>
              <a:ext uri="{FF2B5EF4-FFF2-40B4-BE49-F238E27FC236}">
                <a16:creationId xmlns:a16="http://schemas.microsoft.com/office/drawing/2014/main" id="{5488FAE7-A57C-5939-15E7-2D8A8A697531}"/>
              </a:ext>
            </a:extLst>
          </p:cNvPr>
          <p:cNvSpPr/>
          <p:nvPr/>
        </p:nvSpPr>
        <p:spPr>
          <a:xfrm>
            <a:off x="8442737" y="4333318"/>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7" name="Rectangle: Rounded Corners 136">
            <a:extLst>
              <a:ext uri="{FF2B5EF4-FFF2-40B4-BE49-F238E27FC236}">
                <a16:creationId xmlns:a16="http://schemas.microsoft.com/office/drawing/2014/main" id="{47D25E0E-2B00-9378-956A-F85F3A27F7C0}"/>
              </a:ext>
            </a:extLst>
          </p:cNvPr>
          <p:cNvSpPr/>
          <p:nvPr/>
        </p:nvSpPr>
        <p:spPr>
          <a:xfrm>
            <a:off x="8442737" y="3440348"/>
            <a:ext cx="1094019" cy="2868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8" name="Rectangle: Rounded Corners 137">
            <a:extLst>
              <a:ext uri="{FF2B5EF4-FFF2-40B4-BE49-F238E27FC236}">
                <a16:creationId xmlns:a16="http://schemas.microsoft.com/office/drawing/2014/main" id="{B2C1449B-1E1F-818D-619C-49D707520717}"/>
              </a:ext>
            </a:extLst>
          </p:cNvPr>
          <p:cNvSpPr/>
          <p:nvPr/>
        </p:nvSpPr>
        <p:spPr>
          <a:xfrm>
            <a:off x="8442736" y="2712285"/>
            <a:ext cx="1094019" cy="2868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3" name="TextBox 142">
            <a:extLst>
              <a:ext uri="{FF2B5EF4-FFF2-40B4-BE49-F238E27FC236}">
                <a16:creationId xmlns:a16="http://schemas.microsoft.com/office/drawing/2014/main" id="{85423304-37E0-5175-8C38-B29EA43B978F}"/>
              </a:ext>
            </a:extLst>
          </p:cNvPr>
          <p:cNvSpPr txBox="1"/>
          <p:nvPr/>
        </p:nvSpPr>
        <p:spPr>
          <a:xfrm>
            <a:off x="2772127" y="5772726"/>
            <a:ext cx="878788"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CLIENT</a:t>
            </a:r>
          </a:p>
        </p:txBody>
      </p:sp>
      <p:sp>
        <p:nvSpPr>
          <p:cNvPr id="144" name="TextBox 143">
            <a:extLst>
              <a:ext uri="{FF2B5EF4-FFF2-40B4-BE49-F238E27FC236}">
                <a16:creationId xmlns:a16="http://schemas.microsoft.com/office/drawing/2014/main" id="{D9028325-EEC1-6A5A-B630-857965B78FAC}"/>
              </a:ext>
            </a:extLst>
          </p:cNvPr>
          <p:cNvSpPr txBox="1"/>
          <p:nvPr/>
        </p:nvSpPr>
        <p:spPr>
          <a:xfrm>
            <a:off x="8550351" y="4320211"/>
            <a:ext cx="878788"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CLIENT</a:t>
            </a:r>
          </a:p>
        </p:txBody>
      </p:sp>
      <p:pic>
        <p:nvPicPr>
          <p:cNvPr id="4" name="Picture 3" descr="Logo, company name&#10;&#10;Description automatically generated">
            <a:extLst>
              <a:ext uri="{FF2B5EF4-FFF2-40B4-BE49-F238E27FC236}">
                <a16:creationId xmlns:a16="http://schemas.microsoft.com/office/drawing/2014/main" id="{DA187C96-6BF6-8467-38C0-DCB5C8F5B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9" y="6083215"/>
            <a:ext cx="978417" cy="64232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30AC4A39-A02A-C739-4CE8-8A9633475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463" y="6251943"/>
            <a:ext cx="1042647" cy="497175"/>
          </a:xfrm>
          <a:prstGeom prst="rect">
            <a:avLst/>
          </a:prstGeom>
        </p:spPr>
      </p:pic>
      <p:sp>
        <p:nvSpPr>
          <p:cNvPr id="9" name="TextBox 8">
            <a:extLst>
              <a:ext uri="{FF2B5EF4-FFF2-40B4-BE49-F238E27FC236}">
                <a16:creationId xmlns:a16="http://schemas.microsoft.com/office/drawing/2014/main" id="{E310B295-89FE-3735-5863-0405F1750F8A}"/>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352440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9/10</a:t>
            </a:r>
          </a:p>
        </p:txBody>
      </p:sp>
      <p:pic>
        <p:nvPicPr>
          <p:cNvPr id="10" name="Picture 9" descr="Text&#10;&#10;Description automatically generated with medium confidence">
            <a:extLst>
              <a:ext uri="{FF2B5EF4-FFF2-40B4-BE49-F238E27FC236}">
                <a16:creationId xmlns:a16="http://schemas.microsoft.com/office/drawing/2014/main" id="{8263B91A-86FB-9121-E6B8-E1044ACC9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410" y="451603"/>
            <a:ext cx="3657600" cy="5449466"/>
          </a:xfrm>
          <a:prstGeom prst="rect">
            <a:avLst/>
          </a:prstGeom>
        </p:spPr>
      </p:pic>
      <p:sp>
        <p:nvSpPr>
          <p:cNvPr id="12" name="Rectangle 11">
            <a:extLst>
              <a:ext uri="{FF2B5EF4-FFF2-40B4-BE49-F238E27FC236}">
                <a16:creationId xmlns:a16="http://schemas.microsoft.com/office/drawing/2014/main" id="{6F10D09C-C853-5F4D-7CA5-C7AEC5652F8B}"/>
              </a:ext>
            </a:extLst>
          </p:cNvPr>
          <p:cNvSpPr/>
          <p:nvPr/>
        </p:nvSpPr>
        <p:spPr>
          <a:xfrm>
            <a:off x="2135982" y="426603"/>
            <a:ext cx="3648130" cy="54532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AD68AB8F-2B72-51DF-252D-285DA1324FFF}"/>
              </a:ext>
            </a:extLst>
          </p:cNvPr>
          <p:cNvSpPr/>
          <p:nvPr/>
        </p:nvSpPr>
        <p:spPr>
          <a:xfrm>
            <a:off x="6858000" y="447867"/>
            <a:ext cx="3902149" cy="57190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Arrow: Right 4">
            <a:extLst>
              <a:ext uri="{FF2B5EF4-FFF2-40B4-BE49-F238E27FC236}">
                <a16:creationId xmlns:a16="http://schemas.microsoft.com/office/drawing/2014/main" id="{5B2AEA78-428F-85B5-A11E-B5632E349B49}"/>
              </a:ext>
            </a:extLst>
          </p:cNvPr>
          <p:cNvSpPr/>
          <p:nvPr/>
        </p:nvSpPr>
        <p:spPr>
          <a:xfrm>
            <a:off x="5433237" y="3127873"/>
            <a:ext cx="1858541" cy="5920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28752B6D-2375-7ED1-F1AD-1C473821B3D3}"/>
              </a:ext>
            </a:extLst>
          </p:cNvPr>
          <p:cNvSpPr txBox="1"/>
          <p:nvPr/>
        </p:nvSpPr>
        <p:spPr>
          <a:xfrm>
            <a:off x="6834126" y="602326"/>
            <a:ext cx="4061864" cy="461665"/>
          </a:xfrm>
          <a:prstGeom prst="rect">
            <a:avLst/>
          </a:prstGeom>
          <a:noFill/>
        </p:spPr>
        <p:txBody>
          <a:bodyPr wrap="square" rtlCol="0">
            <a:spAutoFit/>
          </a:bodyPr>
          <a:lstStyle/>
          <a:p>
            <a:pPr algn="ctr"/>
            <a:r>
              <a:rPr lang="en-IE" sz="2400" dirty="0">
                <a:solidFill>
                  <a:srgbClr val="00205B"/>
                </a:solidFill>
                <a:latin typeface="Times New Roman" panose="02020603050405020304" pitchFamily="18" charset="0"/>
                <a:cs typeface="Times New Roman" panose="02020603050405020304" pitchFamily="18" charset="0"/>
              </a:rPr>
              <a:t>THE ISSUE OF VAGUERY</a:t>
            </a:r>
          </a:p>
        </p:txBody>
      </p:sp>
      <p:sp>
        <p:nvSpPr>
          <p:cNvPr id="9" name="Rectangle: Rounded Corners 8">
            <a:extLst>
              <a:ext uri="{FF2B5EF4-FFF2-40B4-BE49-F238E27FC236}">
                <a16:creationId xmlns:a16="http://schemas.microsoft.com/office/drawing/2014/main" id="{E06D16FB-F03B-68BF-442C-80F9CF172250}"/>
              </a:ext>
            </a:extLst>
          </p:cNvPr>
          <p:cNvSpPr/>
          <p:nvPr/>
        </p:nvSpPr>
        <p:spPr>
          <a:xfrm>
            <a:off x="7057882" y="651330"/>
            <a:ext cx="3614351" cy="363656"/>
          </a:xfrm>
          <a:prstGeom prst="roundRect">
            <a:avLst/>
          </a:prstGeom>
          <a:noFill/>
          <a:ln w="19050">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61208445-2ACE-33E9-88A8-44B4D3B0E5F9}"/>
              </a:ext>
            </a:extLst>
          </p:cNvPr>
          <p:cNvSpPr txBox="1"/>
          <p:nvPr/>
        </p:nvSpPr>
        <p:spPr>
          <a:xfrm>
            <a:off x="7249248" y="1250348"/>
            <a:ext cx="3322675" cy="4616648"/>
          </a:xfrm>
          <a:prstGeom prst="rect">
            <a:avLst/>
          </a:prstGeom>
          <a:noFill/>
        </p:spPr>
        <p:txBody>
          <a:bodyPr wrap="square" rtlCol="0">
            <a:spAutoFit/>
          </a:bodyPr>
          <a:lstStyle/>
          <a:p>
            <a:pPr algn="ctr"/>
            <a:r>
              <a:rPr lang="en-IE" sz="1400" dirty="0">
                <a:solidFill>
                  <a:srgbClr val="00205B"/>
                </a:solidFill>
                <a:latin typeface="Hamlin"/>
                <a:cs typeface="Times New Roman" panose="02020603050405020304" pitchFamily="18" charset="0"/>
              </a:rPr>
              <a:t>2010 Act</a:t>
            </a:r>
          </a:p>
          <a:p>
            <a:pPr algn="ctr"/>
            <a:endParaRPr lang="en-IE" sz="14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IE" sz="1400" dirty="0">
                <a:solidFill>
                  <a:srgbClr val="00205B"/>
                </a:solidFill>
                <a:latin typeface="Hamlin"/>
                <a:cs typeface="Times New Roman" panose="02020603050405020304" pitchFamily="18" charset="0"/>
              </a:rPr>
              <a:t>Section 33; Collecting documents</a:t>
            </a:r>
          </a:p>
          <a:p>
            <a:pPr marL="285750" indent="-285750">
              <a:buFont typeface="Arial" panose="020B0604020202020204" pitchFamily="34" charset="0"/>
              <a:buChar char="•"/>
            </a:pPr>
            <a:endParaRPr lang="en-IE" sz="14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IE" sz="1400" dirty="0">
                <a:solidFill>
                  <a:srgbClr val="00205B"/>
                </a:solidFill>
                <a:latin typeface="Hamlin"/>
                <a:cs typeface="Times New Roman" panose="02020603050405020304" pitchFamily="18" charset="0"/>
              </a:rPr>
              <a:t>Section 37; Detecting PEPs</a:t>
            </a:r>
          </a:p>
          <a:p>
            <a:pPr marL="285750" indent="-285750">
              <a:buFont typeface="Arial" panose="020B0604020202020204" pitchFamily="34" charset="0"/>
              <a:buChar char="•"/>
            </a:pPr>
            <a:endParaRPr lang="en-IE" sz="14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IE" sz="1400" dirty="0">
                <a:solidFill>
                  <a:srgbClr val="00205B"/>
                </a:solidFill>
                <a:latin typeface="Hamlin"/>
                <a:cs typeface="Times New Roman" panose="02020603050405020304" pitchFamily="18" charset="0"/>
              </a:rPr>
              <a:t>Section 38; Using 3rd parties</a:t>
            </a:r>
          </a:p>
          <a:p>
            <a:pPr marL="285750" indent="-285750">
              <a:buFont typeface="Arial" panose="020B0604020202020204" pitchFamily="34" charset="0"/>
              <a:buChar char="•"/>
            </a:pPr>
            <a:endParaRPr lang="en-IE" sz="14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IE" sz="1400" dirty="0">
                <a:solidFill>
                  <a:srgbClr val="00205B"/>
                </a:solidFill>
                <a:latin typeface="Hamlin"/>
                <a:cs typeface="Times New Roman" panose="02020603050405020304" pitchFamily="18" charset="0"/>
              </a:rPr>
              <a:t>Section 54; Developing policies</a:t>
            </a:r>
          </a:p>
          <a:p>
            <a:pPr marL="285750" indent="-285750">
              <a:buFont typeface="Arial" panose="020B0604020202020204" pitchFamily="34" charset="0"/>
              <a:buChar char="•"/>
            </a:pPr>
            <a:endParaRPr lang="en-IE" sz="14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IE" sz="1400" dirty="0">
                <a:solidFill>
                  <a:srgbClr val="00205B"/>
                </a:solidFill>
                <a:latin typeface="Hamlin"/>
                <a:cs typeface="Times New Roman" panose="02020603050405020304" pitchFamily="18" charset="0"/>
              </a:rPr>
              <a:t>Section 55; Keeping records</a:t>
            </a:r>
          </a:p>
          <a:p>
            <a:pPr marL="285750" indent="-285750">
              <a:buFont typeface="Arial" panose="020B0604020202020204" pitchFamily="34" charset="0"/>
              <a:buChar char="•"/>
            </a:pPr>
            <a:endParaRPr lang="en-IE" sz="1400" dirty="0">
              <a:solidFill>
                <a:srgbClr val="00205B"/>
              </a:solidFill>
              <a:latin typeface="Hamlin"/>
              <a:cs typeface="Times New Roman" panose="02020603050405020304" pitchFamily="18" charset="0"/>
            </a:endParaRPr>
          </a:p>
          <a:p>
            <a:pPr algn="ctr"/>
            <a:r>
              <a:rPr lang="en-IE" sz="1400" dirty="0">
                <a:solidFill>
                  <a:srgbClr val="00205B"/>
                </a:solidFill>
                <a:latin typeface="Hamlin"/>
                <a:cs typeface="Times New Roman" panose="02020603050405020304" pitchFamily="18" charset="0"/>
              </a:rPr>
              <a:t>2018 Amendment</a:t>
            </a:r>
          </a:p>
          <a:p>
            <a:pPr marL="285750" indent="-285750">
              <a:buFont typeface="Arial" panose="020B0604020202020204" pitchFamily="34" charset="0"/>
              <a:buChar char="•"/>
            </a:pPr>
            <a:endParaRPr lang="en-IE" sz="14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IE" sz="1400" dirty="0">
                <a:solidFill>
                  <a:srgbClr val="00205B"/>
                </a:solidFill>
                <a:latin typeface="Hamlin"/>
                <a:cs typeface="Times New Roman" panose="02020603050405020304" pitchFamily="18" charset="0"/>
              </a:rPr>
              <a:t>Section 54; Monitoring frequency</a:t>
            </a:r>
          </a:p>
          <a:p>
            <a:pPr marL="285750" indent="-285750">
              <a:buFont typeface="Arial" panose="020B0604020202020204" pitchFamily="34" charset="0"/>
              <a:buChar char="•"/>
            </a:pPr>
            <a:endParaRPr lang="en-IE" sz="1400" dirty="0">
              <a:solidFill>
                <a:srgbClr val="00205B"/>
              </a:solidFill>
              <a:latin typeface="Hamlin"/>
              <a:cs typeface="Times New Roman" panose="02020603050405020304" pitchFamily="18" charset="0"/>
            </a:endParaRPr>
          </a:p>
          <a:p>
            <a:pPr algn="ctr"/>
            <a:r>
              <a:rPr lang="en-IE" sz="1400" dirty="0">
                <a:solidFill>
                  <a:srgbClr val="00205B"/>
                </a:solidFill>
                <a:latin typeface="Hamlin"/>
                <a:cs typeface="Times New Roman" panose="02020603050405020304" pitchFamily="18" charset="0"/>
              </a:rPr>
              <a:t>2021 Amendment</a:t>
            </a:r>
          </a:p>
          <a:p>
            <a:pPr marL="285750" indent="-285750">
              <a:buFont typeface="Arial" panose="020B0604020202020204" pitchFamily="34" charset="0"/>
              <a:buChar char="•"/>
            </a:pPr>
            <a:endParaRPr lang="en-IE" sz="14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IE" sz="1400" dirty="0">
                <a:solidFill>
                  <a:srgbClr val="00205B"/>
                </a:solidFill>
                <a:latin typeface="Hamlin"/>
                <a:cs typeface="Times New Roman" panose="02020603050405020304" pitchFamily="18" charset="0"/>
              </a:rPr>
              <a:t>Section 8; Ownership registers</a:t>
            </a:r>
          </a:p>
        </p:txBody>
      </p:sp>
      <p:pic>
        <p:nvPicPr>
          <p:cNvPr id="4" name="Picture 3" descr="Logo, company name&#10;&#10;Description automatically generated">
            <a:extLst>
              <a:ext uri="{FF2B5EF4-FFF2-40B4-BE49-F238E27FC236}">
                <a16:creationId xmlns:a16="http://schemas.microsoft.com/office/drawing/2014/main" id="{8E2FF664-3043-4302-8F03-C4788F8B6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36" y="5851895"/>
            <a:ext cx="1233599" cy="809844"/>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88821972-56C7-89DE-523A-5C7D1F8D5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867" y="5922335"/>
            <a:ext cx="1449368" cy="691116"/>
          </a:xfrm>
          <a:prstGeom prst="rect">
            <a:avLst/>
          </a:prstGeom>
        </p:spPr>
      </p:pic>
      <p:sp>
        <p:nvSpPr>
          <p:cNvPr id="13" name="TextBox 12">
            <a:extLst>
              <a:ext uri="{FF2B5EF4-FFF2-40B4-BE49-F238E27FC236}">
                <a16:creationId xmlns:a16="http://schemas.microsoft.com/office/drawing/2014/main" id="{1047DF07-9C56-FEFC-B8CE-DCE9F60280D2}"/>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68210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p:txBody>
          <a:bodyPr>
            <a:normAutofit/>
          </a:bodyPr>
          <a:lstStyle/>
          <a:p>
            <a:pPr algn="ctr"/>
            <a:r>
              <a:rPr lang="en-GB" b="1" dirty="0">
                <a:solidFill>
                  <a:srgbClr val="00205A"/>
                </a:solidFill>
                <a:latin typeface="Zona Pro ExtraLight" panose="02010A03040002020004" pitchFamily="2" charset="0"/>
                <a:ea typeface="+mn-ea"/>
                <a:cs typeface="+mn-cs"/>
              </a:rPr>
              <a:t>COMMON QUESTIONS ON AML REQUIREMENTS</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a:xfrm>
            <a:off x="838200" y="2112705"/>
            <a:ext cx="10515600" cy="4351338"/>
          </a:xfrm>
        </p:spPr>
        <p:txBody>
          <a:bodyPr>
            <a:normAutofit/>
          </a:bodyPr>
          <a:lstStyle/>
          <a:p>
            <a:r>
              <a:rPr lang="en-GB" sz="2000" dirty="0">
                <a:solidFill>
                  <a:srgbClr val="00205B"/>
                </a:solidFill>
                <a:latin typeface="Hamlin"/>
                <a:cs typeface="Times New Roman" panose="02020603050405020304" pitchFamily="18" charset="0"/>
              </a:rPr>
              <a:t>“Do all documents received from clients need to be certified as true copies of originals?” – </a:t>
            </a:r>
            <a:r>
              <a:rPr lang="en-GB" sz="2000" b="1" dirty="0">
                <a:solidFill>
                  <a:srgbClr val="00AB8E"/>
                </a:solidFill>
                <a:latin typeface="Hamlin"/>
                <a:cs typeface="Times New Roman" panose="02020603050405020304" pitchFamily="18" charset="0"/>
              </a:rPr>
              <a:t>No, this is not strictly required by the law in Ireland</a:t>
            </a:r>
          </a:p>
          <a:p>
            <a:endParaRPr lang="en-GB" sz="2400" dirty="0">
              <a:latin typeface="Times New Roman" panose="02020603050405020304" pitchFamily="18" charset="0"/>
              <a:cs typeface="Times New Roman" panose="02020603050405020304" pitchFamily="18" charset="0"/>
            </a:endParaRPr>
          </a:p>
          <a:p>
            <a:r>
              <a:rPr lang="en-IE" sz="2000" dirty="0">
                <a:solidFill>
                  <a:srgbClr val="00205B"/>
                </a:solidFill>
                <a:latin typeface="Hamlin"/>
                <a:cs typeface="Times New Roman" panose="02020603050405020304" pitchFamily="18" charset="0"/>
              </a:rPr>
              <a:t>“Do ID and Address documents need to be kept in date at all times?” – </a:t>
            </a:r>
            <a:r>
              <a:rPr lang="en-IE" sz="2000" b="1" dirty="0">
                <a:solidFill>
                  <a:srgbClr val="00AB8E"/>
                </a:solidFill>
                <a:latin typeface="Hamlin"/>
                <a:cs typeface="Times New Roman" panose="02020603050405020304" pitchFamily="18" charset="0"/>
              </a:rPr>
              <a:t>No, once they are in date/from within the last 6 months at the time received</a:t>
            </a:r>
          </a:p>
          <a:p>
            <a:endParaRPr lang="en-IE" sz="2000" dirty="0">
              <a:solidFill>
                <a:srgbClr val="00205B"/>
              </a:solidFill>
              <a:latin typeface="Hamlin"/>
              <a:cs typeface="Times New Roman" panose="02020603050405020304" pitchFamily="18" charset="0"/>
            </a:endParaRPr>
          </a:p>
          <a:p>
            <a:r>
              <a:rPr lang="en-IE" sz="2000" dirty="0">
                <a:solidFill>
                  <a:srgbClr val="00205B"/>
                </a:solidFill>
                <a:latin typeface="Hamlin"/>
                <a:cs typeface="Times New Roman" panose="02020603050405020304" pitchFamily="18" charset="0"/>
              </a:rPr>
              <a:t>“Can you provide services to a new client during initial AML onboarding?” </a:t>
            </a:r>
            <a:r>
              <a:rPr lang="en-IE" sz="2000" b="1" dirty="0">
                <a:solidFill>
                  <a:srgbClr val="00AB8E"/>
                </a:solidFill>
                <a:latin typeface="Hamlin"/>
                <a:cs typeface="Times New Roman" panose="02020603050405020304" pitchFamily="18" charset="0"/>
              </a:rPr>
              <a:t>– No, all prospective clients must be officially approved according to the firm’s internal AML policies before services are offered</a:t>
            </a:r>
          </a:p>
          <a:p>
            <a:endParaRPr lang="en-IE" sz="2400" dirty="0">
              <a:latin typeface="Times New Roman" panose="02020603050405020304" pitchFamily="18" charset="0"/>
              <a:cs typeface="Times New Roman" panose="02020603050405020304" pitchFamily="18" charset="0"/>
            </a:endParaRPr>
          </a:p>
          <a:p>
            <a:pPr marL="0" indent="0">
              <a:buNone/>
            </a:pPr>
            <a:endParaRPr lang="en-IE" sz="2400" dirty="0">
              <a:latin typeface="Times New Roman" panose="02020603050405020304" pitchFamily="18" charset="0"/>
              <a:cs typeface="Times New Roman" panose="02020603050405020304" pitchFamily="18" charset="0"/>
            </a:endParaRPr>
          </a:p>
          <a:p>
            <a:endParaRPr lang="en-IE"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C473582-45A5-6D1B-6610-EFC384468F5B}"/>
              </a:ext>
            </a:extLst>
          </p:cNvPr>
          <p:cNvSpPr txBox="1"/>
          <p:nvPr/>
        </p:nvSpPr>
        <p:spPr>
          <a:xfrm>
            <a:off x="11584459" y="6529126"/>
            <a:ext cx="607541"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10/10</a:t>
            </a:r>
          </a:p>
        </p:txBody>
      </p:sp>
      <p:pic>
        <p:nvPicPr>
          <p:cNvPr id="7" name="Picture 6" descr="Logo, company name&#10;&#10;Description automatically generated">
            <a:extLst>
              <a:ext uri="{FF2B5EF4-FFF2-40B4-BE49-F238E27FC236}">
                <a16:creationId xmlns:a16="http://schemas.microsoft.com/office/drawing/2014/main" id="{DD9D50FB-DE98-0FC0-2369-3BD43035E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0619F0D6-E58F-74BE-C85E-8B2C017EF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
        <p:nvSpPr>
          <p:cNvPr id="10" name="TextBox 9">
            <a:extLst>
              <a:ext uri="{FF2B5EF4-FFF2-40B4-BE49-F238E27FC236}">
                <a16:creationId xmlns:a16="http://schemas.microsoft.com/office/drawing/2014/main" id="{0DA0EB21-E813-F1AE-7FD5-94CDAFD3739C}"/>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51999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338EA3-4312-8CDF-9ED4-495605085498}"/>
              </a:ext>
            </a:extLst>
          </p:cNvPr>
          <p:cNvSpPr txBox="1"/>
          <p:nvPr/>
        </p:nvSpPr>
        <p:spPr>
          <a:xfrm>
            <a:off x="467497" y="1674674"/>
            <a:ext cx="11257005" cy="2000548"/>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SECTION   II.</a:t>
            </a:r>
          </a:p>
          <a:p>
            <a:pPr algn="ctr"/>
            <a:endParaRPr lang="en-IE" sz="3600" dirty="0">
              <a:solidFill>
                <a:schemeClr val="bg1"/>
              </a:solidFill>
              <a:latin typeface="Times New Roman" panose="02020603050405020304" pitchFamily="18" charset="0"/>
              <a:cs typeface="Times New Roman" panose="02020603050405020304" pitchFamily="18" charset="0"/>
            </a:endParaRPr>
          </a:p>
          <a:p>
            <a:pPr algn="ctr"/>
            <a:r>
              <a:rPr lang="en-IE" sz="4400" b="1" dirty="0">
                <a:solidFill>
                  <a:srgbClr val="00205A"/>
                </a:solidFill>
                <a:latin typeface="Zona Pro ExtraLight" panose="02010A03040002020004" pitchFamily="2" charset="0"/>
              </a:rPr>
              <a:t>UNDERSTANDING</a:t>
            </a:r>
            <a:r>
              <a:rPr lang="en-IE" sz="3600" dirty="0">
                <a:solidFill>
                  <a:schemeClr val="bg1"/>
                </a:solidFill>
                <a:latin typeface="Times New Roman" panose="02020603050405020304" pitchFamily="18" charset="0"/>
                <a:cs typeface="Times New Roman" panose="02020603050405020304" pitchFamily="18" charset="0"/>
              </a:rPr>
              <a:t> </a:t>
            </a:r>
            <a:r>
              <a:rPr lang="en-IE" sz="4400" b="1" dirty="0">
                <a:solidFill>
                  <a:srgbClr val="00205A"/>
                </a:solidFill>
                <a:latin typeface="Zona Pro ExtraLight" panose="02010A03040002020004" pitchFamily="2" charset="0"/>
              </a:rPr>
              <a:t>OWNERSHIP</a:t>
            </a:r>
          </a:p>
        </p:txBody>
      </p:sp>
      <p:pic>
        <p:nvPicPr>
          <p:cNvPr id="5" name="Picture 4" descr="Logo, company name&#10;&#10;Description automatically generated">
            <a:extLst>
              <a:ext uri="{FF2B5EF4-FFF2-40B4-BE49-F238E27FC236}">
                <a16:creationId xmlns:a16="http://schemas.microsoft.com/office/drawing/2014/main" id="{8516328E-5EEC-14FA-888B-691DD6357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376426C7-DE43-4428-329C-E05570452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Tree>
    <p:extLst>
      <p:ext uri="{BB962C8B-B14F-4D97-AF65-F5344CB8AC3E}">
        <p14:creationId xmlns:p14="http://schemas.microsoft.com/office/powerpoint/2010/main" val="31381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p:txBody>
          <a:bodyPr>
            <a:normAutofit/>
          </a:bodyPr>
          <a:lstStyle/>
          <a:p>
            <a:pPr algn="ctr"/>
            <a:r>
              <a:rPr lang="en-GB" b="1" dirty="0">
                <a:solidFill>
                  <a:srgbClr val="00205A"/>
                </a:solidFill>
                <a:latin typeface="Zona Pro ExtraLight" panose="02010A03040002020004" pitchFamily="2" charset="0"/>
                <a:ea typeface="+mn-ea"/>
                <a:cs typeface="+mn-cs"/>
              </a:rPr>
              <a:t>OWNERSHIP – KEY TERMINOLOGY</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a:xfrm>
            <a:off x="923260" y="1549178"/>
            <a:ext cx="10515600" cy="4351338"/>
          </a:xfrm>
        </p:spPr>
        <p:txBody>
          <a:bodyPr>
            <a:normAutofit/>
          </a:bodyPr>
          <a:lstStyle/>
          <a:p>
            <a:r>
              <a:rPr lang="en-GB" sz="2000" b="1" dirty="0">
                <a:solidFill>
                  <a:srgbClr val="00205B"/>
                </a:solidFill>
                <a:latin typeface="Hamlin"/>
                <a:cs typeface="Times New Roman" panose="02020603050405020304" pitchFamily="18" charset="0"/>
              </a:rPr>
              <a:t>“Ownership” </a:t>
            </a:r>
            <a:r>
              <a:rPr lang="en-GB" sz="2000" dirty="0">
                <a:solidFill>
                  <a:srgbClr val="00205B"/>
                </a:solidFill>
                <a:latin typeface="Hamlin"/>
                <a:cs typeface="Times New Roman" panose="02020603050405020304" pitchFamily="18" charset="0"/>
              </a:rPr>
              <a:t>is not equal to Ultimate Beneficial Ownership</a:t>
            </a:r>
          </a:p>
          <a:p>
            <a:endParaRPr lang="en-GB" sz="2000" dirty="0">
              <a:solidFill>
                <a:srgbClr val="00205B"/>
              </a:solidFill>
              <a:latin typeface="Hamlin"/>
              <a:cs typeface="Times New Roman" panose="02020603050405020304" pitchFamily="18" charset="0"/>
            </a:endParaRPr>
          </a:p>
          <a:p>
            <a:r>
              <a:rPr lang="en-GB" sz="2000" b="1" dirty="0">
                <a:solidFill>
                  <a:srgbClr val="00205B"/>
                </a:solidFill>
                <a:latin typeface="Hamlin"/>
                <a:cs typeface="Times New Roman" panose="02020603050405020304" pitchFamily="18" charset="0"/>
              </a:rPr>
              <a:t>“Ultimate Benefit” </a:t>
            </a:r>
            <a:r>
              <a:rPr lang="en-GB" sz="2000" dirty="0">
                <a:solidFill>
                  <a:srgbClr val="00205B"/>
                </a:solidFill>
                <a:latin typeface="Hamlin"/>
                <a:cs typeface="Times New Roman" panose="02020603050405020304" pitchFamily="18" charset="0"/>
              </a:rPr>
              <a:t>refers to individual natural persons. (Human Beings) Entities can be owners, but they cannot be UBOs. Entities do not benefit from or enjoy property, they are vehicles for ownership by real people</a:t>
            </a:r>
          </a:p>
          <a:p>
            <a:pPr marL="0" indent="0">
              <a:buNone/>
            </a:pPr>
            <a:endParaRPr lang="en-IE" sz="2400" dirty="0">
              <a:latin typeface="Times New Roman" panose="02020603050405020304" pitchFamily="18" charset="0"/>
              <a:cs typeface="Times New Roman" panose="02020603050405020304" pitchFamily="18" charset="0"/>
            </a:endParaRPr>
          </a:p>
          <a:p>
            <a:r>
              <a:rPr lang="en-IE" sz="2000" dirty="0">
                <a:solidFill>
                  <a:srgbClr val="00205B"/>
                </a:solidFill>
                <a:latin typeface="Hamlin"/>
                <a:cs typeface="Times New Roman" panose="02020603050405020304" pitchFamily="18" charset="0"/>
              </a:rPr>
              <a:t>Salomon v Salomon &amp; Company (1897); Companies are ‘</a:t>
            </a:r>
            <a:r>
              <a:rPr lang="en-IE" sz="2000" i="1" dirty="0">
                <a:solidFill>
                  <a:srgbClr val="00205B"/>
                </a:solidFill>
                <a:latin typeface="Hamlin"/>
                <a:cs typeface="Times New Roman" panose="02020603050405020304" pitchFamily="18" charset="0"/>
              </a:rPr>
              <a:t>Legal Persons</a:t>
            </a:r>
            <a:r>
              <a:rPr lang="en-IE" sz="2000" dirty="0">
                <a:solidFill>
                  <a:srgbClr val="00205B"/>
                </a:solidFill>
                <a:latin typeface="Hamlin"/>
                <a:cs typeface="Times New Roman" panose="02020603050405020304" pitchFamily="18" charset="0"/>
              </a:rPr>
              <a:t>’  with separate legal personality, but not actual persons, therefore not UBOs</a:t>
            </a:r>
          </a:p>
          <a:p>
            <a:endParaRPr lang="en-IE" sz="2400" i="1" dirty="0">
              <a:latin typeface="Times New Roman" panose="02020603050405020304" pitchFamily="18" charset="0"/>
              <a:cs typeface="Times New Roman" panose="02020603050405020304" pitchFamily="18" charset="0"/>
            </a:endParaRPr>
          </a:p>
          <a:p>
            <a:pPr algn="ctr"/>
            <a:r>
              <a:rPr lang="en-IE" sz="2000" b="1" dirty="0">
                <a:solidFill>
                  <a:srgbClr val="00205B"/>
                </a:solidFill>
                <a:latin typeface="Hamlin"/>
                <a:cs typeface="Times New Roman" panose="02020603050405020304" pitchFamily="18" charset="0"/>
              </a:rPr>
              <a:t>Interchangeable terms; Members, Subscribers, Beneficiaries, Shareholders</a:t>
            </a:r>
          </a:p>
          <a:p>
            <a:endParaRPr lang="en-IE"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A5FCE1B-4537-ED6F-D66E-3BAA1B756588}"/>
              </a:ext>
            </a:extLst>
          </p:cNvPr>
          <p:cNvSpPr/>
          <p:nvPr/>
        </p:nvSpPr>
        <p:spPr>
          <a:xfrm>
            <a:off x="903434" y="4785999"/>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B56FEB77-620F-4342-5684-6E95967FD123}"/>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1/11</a:t>
            </a:r>
          </a:p>
        </p:txBody>
      </p:sp>
      <p:pic>
        <p:nvPicPr>
          <p:cNvPr id="13" name="Picture 12" descr="Logo, company name&#10;&#10;Description automatically generated">
            <a:extLst>
              <a:ext uri="{FF2B5EF4-FFF2-40B4-BE49-F238E27FC236}">
                <a16:creationId xmlns:a16="http://schemas.microsoft.com/office/drawing/2014/main" id="{EC9CACD1-74AE-78B4-AAF1-63A851D50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3254671B-BB05-B733-438D-D69041647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
        <p:nvSpPr>
          <p:cNvPr id="15" name="TextBox 14">
            <a:extLst>
              <a:ext uri="{FF2B5EF4-FFF2-40B4-BE49-F238E27FC236}">
                <a16:creationId xmlns:a16="http://schemas.microsoft.com/office/drawing/2014/main" id="{8CD5FC9D-3126-AAF0-45D3-8943A178232E}"/>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68562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2/11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904484" y="321532"/>
            <a:ext cx="8383029"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 HOW FAR DO WE</a:t>
            </a:r>
            <a:r>
              <a:rPr lang="en-IE" sz="2000" dirty="0">
                <a:latin typeface="Times New Roman" panose="02020603050405020304" pitchFamily="18" charset="0"/>
                <a:cs typeface="Times New Roman" panose="02020603050405020304" pitchFamily="18" charset="0"/>
              </a:rPr>
              <a:t> </a:t>
            </a:r>
            <a:r>
              <a:rPr lang="en-IE" sz="2000" b="1" dirty="0">
                <a:solidFill>
                  <a:srgbClr val="00205A"/>
                </a:solidFill>
                <a:latin typeface="Zona Pro ExtraLight" panose="02010A03040002020004" pitchFamily="2" charset="0"/>
              </a:rPr>
              <a:t>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pic>
        <p:nvPicPr>
          <p:cNvPr id="10" name="Picture 9" descr="Logo, company name&#10;&#10;Description automatically generated">
            <a:extLst>
              <a:ext uri="{FF2B5EF4-FFF2-40B4-BE49-F238E27FC236}">
                <a16:creationId xmlns:a16="http://schemas.microsoft.com/office/drawing/2014/main" id="{4FD9E845-3DC3-7F6C-F0EC-D230E0536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6043994"/>
            <a:ext cx="989573" cy="64964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989DCBDF-1CA5-C7DC-F4CF-EA27CB3FA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2" y="5971088"/>
            <a:ext cx="1587043" cy="756765"/>
          </a:xfrm>
          <a:prstGeom prst="rect">
            <a:avLst/>
          </a:prstGeom>
        </p:spPr>
      </p:pic>
      <p:sp>
        <p:nvSpPr>
          <p:cNvPr id="12" name="TextBox 11">
            <a:extLst>
              <a:ext uri="{FF2B5EF4-FFF2-40B4-BE49-F238E27FC236}">
                <a16:creationId xmlns:a16="http://schemas.microsoft.com/office/drawing/2014/main" id="{19C65B87-ED11-9964-EAEA-89BE6515591C}"/>
              </a:ext>
            </a:extLst>
          </p:cNvPr>
          <p:cNvSpPr txBox="1"/>
          <p:nvPr/>
        </p:nvSpPr>
        <p:spPr>
          <a:xfrm>
            <a:off x="9884735" y="6231305"/>
            <a:ext cx="1816733"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1121489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3/11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870503" y="343147"/>
            <a:ext cx="8591934"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 HOW FAR DO WE 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2892922" y="4878070"/>
            <a:ext cx="32030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863157" y="2119123"/>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CE7E2483-1D4F-2FCC-1B5A-CF9908288B0B}"/>
              </a:ext>
            </a:extLst>
          </p:cNvPr>
          <p:cNvSpPr txBox="1"/>
          <p:nvPr/>
        </p:nvSpPr>
        <p:spPr>
          <a:xfrm>
            <a:off x="3055119" y="211387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FFBA8C5D-90A9-E8C6-4C99-07BAB7B24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8" y="5910597"/>
            <a:ext cx="1208968" cy="793674"/>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77D63A54-475A-E7AA-D991-F0E5EB49F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09" y="5982516"/>
            <a:ext cx="1479247" cy="705363"/>
          </a:xfrm>
          <a:prstGeom prst="rect">
            <a:avLst/>
          </a:prstGeom>
        </p:spPr>
      </p:pic>
      <p:sp>
        <p:nvSpPr>
          <p:cNvPr id="15" name="TextBox 14">
            <a:extLst>
              <a:ext uri="{FF2B5EF4-FFF2-40B4-BE49-F238E27FC236}">
                <a16:creationId xmlns:a16="http://schemas.microsoft.com/office/drawing/2014/main" id="{A2F4BA70-BEE2-1CF8-77BE-A8462C7E75FF}"/>
              </a:ext>
            </a:extLst>
          </p:cNvPr>
          <p:cNvSpPr txBox="1"/>
          <p:nvPr/>
        </p:nvSpPr>
        <p:spPr>
          <a:xfrm>
            <a:off x="9399181" y="6188150"/>
            <a:ext cx="2115942"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397380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2C06F-6186-B845-A8E0-4E38C0DD51E9}"/>
              </a:ext>
            </a:extLst>
          </p:cNvPr>
          <p:cNvSpPr txBox="1"/>
          <p:nvPr/>
        </p:nvSpPr>
        <p:spPr>
          <a:xfrm>
            <a:off x="937183" y="686560"/>
            <a:ext cx="4301413" cy="584775"/>
          </a:xfrm>
          <a:prstGeom prst="rect">
            <a:avLst/>
          </a:prstGeom>
          <a:noFill/>
        </p:spPr>
        <p:txBody>
          <a:bodyPr wrap="square" rtlCol="0">
            <a:spAutoFit/>
          </a:bodyPr>
          <a:lstStyle/>
          <a:p>
            <a:pPr>
              <a:defRPr/>
            </a:pPr>
            <a:r>
              <a:rPr lang="en-US" sz="3200" dirty="0">
                <a:solidFill>
                  <a:srgbClr val="00205A"/>
                </a:solidFill>
                <a:latin typeface="Zona Pro ExtraLight" panose="02010A03040002020004" pitchFamily="2" charset="0"/>
              </a:rPr>
              <a:t>Welcome &amp; Introduction</a:t>
            </a:r>
          </a:p>
        </p:txBody>
      </p:sp>
      <p:sp>
        <p:nvSpPr>
          <p:cNvPr id="4" name="TextBox 3">
            <a:extLst>
              <a:ext uri="{FF2B5EF4-FFF2-40B4-BE49-F238E27FC236}">
                <a16:creationId xmlns:a16="http://schemas.microsoft.com/office/drawing/2014/main" id="{2CE61B23-0DAE-2543-BE37-AA2F72386110}"/>
              </a:ext>
            </a:extLst>
          </p:cNvPr>
          <p:cNvSpPr txBox="1"/>
          <p:nvPr/>
        </p:nvSpPr>
        <p:spPr>
          <a:xfrm>
            <a:off x="970689" y="2061826"/>
            <a:ext cx="9231536" cy="3757054"/>
          </a:xfrm>
          <a:prstGeom prst="rect">
            <a:avLst/>
          </a:prstGeom>
          <a:noFill/>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Thank you for registering</a:t>
            </a: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Questions</a:t>
            </a:r>
            <a:endPar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628650" marR="0" lvl="1"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      Please use the question box on the right of your screen to send the questions for our speaker</a:t>
            </a: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Today’s session will be recorded and will be on our website later today</a:t>
            </a: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The CPD code is noted below and will be sent out directly after this session has concluded</a:t>
            </a: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2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2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p:txBody>
      </p:sp>
      <p:sp>
        <p:nvSpPr>
          <p:cNvPr id="5" name="TextBox 4">
            <a:extLst>
              <a:ext uri="{FF2B5EF4-FFF2-40B4-BE49-F238E27FC236}">
                <a16:creationId xmlns:a16="http://schemas.microsoft.com/office/drawing/2014/main" id="{B14A698F-0D32-4BD1-B058-FE99C123FD2B}"/>
              </a:ext>
            </a:extLst>
          </p:cNvPr>
          <p:cNvSpPr txBox="1"/>
          <p:nvPr/>
        </p:nvSpPr>
        <p:spPr>
          <a:xfrm>
            <a:off x="8569841" y="6220046"/>
            <a:ext cx="3357889" cy="369332"/>
          </a:xfrm>
          <a:prstGeom prst="rect">
            <a:avLst/>
          </a:prstGeom>
          <a:solidFill>
            <a:srgbClr val="00AB8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5B"/>
                </a:solidFill>
                <a:effectLst/>
                <a:uLnTx/>
                <a:uFillTx/>
                <a:latin typeface="Hamlin"/>
                <a:ea typeface="+mn-ea"/>
                <a:cs typeface="+mn-cs"/>
              </a:rPr>
              <a:t>CPD CODE: </a:t>
            </a:r>
            <a:r>
              <a:rPr lang="en-GB" dirty="0">
                <a:solidFill>
                  <a:srgbClr val="00205B"/>
                </a:solidFill>
                <a:latin typeface="Hamlin"/>
              </a:rPr>
              <a:t>2022-2380</a:t>
            </a:r>
          </a:p>
        </p:txBody>
      </p:sp>
    </p:spTree>
    <p:extLst>
      <p:ext uri="{BB962C8B-B14F-4D97-AF65-F5344CB8AC3E}">
        <p14:creationId xmlns:p14="http://schemas.microsoft.com/office/powerpoint/2010/main" val="4337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4/11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836522" y="321532"/>
            <a:ext cx="8500418"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 HOW FAR DO WE 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2892922" y="4878070"/>
            <a:ext cx="3203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Rounded Corners 15">
            <a:extLst>
              <a:ext uri="{FF2B5EF4-FFF2-40B4-BE49-F238E27FC236}">
                <a16:creationId xmlns:a16="http://schemas.microsoft.com/office/drawing/2014/main" id="{7F26C005-375D-B763-723F-0F74A7057950}"/>
              </a:ext>
            </a:extLst>
          </p:cNvPr>
          <p:cNvSpPr/>
          <p:nvPr/>
        </p:nvSpPr>
        <p:spPr>
          <a:xfrm>
            <a:off x="4112216" y="4148698"/>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2" name="TextBox 21">
            <a:extLst>
              <a:ext uri="{FF2B5EF4-FFF2-40B4-BE49-F238E27FC236}">
                <a16:creationId xmlns:a16="http://schemas.microsoft.com/office/drawing/2014/main" id="{758E4EF4-F6A6-7EA6-797A-8265F9F1D0E5}"/>
              </a:ext>
            </a:extLst>
          </p:cNvPr>
          <p:cNvSpPr txBox="1"/>
          <p:nvPr/>
        </p:nvSpPr>
        <p:spPr>
          <a:xfrm>
            <a:off x="4135577" y="4138220"/>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LP</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6" name="TextBox 25">
            <a:extLst>
              <a:ext uri="{FF2B5EF4-FFF2-40B4-BE49-F238E27FC236}">
                <a16:creationId xmlns:a16="http://schemas.microsoft.com/office/drawing/2014/main" id="{FE8B8BBB-B9CF-635D-B381-DE7996966596}"/>
              </a:ext>
            </a:extLst>
          </p:cNvPr>
          <p:cNvSpPr txBox="1"/>
          <p:nvPr/>
        </p:nvSpPr>
        <p:spPr>
          <a:xfrm>
            <a:off x="4659224" y="446078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23%</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863157" y="2119123"/>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CE7E2483-1D4F-2FCC-1B5A-CF9908288B0B}"/>
              </a:ext>
            </a:extLst>
          </p:cNvPr>
          <p:cNvSpPr txBox="1"/>
          <p:nvPr/>
        </p:nvSpPr>
        <p:spPr>
          <a:xfrm>
            <a:off x="3055119" y="211387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7" name="Rectangle: Rounded Corners 46">
            <a:extLst>
              <a:ext uri="{FF2B5EF4-FFF2-40B4-BE49-F238E27FC236}">
                <a16:creationId xmlns:a16="http://schemas.microsoft.com/office/drawing/2014/main" id="{F6ADAAC6-7A5F-3B0F-76BD-0E9DB53FEB39}"/>
              </a:ext>
            </a:extLst>
          </p:cNvPr>
          <p:cNvSpPr/>
          <p:nvPr/>
        </p:nvSpPr>
        <p:spPr>
          <a:xfrm>
            <a:off x="4108134" y="3389417"/>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TextBox 47">
            <a:extLst>
              <a:ext uri="{FF2B5EF4-FFF2-40B4-BE49-F238E27FC236}">
                <a16:creationId xmlns:a16="http://schemas.microsoft.com/office/drawing/2014/main" id="{B0E35144-E6A3-1CA6-6D80-9CC8AD19653F}"/>
              </a:ext>
            </a:extLst>
          </p:cNvPr>
          <p:cNvSpPr txBox="1"/>
          <p:nvPr/>
        </p:nvSpPr>
        <p:spPr>
          <a:xfrm>
            <a:off x="4131495" y="337898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2</a:t>
            </a:r>
          </a:p>
        </p:txBody>
      </p:sp>
      <p:sp>
        <p:nvSpPr>
          <p:cNvPr id="50" name="TextBox 49">
            <a:extLst>
              <a:ext uri="{FF2B5EF4-FFF2-40B4-BE49-F238E27FC236}">
                <a16:creationId xmlns:a16="http://schemas.microsoft.com/office/drawing/2014/main" id="{95237FA8-E201-E413-2459-BF4BD768B5B2}"/>
              </a:ext>
            </a:extLst>
          </p:cNvPr>
          <p:cNvSpPr txBox="1"/>
          <p:nvPr/>
        </p:nvSpPr>
        <p:spPr>
          <a:xfrm>
            <a:off x="4666100" y="3698902"/>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79%</a:t>
            </a:r>
          </a:p>
        </p:txBody>
      </p:sp>
      <p:sp>
        <p:nvSpPr>
          <p:cNvPr id="51" name="Rectangle: Rounded Corners 50">
            <a:extLst>
              <a:ext uri="{FF2B5EF4-FFF2-40B4-BE49-F238E27FC236}">
                <a16:creationId xmlns:a16="http://schemas.microsoft.com/office/drawing/2014/main" id="{8ACAB9A2-EE1E-2F20-D512-48185FC785A6}"/>
              </a:ext>
            </a:extLst>
          </p:cNvPr>
          <p:cNvSpPr/>
          <p:nvPr/>
        </p:nvSpPr>
        <p:spPr>
          <a:xfrm>
            <a:off x="4108134" y="261282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TextBox 51">
            <a:extLst>
              <a:ext uri="{FF2B5EF4-FFF2-40B4-BE49-F238E27FC236}">
                <a16:creationId xmlns:a16="http://schemas.microsoft.com/office/drawing/2014/main" id="{5A57166E-DB41-C5BC-47ED-6BD74D560BE1}"/>
              </a:ext>
            </a:extLst>
          </p:cNvPr>
          <p:cNvSpPr txBox="1"/>
          <p:nvPr/>
        </p:nvSpPr>
        <p:spPr>
          <a:xfrm>
            <a:off x="4131495" y="258890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3</a:t>
            </a:r>
          </a:p>
        </p:txBody>
      </p:sp>
      <p:sp>
        <p:nvSpPr>
          <p:cNvPr id="55" name="TextBox 54">
            <a:extLst>
              <a:ext uri="{FF2B5EF4-FFF2-40B4-BE49-F238E27FC236}">
                <a16:creationId xmlns:a16="http://schemas.microsoft.com/office/drawing/2014/main" id="{E5A7349B-1236-6F90-7664-D555B3CF37DC}"/>
              </a:ext>
            </a:extLst>
          </p:cNvPr>
          <p:cNvSpPr txBox="1"/>
          <p:nvPr/>
        </p:nvSpPr>
        <p:spPr>
          <a:xfrm>
            <a:off x="4663836" y="291183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57" name="Rectangle: Rounded Corners 56">
            <a:extLst>
              <a:ext uri="{FF2B5EF4-FFF2-40B4-BE49-F238E27FC236}">
                <a16:creationId xmlns:a16="http://schemas.microsoft.com/office/drawing/2014/main" id="{2DBCE8FB-8BCE-10FA-945E-DA953C08FAAB}"/>
              </a:ext>
            </a:extLst>
          </p:cNvPr>
          <p:cNvSpPr/>
          <p:nvPr/>
        </p:nvSpPr>
        <p:spPr>
          <a:xfrm>
            <a:off x="3687610" y="183498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TextBox 57">
            <a:extLst>
              <a:ext uri="{FF2B5EF4-FFF2-40B4-BE49-F238E27FC236}">
                <a16:creationId xmlns:a16="http://schemas.microsoft.com/office/drawing/2014/main" id="{D95EEC1B-C426-4EDE-0C6E-F51E51024A2E}"/>
              </a:ext>
            </a:extLst>
          </p:cNvPr>
          <p:cNvSpPr txBox="1"/>
          <p:nvPr/>
        </p:nvSpPr>
        <p:spPr>
          <a:xfrm>
            <a:off x="3710971" y="181106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4</a:t>
            </a:r>
          </a:p>
        </p:txBody>
      </p:sp>
      <p:sp>
        <p:nvSpPr>
          <p:cNvPr id="59" name="Rectangle: Rounded Corners 58">
            <a:extLst>
              <a:ext uri="{FF2B5EF4-FFF2-40B4-BE49-F238E27FC236}">
                <a16:creationId xmlns:a16="http://schemas.microsoft.com/office/drawing/2014/main" id="{8DD3C698-92B3-801C-8403-DB70C45BB291}"/>
              </a:ext>
            </a:extLst>
          </p:cNvPr>
          <p:cNvSpPr/>
          <p:nvPr/>
        </p:nvSpPr>
        <p:spPr>
          <a:xfrm>
            <a:off x="4850220" y="183344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TextBox 59">
            <a:extLst>
              <a:ext uri="{FF2B5EF4-FFF2-40B4-BE49-F238E27FC236}">
                <a16:creationId xmlns:a16="http://schemas.microsoft.com/office/drawing/2014/main" id="{403758BC-1294-848E-3B09-BB25B5BD24E5}"/>
              </a:ext>
            </a:extLst>
          </p:cNvPr>
          <p:cNvSpPr txBox="1"/>
          <p:nvPr/>
        </p:nvSpPr>
        <p:spPr>
          <a:xfrm>
            <a:off x="4873581" y="180952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5</a:t>
            </a:r>
          </a:p>
        </p:txBody>
      </p:sp>
      <p:cxnSp>
        <p:nvCxnSpPr>
          <p:cNvPr id="61" name="Straight Connector 60">
            <a:extLst>
              <a:ext uri="{FF2B5EF4-FFF2-40B4-BE49-F238E27FC236}">
                <a16:creationId xmlns:a16="http://schemas.microsoft.com/office/drawing/2014/main" id="{3AB2DF42-86F9-1622-A54E-94427BFA30CE}"/>
              </a:ext>
            </a:extLst>
          </p:cNvPr>
          <p:cNvCxnSpPr>
            <a:cxnSpLocks/>
          </p:cNvCxnSpPr>
          <p:nvPr/>
        </p:nvCxnSpPr>
        <p:spPr>
          <a:xfrm>
            <a:off x="5074397"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9D7286-1C35-AFF2-E331-D6FB83C457A9}"/>
              </a:ext>
            </a:extLst>
          </p:cNvPr>
          <p:cNvSpPr txBox="1"/>
          <p:nvPr/>
        </p:nvSpPr>
        <p:spPr>
          <a:xfrm>
            <a:off x="4256561" y="213103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40%</a:t>
            </a:r>
          </a:p>
        </p:txBody>
      </p:sp>
      <p:sp>
        <p:nvSpPr>
          <p:cNvPr id="63" name="TextBox 62">
            <a:extLst>
              <a:ext uri="{FF2B5EF4-FFF2-40B4-BE49-F238E27FC236}">
                <a16:creationId xmlns:a16="http://schemas.microsoft.com/office/drawing/2014/main" id="{FEB0B998-035A-A595-0337-BB7715804460}"/>
              </a:ext>
            </a:extLst>
          </p:cNvPr>
          <p:cNvSpPr txBox="1"/>
          <p:nvPr/>
        </p:nvSpPr>
        <p:spPr>
          <a:xfrm>
            <a:off x="5090934" y="2135237"/>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60%</a:t>
            </a:r>
          </a:p>
        </p:txBody>
      </p:sp>
      <p:sp>
        <p:nvSpPr>
          <p:cNvPr id="64" name="TextBox 63">
            <a:extLst>
              <a:ext uri="{FF2B5EF4-FFF2-40B4-BE49-F238E27FC236}">
                <a16:creationId xmlns:a16="http://schemas.microsoft.com/office/drawing/2014/main" id="{77E3E22F-100C-C807-81C1-B10D9B8E87A0}"/>
              </a:ext>
            </a:extLst>
          </p:cNvPr>
          <p:cNvSpPr txBox="1"/>
          <p:nvPr/>
        </p:nvSpPr>
        <p:spPr>
          <a:xfrm>
            <a:off x="4074645" y="136888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6AC355AB-0B72-8716-A345-8BA925BB35E5}"/>
              </a:ext>
            </a:extLst>
          </p:cNvPr>
          <p:cNvSpPr txBox="1"/>
          <p:nvPr/>
        </p:nvSpPr>
        <p:spPr>
          <a:xfrm>
            <a:off x="5239467" y="136424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cxnSp>
        <p:nvCxnSpPr>
          <p:cNvPr id="136" name="Straight Connector 135">
            <a:extLst>
              <a:ext uri="{FF2B5EF4-FFF2-40B4-BE49-F238E27FC236}">
                <a16:creationId xmlns:a16="http://schemas.microsoft.com/office/drawing/2014/main" id="{10F67FF0-288C-B780-3DD4-0CE88676FC05}"/>
              </a:ext>
            </a:extLst>
          </p:cNvPr>
          <p:cNvCxnSpPr>
            <a:cxnSpLocks/>
          </p:cNvCxnSpPr>
          <p:nvPr/>
        </p:nvCxnSpPr>
        <p:spPr>
          <a:xfrm>
            <a:off x="4256561"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80025C-8B36-9959-5430-629F047CCB8B}"/>
              </a:ext>
            </a:extLst>
          </p:cNvPr>
          <p:cNvCxnSpPr>
            <a:cxnSpLocks/>
          </p:cNvCxnSpPr>
          <p:nvPr/>
        </p:nvCxnSpPr>
        <p:spPr>
          <a:xfrm>
            <a:off x="4659224" y="290114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BBAA-00C1-A290-58FF-03ED44483B13}"/>
              </a:ext>
            </a:extLst>
          </p:cNvPr>
          <p:cNvCxnSpPr>
            <a:cxnSpLocks/>
          </p:cNvCxnSpPr>
          <p:nvPr/>
        </p:nvCxnSpPr>
        <p:spPr>
          <a:xfrm>
            <a:off x="4661640" y="36708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C6B850-7094-77B3-7C4C-323942C9CE28}"/>
              </a:ext>
            </a:extLst>
          </p:cNvPr>
          <p:cNvCxnSpPr>
            <a:cxnSpLocks/>
          </p:cNvCxnSpPr>
          <p:nvPr/>
        </p:nvCxnSpPr>
        <p:spPr>
          <a:xfrm>
            <a:off x="4659224" y="4435195"/>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007F7B01-2354-8A6C-5BC1-A685EC929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00" y="6054970"/>
            <a:ext cx="989050" cy="649300"/>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38F84F2C-B9C6-F3ED-AF09-1B872C84B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235" y="6002001"/>
            <a:ext cx="1544514" cy="736485"/>
          </a:xfrm>
          <a:prstGeom prst="rect">
            <a:avLst/>
          </a:prstGeom>
        </p:spPr>
      </p:pic>
      <p:sp>
        <p:nvSpPr>
          <p:cNvPr id="15" name="TextBox 14">
            <a:extLst>
              <a:ext uri="{FF2B5EF4-FFF2-40B4-BE49-F238E27FC236}">
                <a16:creationId xmlns:a16="http://schemas.microsoft.com/office/drawing/2014/main" id="{8E902D04-2C4E-7F4C-D1F8-DC2AB720D217}"/>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184506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5/11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797908" y="321532"/>
            <a:ext cx="8469526"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 HOW FAR DO WE 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2892922" y="4878070"/>
            <a:ext cx="6490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D9005F43-D1CD-E2BD-E511-7C1BCC00C623}"/>
              </a:ext>
            </a:extLst>
          </p:cNvPr>
          <p:cNvSpPr/>
          <p:nvPr/>
        </p:nvSpPr>
        <p:spPr>
          <a:xfrm>
            <a:off x="8817462" y="415301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Rounded Corners 15">
            <a:extLst>
              <a:ext uri="{FF2B5EF4-FFF2-40B4-BE49-F238E27FC236}">
                <a16:creationId xmlns:a16="http://schemas.microsoft.com/office/drawing/2014/main" id="{7F26C005-375D-B763-723F-0F74A7057950}"/>
              </a:ext>
            </a:extLst>
          </p:cNvPr>
          <p:cNvSpPr/>
          <p:nvPr/>
        </p:nvSpPr>
        <p:spPr>
          <a:xfrm>
            <a:off x="4112216" y="4148698"/>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2" name="TextBox 21">
            <a:extLst>
              <a:ext uri="{FF2B5EF4-FFF2-40B4-BE49-F238E27FC236}">
                <a16:creationId xmlns:a16="http://schemas.microsoft.com/office/drawing/2014/main" id="{758E4EF4-F6A6-7EA6-797A-8265F9F1D0E5}"/>
              </a:ext>
            </a:extLst>
          </p:cNvPr>
          <p:cNvSpPr txBox="1"/>
          <p:nvPr/>
        </p:nvSpPr>
        <p:spPr>
          <a:xfrm>
            <a:off x="4135577" y="4138220"/>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LP</a:t>
            </a:r>
          </a:p>
        </p:txBody>
      </p:sp>
      <p:sp>
        <p:nvSpPr>
          <p:cNvPr id="23" name="TextBox 22">
            <a:extLst>
              <a:ext uri="{FF2B5EF4-FFF2-40B4-BE49-F238E27FC236}">
                <a16:creationId xmlns:a16="http://schemas.microsoft.com/office/drawing/2014/main" id="{415DFB91-E9A3-D972-E032-3FAA8BD4D9E7}"/>
              </a:ext>
            </a:extLst>
          </p:cNvPr>
          <p:cNvSpPr txBox="1"/>
          <p:nvPr/>
        </p:nvSpPr>
        <p:spPr>
          <a:xfrm>
            <a:off x="8918233" y="413712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Ltd</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6" name="TextBox 25">
            <a:extLst>
              <a:ext uri="{FF2B5EF4-FFF2-40B4-BE49-F238E27FC236}">
                <a16:creationId xmlns:a16="http://schemas.microsoft.com/office/drawing/2014/main" id="{FE8B8BBB-B9CF-635D-B381-DE7996966596}"/>
              </a:ext>
            </a:extLst>
          </p:cNvPr>
          <p:cNvSpPr txBox="1"/>
          <p:nvPr/>
        </p:nvSpPr>
        <p:spPr>
          <a:xfrm>
            <a:off x="4659224" y="446078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23%</a:t>
            </a:r>
          </a:p>
        </p:txBody>
      </p:sp>
      <p:sp>
        <p:nvSpPr>
          <p:cNvPr id="27" name="TextBox 26">
            <a:extLst>
              <a:ext uri="{FF2B5EF4-FFF2-40B4-BE49-F238E27FC236}">
                <a16:creationId xmlns:a16="http://schemas.microsoft.com/office/drawing/2014/main" id="{3F3DB47F-0B6D-573F-0D69-ED96960F1F81}"/>
              </a:ext>
            </a:extLst>
          </p:cNvPr>
          <p:cNvSpPr txBox="1"/>
          <p:nvPr/>
        </p:nvSpPr>
        <p:spPr>
          <a:xfrm>
            <a:off x="8822174" y="445572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65%</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863157" y="2119123"/>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CE7E2483-1D4F-2FCC-1B5A-CF9908288B0B}"/>
              </a:ext>
            </a:extLst>
          </p:cNvPr>
          <p:cNvSpPr txBox="1"/>
          <p:nvPr/>
        </p:nvSpPr>
        <p:spPr>
          <a:xfrm>
            <a:off x="3055119" y="211387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7" name="Rectangle: Rounded Corners 46">
            <a:extLst>
              <a:ext uri="{FF2B5EF4-FFF2-40B4-BE49-F238E27FC236}">
                <a16:creationId xmlns:a16="http://schemas.microsoft.com/office/drawing/2014/main" id="{F6ADAAC6-7A5F-3B0F-76BD-0E9DB53FEB39}"/>
              </a:ext>
            </a:extLst>
          </p:cNvPr>
          <p:cNvSpPr/>
          <p:nvPr/>
        </p:nvSpPr>
        <p:spPr>
          <a:xfrm>
            <a:off x="4108134" y="3389417"/>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TextBox 47">
            <a:extLst>
              <a:ext uri="{FF2B5EF4-FFF2-40B4-BE49-F238E27FC236}">
                <a16:creationId xmlns:a16="http://schemas.microsoft.com/office/drawing/2014/main" id="{B0E35144-E6A3-1CA6-6D80-9CC8AD19653F}"/>
              </a:ext>
            </a:extLst>
          </p:cNvPr>
          <p:cNvSpPr txBox="1"/>
          <p:nvPr/>
        </p:nvSpPr>
        <p:spPr>
          <a:xfrm>
            <a:off x="4131495" y="337898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2</a:t>
            </a:r>
          </a:p>
        </p:txBody>
      </p:sp>
      <p:sp>
        <p:nvSpPr>
          <p:cNvPr id="50" name="TextBox 49">
            <a:extLst>
              <a:ext uri="{FF2B5EF4-FFF2-40B4-BE49-F238E27FC236}">
                <a16:creationId xmlns:a16="http://schemas.microsoft.com/office/drawing/2014/main" id="{95237FA8-E201-E413-2459-BF4BD768B5B2}"/>
              </a:ext>
            </a:extLst>
          </p:cNvPr>
          <p:cNvSpPr txBox="1"/>
          <p:nvPr/>
        </p:nvSpPr>
        <p:spPr>
          <a:xfrm>
            <a:off x="4666100" y="3698902"/>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79%</a:t>
            </a:r>
          </a:p>
        </p:txBody>
      </p:sp>
      <p:sp>
        <p:nvSpPr>
          <p:cNvPr id="51" name="Rectangle: Rounded Corners 50">
            <a:extLst>
              <a:ext uri="{FF2B5EF4-FFF2-40B4-BE49-F238E27FC236}">
                <a16:creationId xmlns:a16="http://schemas.microsoft.com/office/drawing/2014/main" id="{8ACAB9A2-EE1E-2F20-D512-48185FC785A6}"/>
              </a:ext>
            </a:extLst>
          </p:cNvPr>
          <p:cNvSpPr/>
          <p:nvPr/>
        </p:nvSpPr>
        <p:spPr>
          <a:xfrm>
            <a:off x="4108134" y="261282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TextBox 51">
            <a:extLst>
              <a:ext uri="{FF2B5EF4-FFF2-40B4-BE49-F238E27FC236}">
                <a16:creationId xmlns:a16="http://schemas.microsoft.com/office/drawing/2014/main" id="{5A57166E-DB41-C5BC-47ED-6BD74D560BE1}"/>
              </a:ext>
            </a:extLst>
          </p:cNvPr>
          <p:cNvSpPr txBox="1"/>
          <p:nvPr/>
        </p:nvSpPr>
        <p:spPr>
          <a:xfrm>
            <a:off x="4131495" y="258890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3</a:t>
            </a:r>
          </a:p>
        </p:txBody>
      </p:sp>
      <p:sp>
        <p:nvSpPr>
          <p:cNvPr id="55" name="TextBox 54">
            <a:extLst>
              <a:ext uri="{FF2B5EF4-FFF2-40B4-BE49-F238E27FC236}">
                <a16:creationId xmlns:a16="http://schemas.microsoft.com/office/drawing/2014/main" id="{E5A7349B-1236-6F90-7664-D555B3CF37DC}"/>
              </a:ext>
            </a:extLst>
          </p:cNvPr>
          <p:cNvSpPr txBox="1"/>
          <p:nvPr/>
        </p:nvSpPr>
        <p:spPr>
          <a:xfrm>
            <a:off x="4663836" y="291183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57" name="Rectangle: Rounded Corners 56">
            <a:extLst>
              <a:ext uri="{FF2B5EF4-FFF2-40B4-BE49-F238E27FC236}">
                <a16:creationId xmlns:a16="http://schemas.microsoft.com/office/drawing/2014/main" id="{2DBCE8FB-8BCE-10FA-945E-DA953C08FAAB}"/>
              </a:ext>
            </a:extLst>
          </p:cNvPr>
          <p:cNvSpPr/>
          <p:nvPr/>
        </p:nvSpPr>
        <p:spPr>
          <a:xfrm>
            <a:off x="3687610" y="183498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TextBox 57">
            <a:extLst>
              <a:ext uri="{FF2B5EF4-FFF2-40B4-BE49-F238E27FC236}">
                <a16:creationId xmlns:a16="http://schemas.microsoft.com/office/drawing/2014/main" id="{D95EEC1B-C426-4EDE-0C6E-F51E51024A2E}"/>
              </a:ext>
            </a:extLst>
          </p:cNvPr>
          <p:cNvSpPr txBox="1"/>
          <p:nvPr/>
        </p:nvSpPr>
        <p:spPr>
          <a:xfrm>
            <a:off x="3710971" y="181106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4</a:t>
            </a:r>
          </a:p>
        </p:txBody>
      </p:sp>
      <p:sp>
        <p:nvSpPr>
          <p:cNvPr id="59" name="Rectangle: Rounded Corners 58">
            <a:extLst>
              <a:ext uri="{FF2B5EF4-FFF2-40B4-BE49-F238E27FC236}">
                <a16:creationId xmlns:a16="http://schemas.microsoft.com/office/drawing/2014/main" id="{8DD3C698-92B3-801C-8403-DB70C45BB291}"/>
              </a:ext>
            </a:extLst>
          </p:cNvPr>
          <p:cNvSpPr/>
          <p:nvPr/>
        </p:nvSpPr>
        <p:spPr>
          <a:xfrm>
            <a:off x="4850220" y="183344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TextBox 59">
            <a:extLst>
              <a:ext uri="{FF2B5EF4-FFF2-40B4-BE49-F238E27FC236}">
                <a16:creationId xmlns:a16="http://schemas.microsoft.com/office/drawing/2014/main" id="{403758BC-1294-848E-3B09-BB25B5BD24E5}"/>
              </a:ext>
            </a:extLst>
          </p:cNvPr>
          <p:cNvSpPr txBox="1"/>
          <p:nvPr/>
        </p:nvSpPr>
        <p:spPr>
          <a:xfrm>
            <a:off x="4873581" y="180952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5</a:t>
            </a:r>
          </a:p>
        </p:txBody>
      </p:sp>
      <p:cxnSp>
        <p:nvCxnSpPr>
          <p:cNvPr id="61" name="Straight Connector 60">
            <a:extLst>
              <a:ext uri="{FF2B5EF4-FFF2-40B4-BE49-F238E27FC236}">
                <a16:creationId xmlns:a16="http://schemas.microsoft.com/office/drawing/2014/main" id="{3AB2DF42-86F9-1622-A54E-94427BFA30CE}"/>
              </a:ext>
            </a:extLst>
          </p:cNvPr>
          <p:cNvCxnSpPr>
            <a:cxnSpLocks/>
          </p:cNvCxnSpPr>
          <p:nvPr/>
        </p:nvCxnSpPr>
        <p:spPr>
          <a:xfrm>
            <a:off x="5074397"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9D7286-1C35-AFF2-E331-D6FB83C457A9}"/>
              </a:ext>
            </a:extLst>
          </p:cNvPr>
          <p:cNvSpPr txBox="1"/>
          <p:nvPr/>
        </p:nvSpPr>
        <p:spPr>
          <a:xfrm>
            <a:off x="4256561" y="213103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40%</a:t>
            </a:r>
          </a:p>
        </p:txBody>
      </p:sp>
      <p:sp>
        <p:nvSpPr>
          <p:cNvPr id="63" name="TextBox 62">
            <a:extLst>
              <a:ext uri="{FF2B5EF4-FFF2-40B4-BE49-F238E27FC236}">
                <a16:creationId xmlns:a16="http://schemas.microsoft.com/office/drawing/2014/main" id="{FEB0B998-035A-A595-0337-BB7715804460}"/>
              </a:ext>
            </a:extLst>
          </p:cNvPr>
          <p:cNvSpPr txBox="1"/>
          <p:nvPr/>
        </p:nvSpPr>
        <p:spPr>
          <a:xfrm>
            <a:off x="5090934" y="2135237"/>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60%</a:t>
            </a:r>
          </a:p>
        </p:txBody>
      </p:sp>
      <p:sp>
        <p:nvSpPr>
          <p:cNvPr id="64" name="TextBox 63">
            <a:extLst>
              <a:ext uri="{FF2B5EF4-FFF2-40B4-BE49-F238E27FC236}">
                <a16:creationId xmlns:a16="http://schemas.microsoft.com/office/drawing/2014/main" id="{77E3E22F-100C-C807-81C1-B10D9B8E87A0}"/>
              </a:ext>
            </a:extLst>
          </p:cNvPr>
          <p:cNvSpPr txBox="1"/>
          <p:nvPr/>
        </p:nvSpPr>
        <p:spPr>
          <a:xfrm>
            <a:off x="4074645" y="136888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6AC355AB-0B72-8716-A345-8BA925BB35E5}"/>
              </a:ext>
            </a:extLst>
          </p:cNvPr>
          <p:cNvSpPr txBox="1"/>
          <p:nvPr/>
        </p:nvSpPr>
        <p:spPr>
          <a:xfrm>
            <a:off x="5239467" y="136424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7" name="Rectangle: Rounded Corners 66">
            <a:extLst>
              <a:ext uri="{FF2B5EF4-FFF2-40B4-BE49-F238E27FC236}">
                <a16:creationId xmlns:a16="http://schemas.microsoft.com/office/drawing/2014/main" id="{8679F9BE-D464-CA0E-BBC7-90804DEF96BD}"/>
              </a:ext>
            </a:extLst>
          </p:cNvPr>
          <p:cNvSpPr/>
          <p:nvPr/>
        </p:nvSpPr>
        <p:spPr>
          <a:xfrm>
            <a:off x="6474235" y="3385246"/>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8" name="TextBox 67">
            <a:extLst>
              <a:ext uri="{FF2B5EF4-FFF2-40B4-BE49-F238E27FC236}">
                <a16:creationId xmlns:a16="http://schemas.microsoft.com/office/drawing/2014/main" id="{022E3A4A-F5D9-B6CD-7821-A1EBBA96BBC2}"/>
              </a:ext>
            </a:extLst>
          </p:cNvPr>
          <p:cNvSpPr txBox="1"/>
          <p:nvPr/>
        </p:nvSpPr>
        <p:spPr>
          <a:xfrm>
            <a:off x="6575006" y="3369360"/>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2</a:t>
            </a:r>
          </a:p>
        </p:txBody>
      </p:sp>
      <p:sp>
        <p:nvSpPr>
          <p:cNvPr id="69" name="Rectangle: Rounded Corners 68">
            <a:extLst>
              <a:ext uri="{FF2B5EF4-FFF2-40B4-BE49-F238E27FC236}">
                <a16:creationId xmlns:a16="http://schemas.microsoft.com/office/drawing/2014/main" id="{8117EE2A-3F74-2F24-8FBB-594E8AFA02EE}"/>
              </a:ext>
            </a:extLst>
          </p:cNvPr>
          <p:cNvSpPr/>
          <p:nvPr/>
        </p:nvSpPr>
        <p:spPr>
          <a:xfrm>
            <a:off x="9553396"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TextBox 69">
            <a:extLst>
              <a:ext uri="{FF2B5EF4-FFF2-40B4-BE49-F238E27FC236}">
                <a16:creationId xmlns:a16="http://schemas.microsoft.com/office/drawing/2014/main" id="{7EEF1157-E6F5-BD33-51A5-26B943563142}"/>
              </a:ext>
            </a:extLst>
          </p:cNvPr>
          <p:cNvSpPr txBox="1"/>
          <p:nvPr/>
        </p:nvSpPr>
        <p:spPr>
          <a:xfrm>
            <a:off x="9654167"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4</a:t>
            </a:r>
          </a:p>
        </p:txBody>
      </p:sp>
      <p:sp>
        <p:nvSpPr>
          <p:cNvPr id="71" name="Rectangle: Rounded Corners 70">
            <a:extLst>
              <a:ext uri="{FF2B5EF4-FFF2-40B4-BE49-F238E27FC236}">
                <a16:creationId xmlns:a16="http://schemas.microsoft.com/office/drawing/2014/main" id="{4E9F86DA-174F-D07D-19DD-89ECA1354FEE}"/>
              </a:ext>
            </a:extLst>
          </p:cNvPr>
          <p:cNvSpPr/>
          <p:nvPr/>
        </p:nvSpPr>
        <p:spPr>
          <a:xfrm>
            <a:off x="8015281"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2" name="TextBox 71">
            <a:extLst>
              <a:ext uri="{FF2B5EF4-FFF2-40B4-BE49-F238E27FC236}">
                <a16:creationId xmlns:a16="http://schemas.microsoft.com/office/drawing/2014/main" id="{CE5D6DB9-F800-7E76-D133-0F479B6E2806}"/>
              </a:ext>
            </a:extLst>
          </p:cNvPr>
          <p:cNvSpPr txBox="1"/>
          <p:nvPr/>
        </p:nvSpPr>
        <p:spPr>
          <a:xfrm>
            <a:off x="8125136"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3</a:t>
            </a:r>
          </a:p>
        </p:txBody>
      </p:sp>
      <p:sp>
        <p:nvSpPr>
          <p:cNvPr id="74" name="TextBox 73">
            <a:extLst>
              <a:ext uri="{FF2B5EF4-FFF2-40B4-BE49-F238E27FC236}">
                <a16:creationId xmlns:a16="http://schemas.microsoft.com/office/drawing/2014/main" id="{5976B855-2F55-C3C5-837C-4FCFDCD3D735}"/>
              </a:ext>
            </a:extLst>
          </p:cNvPr>
          <p:cNvSpPr txBox="1"/>
          <p:nvPr/>
        </p:nvSpPr>
        <p:spPr>
          <a:xfrm>
            <a:off x="9752764" y="368514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13%</a:t>
            </a:r>
          </a:p>
        </p:txBody>
      </p:sp>
      <p:cxnSp>
        <p:nvCxnSpPr>
          <p:cNvPr id="78" name="Straight Connector 77">
            <a:extLst>
              <a:ext uri="{FF2B5EF4-FFF2-40B4-BE49-F238E27FC236}">
                <a16:creationId xmlns:a16="http://schemas.microsoft.com/office/drawing/2014/main" id="{2389D7B2-D69E-5C03-B389-0F8B093BC748}"/>
              </a:ext>
            </a:extLst>
          </p:cNvPr>
          <p:cNvCxnSpPr>
            <a:cxnSpLocks/>
          </p:cNvCxnSpPr>
          <p:nvPr/>
        </p:nvCxnSpPr>
        <p:spPr>
          <a:xfrm flipH="1" flipV="1">
            <a:off x="7021243" y="4291014"/>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116B5E-8A1F-6650-6027-9F73DE66CD7D}"/>
              </a:ext>
            </a:extLst>
          </p:cNvPr>
          <p:cNvSpPr txBox="1"/>
          <p:nvPr/>
        </p:nvSpPr>
        <p:spPr>
          <a:xfrm>
            <a:off x="6474233" y="367157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7%</a:t>
            </a:r>
          </a:p>
        </p:txBody>
      </p:sp>
      <p:sp>
        <p:nvSpPr>
          <p:cNvPr id="88" name="TextBox 87">
            <a:extLst>
              <a:ext uri="{FF2B5EF4-FFF2-40B4-BE49-F238E27FC236}">
                <a16:creationId xmlns:a16="http://schemas.microsoft.com/office/drawing/2014/main" id="{D757B254-AC0D-D027-F5F7-6B762C24F15E}"/>
              </a:ext>
            </a:extLst>
          </p:cNvPr>
          <p:cNvSpPr txBox="1"/>
          <p:nvPr/>
        </p:nvSpPr>
        <p:spPr>
          <a:xfrm>
            <a:off x="8384720" y="3687602"/>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80%</a:t>
            </a:r>
          </a:p>
        </p:txBody>
      </p:sp>
      <p:sp>
        <p:nvSpPr>
          <p:cNvPr id="90" name="Rectangle: Rounded Corners 89">
            <a:extLst>
              <a:ext uri="{FF2B5EF4-FFF2-40B4-BE49-F238E27FC236}">
                <a16:creationId xmlns:a16="http://schemas.microsoft.com/office/drawing/2014/main" id="{0984D66E-D46D-93EE-1F63-DBDFCC47D66A}"/>
              </a:ext>
            </a:extLst>
          </p:cNvPr>
          <p:cNvSpPr/>
          <p:nvPr/>
        </p:nvSpPr>
        <p:spPr>
          <a:xfrm>
            <a:off x="8613021" y="2606910"/>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TextBox 90">
            <a:extLst>
              <a:ext uri="{FF2B5EF4-FFF2-40B4-BE49-F238E27FC236}">
                <a16:creationId xmlns:a16="http://schemas.microsoft.com/office/drawing/2014/main" id="{98CC2BF5-99AF-0D7D-DA05-127835016C5B}"/>
              </a:ext>
            </a:extLst>
          </p:cNvPr>
          <p:cNvSpPr txBox="1"/>
          <p:nvPr/>
        </p:nvSpPr>
        <p:spPr>
          <a:xfrm>
            <a:off x="8722876" y="2591024"/>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6</a:t>
            </a:r>
          </a:p>
        </p:txBody>
      </p:sp>
      <p:sp>
        <p:nvSpPr>
          <p:cNvPr id="92" name="Rectangle: Rounded Corners 91">
            <a:extLst>
              <a:ext uri="{FF2B5EF4-FFF2-40B4-BE49-F238E27FC236}">
                <a16:creationId xmlns:a16="http://schemas.microsoft.com/office/drawing/2014/main" id="{A409D1CF-0FF7-E180-162D-B115501D20E8}"/>
              </a:ext>
            </a:extLst>
          </p:cNvPr>
          <p:cNvSpPr/>
          <p:nvPr/>
        </p:nvSpPr>
        <p:spPr>
          <a:xfrm>
            <a:off x="7448181" y="260775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3" name="TextBox 92">
            <a:extLst>
              <a:ext uri="{FF2B5EF4-FFF2-40B4-BE49-F238E27FC236}">
                <a16:creationId xmlns:a16="http://schemas.microsoft.com/office/drawing/2014/main" id="{B332AD09-1A29-92AA-CA9E-B140C54AEE01}"/>
              </a:ext>
            </a:extLst>
          </p:cNvPr>
          <p:cNvSpPr txBox="1"/>
          <p:nvPr/>
        </p:nvSpPr>
        <p:spPr>
          <a:xfrm>
            <a:off x="7558036" y="259186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5</a:t>
            </a:r>
          </a:p>
        </p:txBody>
      </p:sp>
      <p:sp>
        <p:nvSpPr>
          <p:cNvPr id="108" name="TextBox 107">
            <a:extLst>
              <a:ext uri="{FF2B5EF4-FFF2-40B4-BE49-F238E27FC236}">
                <a16:creationId xmlns:a16="http://schemas.microsoft.com/office/drawing/2014/main" id="{36049649-B73B-C229-2FEE-6947844B7832}"/>
              </a:ext>
            </a:extLst>
          </p:cNvPr>
          <p:cNvSpPr txBox="1"/>
          <p:nvPr/>
        </p:nvSpPr>
        <p:spPr>
          <a:xfrm>
            <a:off x="7652471" y="291959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18%</a:t>
            </a:r>
          </a:p>
        </p:txBody>
      </p:sp>
      <p:sp>
        <p:nvSpPr>
          <p:cNvPr id="109" name="TextBox 108">
            <a:extLst>
              <a:ext uri="{FF2B5EF4-FFF2-40B4-BE49-F238E27FC236}">
                <a16:creationId xmlns:a16="http://schemas.microsoft.com/office/drawing/2014/main" id="{322A3D55-ED20-8F47-0050-08B014054AE1}"/>
              </a:ext>
            </a:extLst>
          </p:cNvPr>
          <p:cNvSpPr txBox="1"/>
          <p:nvPr/>
        </p:nvSpPr>
        <p:spPr>
          <a:xfrm>
            <a:off x="8927538" y="291800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64%</a:t>
            </a:r>
          </a:p>
        </p:txBody>
      </p:sp>
      <p:sp>
        <p:nvSpPr>
          <p:cNvPr id="112" name="TextBox 111">
            <a:extLst>
              <a:ext uri="{FF2B5EF4-FFF2-40B4-BE49-F238E27FC236}">
                <a16:creationId xmlns:a16="http://schemas.microsoft.com/office/drawing/2014/main" id="{64F226EC-F38E-4078-769F-295CFD51727A}"/>
              </a:ext>
            </a:extLst>
          </p:cNvPr>
          <p:cNvSpPr txBox="1"/>
          <p:nvPr/>
        </p:nvSpPr>
        <p:spPr>
          <a:xfrm>
            <a:off x="6878107" y="291800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13" name="TextBox 112">
            <a:extLst>
              <a:ext uri="{FF2B5EF4-FFF2-40B4-BE49-F238E27FC236}">
                <a16:creationId xmlns:a16="http://schemas.microsoft.com/office/drawing/2014/main" id="{B56D204E-309F-61AB-3A40-07CC28DB1D51}"/>
              </a:ext>
            </a:extLst>
          </p:cNvPr>
          <p:cNvSpPr txBox="1"/>
          <p:nvPr/>
        </p:nvSpPr>
        <p:spPr>
          <a:xfrm>
            <a:off x="9922541" y="291800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14" name="Rectangle: Rounded Corners 113">
            <a:extLst>
              <a:ext uri="{FF2B5EF4-FFF2-40B4-BE49-F238E27FC236}">
                <a16:creationId xmlns:a16="http://schemas.microsoft.com/office/drawing/2014/main" id="{34FC20E8-DD3B-20A9-66AA-F6CD88E61C2B}"/>
              </a:ext>
            </a:extLst>
          </p:cNvPr>
          <p:cNvSpPr/>
          <p:nvPr/>
        </p:nvSpPr>
        <p:spPr>
          <a:xfrm>
            <a:off x="8384720" y="184510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5" name="TextBox 114">
            <a:extLst>
              <a:ext uri="{FF2B5EF4-FFF2-40B4-BE49-F238E27FC236}">
                <a16:creationId xmlns:a16="http://schemas.microsoft.com/office/drawing/2014/main" id="{C534F638-C50C-2B55-7656-E201754838BC}"/>
              </a:ext>
            </a:extLst>
          </p:cNvPr>
          <p:cNvSpPr txBox="1"/>
          <p:nvPr/>
        </p:nvSpPr>
        <p:spPr>
          <a:xfrm>
            <a:off x="8494575" y="182921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JOHN</a:t>
            </a:r>
          </a:p>
        </p:txBody>
      </p:sp>
      <p:sp>
        <p:nvSpPr>
          <p:cNvPr id="117" name="Rectangle: Rounded Corners 116">
            <a:extLst>
              <a:ext uri="{FF2B5EF4-FFF2-40B4-BE49-F238E27FC236}">
                <a16:creationId xmlns:a16="http://schemas.microsoft.com/office/drawing/2014/main" id="{8683787E-36ED-60AF-BC8E-3E3AFD490BE9}"/>
              </a:ext>
            </a:extLst>
          </p:cNvPr>
          <p:cNvSpPr/>
          <p:nvPr/>
        </p:nvSpPr>
        <p:spPr>
          <a:xfrm>
            <a:off x="9550113" y="1847677"/>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8" name="TextBox 117">
            <a:extLst>
              <a:ext uri="{FF2B5EF4-FFF2-40B4-BE49-F238E27FC236}">
                <a16:creationId xmlns:a16="http://schemas.microsoft.com/office/drawing/2014/main" id="{0767A089-D1E4-998F-7567-65310791979F}"/>
              </a:ext>
            </a:extLst>
          </p:cNvPr>
          <p:cNvSpPr txBox="1"/>
          <p:nvPr/>
        </p:nvSpPr>
        <p:spPr>
          <a:xfrm>
            <a:off x="9659968" y="1831791"/>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ANNA</a:t>
            </a:r>
          </a:p>
        </p:txBody>
      </p:sp>
      <p:sp>
        <p:nvSpPr>
          <p:cNvPr id="120" name="TextBox 119">
            <a:extLst>
              <a:ext uri="{FF2B5EF4-FFF2-40B4-BE49-F238E27FC236}">
                <a16:creationId xmlns:a16="http://schemas.microsoft.com/office/drawing/2014/main" id="{EC9E412A-E126-FA15-0FA7-2A57CDEAB1B9}"/>
              </a:ext>
            </a:extLst>
          </p:cNvPr>
          <p:cNvSpPr txBox="1"/>
          <p:nvPr/>
        </p:nvSpPr>
        <p:spPr>
          <a:xfrm>
            <a:off x="8927538" y="214781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15%</a:t>
            </a:r>
          </a:p>
        </p:txBody>
      </p:sp>
      <p:sp>
        <p:nvSpPr>
          <p:cNvPr id="121" name="TextBox 120">
            <a:extLst>
              <a:ext uri="{FF2B5EF4-FFF2-40B4-BE49-F238E27FC236}">
                <a16:creationId xmlns:a16="http://schemas.microsoft.com/office/drawing/2014/main" id="{C495973F-7145-2C8D-2CD0-B02B1637A87D}"/>
              </a:ext>
            </a:extLst>
          </p:cNvPr>
          <p:cNvSpPr txBox="1"/>
          <p:nvPr/>
        </p:nvSpPr>
        <p:spPr>
          <a:xfrm>
            <a:off x="9625620" y="215266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55%</a:t>
            </a:r>
          </a:p>
        </p:txBody>
      </p:sp>
      <p:sp>
        <p:nvSpPr>
          <p:cNvPr id="122" name="TextBox 121">
            <a:extLst>
              <a:ext uri="{FF2B5EF4-FFF2-40B4-BE49-F238E27FC236}">
                <a16:creationId xmlns:a16="http://schemas.microsoft.com/office/drawing/2014/main" id="{58953424-AFAA-3DB9-D4C2-73A94A9AE14E}"/>
              </a:ext>
            </a:extLst>
          </p:cNvPr>
          <p:cNvSpPr txBox="1"/>
          <p:nvPr/>
        </p:nvSpPr>
        <p:spPr>
          <a:xfrm>
            <a:off x="7751465" y="2125132"/>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23" name="TextBox 122">
            <a:extLst>
              <a:ext uri="{FF2B5EF4-FFF2-40B4-BE49-F238E27FC236}">
                <a16:creationId xmlns:a16="http://schemas.microsoft.com/office/drawing/2014/main" id="{2D2D9C22-2098-55F4-49B5-B819D0D0A058}"/>
              </a:ext>
            </a:extLst>
          </p:cNvPr>
          <p:cNvSpPr txBox="1"/>
          <p:nvPr/>
        </p:nvSpPr>
        <p:spPr>
          <a:xfrm>
            <a:off x="8758896" y="1376685"/>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24" name="TextBox 123">
            <a:extLst>
              <a:ext uri="{FF2B5EF4-FFF2-40B4-BE49-F238E27FC236}">
                <a16:creationId xmlns:a16="http://schemas.microsoft.com/office/drawing/2014/main" id="{40399994-291B-4FDE-2C11-F008C4877C4D}"/>
              </a:ext>
            </a:extLst>
          </p:cNvPr>
          <p:cNvSpPr txBox="1"/>
          <p:nvPr/>
        </p:nvSpPr>
        <p:spPr>
          <a:xfrm>
            <a:off x="9944820" y="136424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cxnSp>
        <p:nvCxnSpPr>
          <p:cNvPr id="136" name="Straight Connector 135">
            <a:extLst>
              <a:ext uri="{FF2B5EF4-FFF2-40B4-BE49-F238E27FC236}">
                <a16:creationId xmlns:a16="http://schemas.microsoft.com/office/drawing/2014/main" id="{10F67FF0-288C-B780-3DD4-0CE88676FC05}"/>
              </a:ext>
            </a:extLst>
          </p:cNvPr>
          <p:cNvCxnSpPr>
            <a:cxnSpLocks/>
          </p:cNvCxnSpPr>
          <p:nvPr/>
        </p:nvCxnSpPr>
        <p:spPr>
          <a:xfrm>
            <a:off x="4256561"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80025C-8B36-9959-5430-629F047CCB8B}"/>
              </a:ext>
            </a:extLst>
          </p:cNvPr>
          <p:cNvCxnSpPr>
            <a:cxnSpLocks/>
          </p:cNvCxnSpPr>
          <p:nvPr/>
        </p:nvCxnSpPr>
        <p:spPr>
          <a:xfrm>
            <a:off x="4659224" y="290114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BBAA-00C1-A290-58FF-03ED44483B13}"/>
              </a:ext>
            </a:extLst>
          </p:cNvPr>
          <p:cNvCxnSpPr>
            <a:cxnSpLocks/>
          </p:cNvCxnSpPr>
          <p:nvPr/>
        </p:nvCxnSpPr>
        <p:spPr>
          <a:xfrm>
            <a:off x="4661640" y="36708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9CC6AF8-2F9D-9ACC-F3D0-1F47B6FBB2E3}"/>
              </a:ext>
            </a:extLst>
          </p:cNvPr>
          <p:cNvCxnSpPr>
            <a:cxnSpLocks/>
          </p:cNvCxnSpPr>
          <p:nvPr/>
        </p:nvCxnSpPr>
        <p:spPr>
          <a:xfrm>
            <a:off x="8867849"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C6B850-7094-77B3-7C4C-323942C9CE28}"/>
              </a:ext>
            </a:extLst>
          </p:cNvPr>
          <p:cNvCxnSpPr>
            <a:cxnSpLocks/>
          </p:cNvCxnSpPr>
          <p:nvPr/>
        </p:nvCxnSpPr>
        <p:spPr>
          <a:xfrm>
            <a:off x="4659224" y="4435195"/>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0D2AA69-7207-A392-928D-546192949494}"/>
              </a:ext>
            </a:extLst>
          </p:cNvPr>
          <p:cNvCxnSpPr>
            <a:cxnSpLocks/>
          </p:cNvCxnSpPr>
          <p:nvPr/>
        </p:nvCxnSpPr>
        <p:spPr>
          <a:xfrm>
            <a:off x="9654167"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6D69AF-4D63-24D8-1BE1-A0E552C11BB0}"/>
              </a:ext>
            </a:extLst>
          </p:cNvPr>
          <p:cNvCxnSpPr>
            <a:cxnSpLocks/>
          </p:cNvCxnSpPr>
          <p:nvPr/>
        </p:nvCxnSpPr>
        <p:spPr>
          <a:xfrm>
            <a:off x="8242727" y="289524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CFB0D4-0C35-18ED-468F-3D9281326FF5}"/>
              </a:ext>
            </a:extLst>
          </p:cNvPr>
          <p:cNvCxnSpPr>
            <a:cxnSpLocks/>
          </p:cNvCxnSpPr>
          <p:nvPr/>
        </p:nvCxnSpPr>
        <p:spPr>
          <a:xfrm>
            <a:off x="8867849"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D1DDBAA-C682-E69A-D9D4-C872E4E1AB91}"/>
              </a:ext>
            </a:extLst>
          </p:cNvPr>
          <p:cNvCxnSpPr>
            <a:cxnSpLocks/>
          </p:cNvCxnSpPr>
          <p:nvPr/>
        </p:nvCxnSpPr>
        <p:spPr>
          <a:xfrm>
            <a:off x="8927538"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25C20-C6FF-0DEB-DA2F-C36D9FCA7E04}"/>
              </a:ext>
            </a:extLst>
          </p:cNvPr>
          <p:cNvCxnSpPr>
            <a:cxnSpLocks/>
          </p:cNvCxnSpPr>
          <p:nvPr/>
        </p:nvCxnSpPr>
        <p:spPr>
          <a:xfrm>
            <a:off x="9771117" y="36645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EB12286-7E5F-CCAB-46A8-FC1A11A6BBD4}"/>
              </a:ext>
            </a:extLst>
          </p:cNvPr>
          <p:cNvCxnSpPr>
            <a:cxnSpLocks/>
          </p:cNvCxnSpPr>
          <p:nvPr/>
        </p:nvCxnSpPr>
        <p:spPr>
          <a:xfrm>
            <a:off x="9381357" y="4447876"/>
            <a:ext cx="2269" cy="4360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7A6542F-BDA3-EC72-F13B-D85246B2CD0C}"/>
              </a:ext>
            </a:extLst>
          </p:cNvPr>
          <p:cNvCxnSpPr>
            <a:cxnSpLocks/>
          </p:cNvCxnSpPr>
          <p:nvPr/>
        </p:nvCxnSpPr>
        <p:spPr>
          <a:xfrm>
            <a:off x="7021243" y="3674083"/>
            <a:ext cx="0" cy="62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A99FB746-3781-3D46-130C-DA0CF60AF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6089604"/>
            <a:ext cx="822921" cy="540238"/>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49B714E1-B0C2-CF1E-BE5A-1542B5B24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6026858"/>
            <a:ext cx="1470086" cy="700995"/>
          </a:xfrm>
          <a:prstGeom prst="rect">
            <a:avLst/>
          </a:prstGeom>
        </p:spPr>
      </p:pic>
      <p:sp>
        <p:nvSpPr>
          <p:cNvPr id="17" name="TextBox 16">
            <a:extLst>
              <a:ext uri="{FF2B5EF4-FFF2-40B4-BE49-F238E27FC236}">
                <a16:creationId xmlns:a16="http://schemas.microsoft.com/office/drawing/2014/main" id="{D6DDEDD9-5646-74FA-3F85-81BCB5C022D7}"/>
              </a:ext>
            </a:extLst>
          </p:cNvPr>
          <p:cNvSpPr txBox="1"/>
          <p:nvPr/>
        </p:nvSpPr>
        <p:spPr>
          <a:xfrm>
            <a:off x="9810308" y="6211669"/>
            <a:ext cx="1842976"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53510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6/11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745004" y="376745"/>
            <a:ext cx="8404277"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a:t>
            </a:r>
            <a:r>
              <a:rPr lang="en-IE" sz="2000" dirty="0">
                <a:latin typeface="Times New Roman" panose="02020603050405020304" pitchFamily="18" charset="0"/>
                <a:cs typeface="Times New Roman" panose="02020603050405020304" pitchFamily="18" charset="0"/>
              </a:rPr>
              <a:t> </a:t>
            </a:r>
            <a:r>
              <a:rPr lang="en-IE" sz="2000" b="1" dirty="0">
                <a:solidFill>
                  <a:srgbClr val="00205A"/>
                </a:solidFill>
                <a:latin typeface="Zona Pro ExtraLight" panose="02010A03040002020004" pitchFamily="2" charset="0"/>
              </a:rPr>
              <a:t>BENEFICIAL</a:t>
            </a:r>
            <a:r>
              <a:rPr lang="en-IE" sz="2000" dirty="0">
                <a:latin typeface="Times New Roman" panose="02020603050405020304" pitchFamily="18" charset="0"/>
                <a:cs typeface="Times New Roman" panose="02020603050405020304" pitchFamily="18" charset="0"/>
              </a:rPr>
              <a:t> </a:t>
            </a:r>
            <a:r>
              <a:rPr lang="en-IE" sz="2000" b="1" dirty="0">
                <a:solidFill>
                  <a:srgbClr val="00205A"/>
                </a:solidFill>
                <a:latin typeface="Zona Pro ExtraLight" panose="02010A03040002020004" pitchFamily="2" charset="0"/>
              </a:rPr>
              <a:t>OWNERS</a:t>
            </a:r>
            <a:r>
              <a:rPr lang="en-IE" sz="2000" dirty="0">
                <a:latin typeface="Times New Roman" panose="02020603050405020304" pitchFamily="18" charset="0"/>
                <a:cs typeface="Times New Roman" panose="02020603050405020304" pitchFamily="18" charset="0"/>
              </a:rPr>
              <a:t> – </a:t>
            </a:r>
            <a:r>
              <a:rPr lang="en-IE" sz="2000" b="1" dirty="0">
                <a:solidFill>
                  <a:srgbClr val="00205A"/>
                </a:solidFill>
                <a:latin typeface="Zona Pro ExtraLight" panose="02010A03040002020004" pitchFamily="2" charset="0"/>
              </a:rPr>
              <a:t>HOW FAR DO WE 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2892922" y="4878070"/>
            <a:ext cx="6490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D9005F43-D1CD-E2BD-E511-7C1BCC00C623}"/>
              </a:ext>
            </a:extLst>
          </p:cNvPr>
          <p:cNvSpPr/>
          <p:nvPr/>
        </p:nvSpPr>
        <p:spPr>
          <a:xfrm>
            <a:off x="8817462" y="415301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Rounded Corners 15">
            <a:extLst>
              <a:ext uri="{FF2B5EF4-FFF2-40B4-BE49-F238E27FC236}">
                <a16:creationId xmlns:a16="http://schemas.microsoft.com/office/drawing/2014/main" id="{7F26C005-375D-B763-723F-0F74A7057950}"/>
              </a:ext>
            </a:extLst>
          </p:cNvPr>
          <p:cNvSpPr/>
          <p:nvPr/>
        </p:nvSpPr>
        <p:spPr>
          <a:xfrm>
            <a:off x="4112216" y="4148698"/>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2" name="TextBox 21">
            <a:extLst>
              <a:ext uri="{FF2B5EF4-FFF2-40B4-BE49-F238E27FC236}">
                <a16:creationId xmlns:a16="http://schemas.microsoft.com/office/drawing/2014/main" id="{758E4EF4-F6A6-7EA6-797A-8265F9F1D0E5}"/>
              </a:ext>
            </a:extLst>
          </p:cNvPr>
          <p:cNvSpPr txBox="1"/>
          <p:nvPr/>
        </p:nvSpPr>
        <p:spPr>
          <a:xfrm>
            <a:off x="4135577" y="4138220"/>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LP</a:t>
            </a:r>
          </a:p>
        </p:txBody>
      </p:sp>
      <p:sp>
        <p:nvSpPr>
          <p:cNvPr id="23" name="TextBox 22">
            <a:extLst>
              <a:ext uri="{FF2B5EF4-FFF2-40B4-BE49-F238E27FC236}">
                <a16:creationId xmlns:a16="http://schemas.microsoft.com/office/drawing/2014/main" id="{415DFB91-E9A3-D972-E032-3FAA8BD4D9E7}"/>
              </a:ext>
            </a:extLst>
          </p:cNvPr>
          <p:cNvSpPr txBox="1"/>
          <p:nvPr/>
        </p:nvSpPr>
        <p:spPr>
          <a:xfrm>
            <a:off x="8918233" y="413712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Ltd</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6" name="TextBox 25">
            <a:extLst>
              <a:ext uri="{FF2B5EF4-FFF2-40B4-BE49-F238E27FC236}">
                <a16:creationId xmlns:a16="http://schemas.microsoft.com/office/drawing/2014/main" id="{FE8B8BBB-B9CF-635D-B381-DE7996966596}"/>
              </a:ext>
            </a:extLst>
          </p:cNvPr>
          <p:cNvSpPr txBox="1"/>
          <p:nvPr/>
        </p:nvSpPr>
        <p:spPr>
          <a:xfrm>
            <a:off x="4659224" y="446078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23%</a:t>
            </a:r>
          </a:p>
        </p:txBody>
      </p:sp>
      <p:sp>
        <p:nvSpPr>
          <p:cNvPr id="27" name="TextBox 26">
            <a:extLst>
              <a:ext uri="{FF2B5EF4-FFF2-40B4-BE49-F238E27FC236}">
                <a16:creationId xmlns:a16="http://schemas.microsoft.com/office/drawing/2014/main" id="{3F3DB47F-0B6D-573F-0D69-ED96960F1F81}"/>
              </a:ext>
            </a:extLst>
          </p:cNvPr>
          <p:cNvSpPr txBox="1"/>
          <p:nvPr/>
        </p:nvSpPr>
        <p:spPr>
          <a:xfrm>
            <a:off x="8822174" y="445572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65%</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863157" y="2119123"/>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CE7E2483-1D4F-2FCC-1B5A-CF9908288B0B}"/>
              </a:ext>
            </a:extLst>
          </p:cNvPr>
          <p:cNvSpPr txBox="1"/>
          <p:nvPr/>
        </p:nvSpPr>
        <p:spPr>
          <a:xfrm>
            <a:off x="3055119" y="211387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7" name="Rectangle: Rounded Corners 46">
            <a:extLst>
              <a:ext uri="{FF2B5EF4-FFF2-40B4-BE49-F238E27FC236}">
                <a16:creationId xmlns:a16="http://schemas.microsoft.com/office/drawing/2014/main" id="{F6ADAAC6-7A5F-3B0F-76BD-0E9DB53FEB39}"/>
              </a:ext>
            </a:extLst>
          </p:cNvPr>
          <p:cNvSpPr/>
          <p:nvPr/>
        </p:nvSpPr>
        <p:spPr>
          <a:xfrm>
            <a:off x="4108134" y="3389417"/>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TextBox 47">
            <a:extLst>
              <a:ext uri="{FF2B5EF4-FFF2-40B4-BE49-F238E27FC236}">
                <a16:creationId xmlns:a16="http://schemas.microsoft.com/office/drawing/2014/main" id="{B0E35144-E6A3-1CA6-6D80-9CC8AD19653F}"/>
              </a:ext>
            </a:extLst>
          </p:cNvPr>
          <p:cNvSpPr txBox="1"/>
          <p:nvPr/>
        </p:nvSpPr>
        <p:spPr>
          <a:xfrm>
            <a:off x="4131495" y="337898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2</a:t>
            </a:r>
          </a:p>
        </p:txBody>
      </p:sp>
      <p:sp>
        <p:nvSpPr>
          <p:cNvPr id="50" name="TextBox 49">
            <a:extLst>
              <a:ext uri="{FF2B5EF4-FFF2-40B4-BE49-F238E27FC236}">
                <a16:creationId xmlns:a16="http://schemas.microsoft.com/office/drawing/2014/main" id="{95237FA8-E201-E413-2459-BF4BD768B5B2}"/>
              </a:ext>
            </a:extLst>
          </p:cNvPr>
          <p:cNvSpPr txBox="1"/>
          <p:nvPr/>
        </p:nvSpPr>
        <p:spPr>
          <a:xfrm>
            <a:off x="4666100" y="3698902"/>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79%</a:t>
            </a:r>
          </a:p>
        </p:txBody>
      </p:sp>
      <p:sp>
        <p:nvSpPr>
          <p:cNvPr id="51" name="Rectangle: Rounded Corners 50">
            <a:extLst>
              <a:ext uri="{FF2B5EF4-FFF2-40B4-BE49-F238E27FC236}">
                <a16:creationId xmlns:a16="http://schemas.microsoft.com/office/drawing/2014/main" id="{8ACAB9A2-EE1E-2F20-D512-48185FC785A6}"/>
              </a:ext>
            </a:extLst>
          </p:cNvPr>
          <p:cNvSpPr/>
          <p:nvPr/>
        </p:nvSpPr>
        <p:spPr>
          <a:xfrm>
            <a:off x="4108134" y="261282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TextBox 51">
            <a:extLst>
              <a:ext uri="{FF2B5EF4-FFF2-40B4-BE49-F238E27FC236}">
                <a16:creationId xmlns:a16="http://schemas.microsoft.com/office/drawing/2014/main" id="{5A57166E-DB41-C5BC-47ED-6BD74D560BE1}"/>
              </a:ext>
            </a:extLst>
          </p:cNvPr>
          <p:cNvSpPr txBox="1"/>
          <p:nvPr/>
        </p:nvSpPr>
        <p:spPr>
          <a:xfrm>
            <a:off x="4131495" y="258890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3</a:t>
            </a:r>
          </a:p>
        </p:txBody>
      </p:sp>
      <p:sp>
        <p:nvSpPr>
          <p:cNvPr id="55" name="TextBox 54">
            <a:extLst>
              <a:ext uri="{FF2B5EF4-FFF2-40B4-BE49-F238E27FC236}">
                <a16:creationId xmlns:a16="http://schemas.microsoft.com/office/drawing/2014/main" id="{E5A7349B-1236-6F90-7664-D555B3CF37DC}"/>
              </a:ext>
            </a:extLst>
          </p:cNvPr>
          <p:cNvSpPr txBox="1"/>
          <p:nvPr/>
        </p:nvSpPr>
        <p:spPr>
          <a:xfrm>
            <a:off x="4663836" y="291183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57" name="Rectangle: Rounded Corners 56">
            <a:extLst>
              <a:ext uri="{FF2B5EF4-FFF2-40B4-BE49-F238E27FC236}">
                <a16:creationId xmlns:a16="http://schemas.microsoft.com/office/drawing/2014/main" id="{2DBCE8FB-8BCE-10FA-945E-DA953C08FAAB}"/>
              </a:ext>
            </a:extLst>
          </p:cNvPr>
          <p:cNvSpPr/>
          <p:nvPr/>
        </p:nvSpPr>
        <p:spPr>
          <a:xfrm>
            <a:off x="3687610" y="183498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TextBox 57">
            <a:extLst>
              <a:ext uri="{FF2B5EF4-FFF2-40B4-BE49-F238E27FC236}">
                <a16:creationId xmlns:a16="http://schemas.microsoft.com/office/drawing/2014/main" id="{D95EEC1B-C426-4EDE-0C6E-F51E51024A2E}"/>
              </a:ext>
            </a:extLst>
          </p:cNvPr>
          <p:cNvSpPr txBox="1"/>
          <p:nvPr/>
        </p:nvSpPr>
        <p:spPr>
          <a:xfrm>
            <a:off x="3710971" y="181106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4</a:t>
            </a:r>
          </a:p>
        </p:txBody>
      </p:sp>
      <p:sp>
        <p:nvSpPr>
          <p:cNvPr id="59" name="Rectangle: Rounded Corners 58">
            <a:extLst>
              <a:ext uri="{FF2B5EF4-FFF2-40B4-BE49-F238E27FC236}">
                <a16:creationId xmlns:a16="http://schemas.microsoft.com/office/drawing/2014/main" id="{8DD3C698-92B3-801C-8403-DB70C45BB291}"/>
              </a:ext>
            </a:extLst>
          </p:cNvPr>
          <p:cNvSpPr/>
          <p:nvPr/>
        </p:nvSpPr>
        <p:spPr>
          <a:xfrm>
            <a:off x="4850220" y="183344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TextBox 59">
            <a:extLst>
              <a:ext uri="{FF2B5EF4-FFF2-40B4-BE49-F238E27FC236}">
                <a16:creationId xmlns:a16="http://schemas.microsoft.com/office/drawing/2014/main" id="{403758BC-1294-848E-3B09-BB25B5BD24E5}"/>
              </a:ext>
            </a:extLst>
          </p:cNvPr>
          <p:cNvSpPr txBox="1"/>
          <p:nvPr/>
        </p:nvSpPr>
        <p:spPr>
          <a:xfrm>
            <a:off x="4873581" y="180952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5</a:t>
            </a:r>
          </a:p>
        </p:txBody>
      </p:sp>
      <p:cxnSp>
        <p:nvCxnSpPr>
          <p:cNvPr id="61" name="Straight Connector 60">
            <a:extLst>
              <a:ext uri="{FF2B5EF4-FFF2-40B4-BE49-F238E27FC236}">
                <a16:creationId xmlns:a16="http://schemas.microsoft.com/office/drawing/2014/main" id="{3AB2DF42-86F9-1622-A54E-94427BFA30CE}"/>
              </a:ext>
            </a:extLst>
          </p:cNvPr>
          <p:cNvCxnSpPr>
            <a:cxnSpLocks/>
          </p:cNvCxnSpPr>
          <p:nvPr/>
        </p:nvCxnSpPr>
        <p:spPr>
          <a:xfrm>
            <a:off x="5074397"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9D7286-1C35-AFF2-E331-D6FB83C457A9}"/>
              </a:ext>
            </a:extLst>
          </p:cNvPr>
          <p:cNvSpPr txBox="1"/>
          <p:nvPr/>
        </p:nvSpPr>
        <p:spPr>
          <a:xfrm>
            <a:off x="4256561" y="213103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40%</a:t>
            </a:r>
          </a:p>
        </p:txBody>
      </p:sp>
      <p:sp>
        <p:nvSpPr>
          <p:cNvPr id="63" name="TextBox 62">
            <a:extLst>
              <a:ext uri="{FF2B5EF4-FFF2-40B4-BE49-F238E27FC236}">
                <a16:creationId xmlns:a16="http://schemas.microsoft.com/office/drawing/2014/main" id="{FEB0B998-035A-A595-0337-BB7715804460}"/>
              </a:ext>
            </a:extLst>
          </p:cNvPr>
          <p:cNvSpPr txBox="1"/>
          <p:nvPr/>
        </p:nvSpPr>
        <p:spPr>
          <a:xfrm>
            <a:off x="5090934" y="2135237"/>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60%</a:t>
            </a:r>
          </a:p>
        </p:txBody>
      </p:sp>
      <p:sp>
        <p:nvSpPr>
          <p:cNvPr id="64" name="TextBox 63">
            <a:extLst>
              <a:ext uri="{FF2B5EF4-FFF2-40B4-BE49-F238E27FC236}">
                <a16:creationId xmlns:a16="http://schemas.microsoft.com/office/drawing/2014/main" id="{77E3E22F-100C-C807-81C1-B10D9B8E87A0}"/>
              </a:ext>
            </a:extLst>
          </p:cNvPr>
          <p:cNvSpPr txBox="1"/>
          <p:nvPr/>
        </p:nvSpPr>
        <p:spPr>
          <a:xfrm>
            <a:off x="4074645" y="136888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6AC355AB-0B72-8716-A345-8BA925BB35E5}"/>
              </a:ext>
            </a:extLst>
          </p:cNvPr>
          <p:cNvSpPr txBox="1"/>
          <p:nvPr/>
        </p:nvSpPr>
        <p:spPr>
          <a:xfrm>
            <a:off x="5239467" y="136424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7" name="Rectangle: Rounded Corners 66">
            <a:extLst>
              <a:ext uri="{FF2B5EF4-FFF2-40B4-BE49-F238E27FC236}">
                <a16:creationId xmlns:a16="http://schemas.microsoft.com/office/drawing/2014/main" id="{8679F9BE-D464-CA0E-BBC7-90804DEF96BD}"/>
              </a:ext>
            </a:extLst>
          </p:cNvPr>
          <p:cNvSpPr/>
          <p:nvPr/>
        </p:nvSpPr>
        <p:spPr>
          <a:xfrm>
            <a:off x="6474235" y="3385246"/>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8" name="TextBox 67">
            <a:extLst>
              <a:ext uri="{FF2B5EF4-FFF2-40B4-BE49-F238E27FC236}">
                <a16:creationId xmlns:a16="http://schemas.microsoft.com/office/drawing/2014/main" id="{022E3A4A-F5D9-B6CD-7821-A1EBBA96BBC2}"/>
              </a:ext>
            </a:extLst>
          </p:cNvPr>
          <p:cNvSpPr txBox="1"/>
          <p:nvPr/>
        </p:nvSpPr>
        <p:spPr>
          <a:xfrm>
            <a:off x="6575006" y="3369360"/>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2</a:t>
            </a:r>
          </a:p>
        </p:txBody>
      </p:sp>
      <p:sp>
        <p:nvSpPr>
          <p:cNvPr id="69" name="Rectangle: Rounded Corners 68">
            <a:extLst>
              <a:ext uri="{FF2B5EF4-FFF2-40B4-BE49-F238E27FC236}">
                <a16:creationId xmlns:a16="http://schemas.microsoft.com/office/drawing/2014/main" id="{8117EE2A-3F74-2F24-8FBB-594E8AFA02EE}"/>
              </a:ext>
            </a:extLst>
          </p:cNvPr>
          <p:cNvSpPr/>
          <p:nvPr/>
        </p:nvSpPr>
        <p:spPr>
          <a:xfrm>
            <a:off x="9553396"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TextBox 69">
            <a:extLst>
              <a:ext uri="{FF2B5EF4-FFF2-40B4-BE49-F238E27FC236}">
                <a16:creationId xmlns:a16="http://schemas.microsoft.com/office/drawing/2014/main" id="{7EEF1157-E6F5-BD33-51A5-26B943563142}"/>
              </a:ext>
            </a:extLst>
          </p:cNvPr>
          <p:cNvSpPr txBox="1"/>
          <p:nvPr/>
        </p:nvSpPr>
        <p:spPr>
          <a:xfrm>
            <a:off x="9654167"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4</a:t>
            </a:r>
          </a:p>
        </p:txBody>
      </p:sp>
      <p:sp>
        <p:nvSpPr>
          <p:cNvPr id="71" name="Rectangle: Rounded Corners 70">
            <a:extLst>
              <a:ext uri="{FF2B5EF4-FFF2-40B4-BE49-F238E27FC236}">
                <a16:creationId xmlns:a16="http://schemas.microsoft.com/office/drawing/2014/main" id="{4E9F86DA-174F-D07D-19DD-89ECA1354FEE}"/>
              </a:ext>
            </a:extLst>
          </p:cNvPr>
          <p:cNvSpPr/>
          <p:nvPr/>
        </p:nvSpPr>
        <p:spPr>
          <a:xfrm>
            <a:off x="8015281"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2" name="TextBox 71">
            <a:extLst>
              <a:ext uri="{FF2B5EF4-FFF2-40B4-BE49-F238E27FC236}">
                <a16:creationId xmlns:a16="http://schemas.microsoft.com/office/drawing/2014/main" id="{CE5D6DB9-F800-7E76-D133-0F479B6E2806}"/>
              </a:ext>
            </a:extLst>
          </p:cNvPr>
          <p:cNvSpPr txBox="1"/>
          <p:nvPr/>
        </p:nvSpPr>
        <p:spPr>
          <a:xfrm>
            <a:off x="8125136"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3</a:t>
            </a:r>
          </a:p>
        </p:txBody>
      </p:sp>
      <p:sp>
        <p:nvSpPr>
          <p:cNvPr id="74" name="TextBox 73">
            <a:extLst>
              <a:ext uri="{FF2B5EF4-FFF2-40B4-BE49-F238E27FC236}">
                <a16:creationId xmlns:a16="http://schemas.microsoft.com/office/drawing/2014/main" id="{5976B855-2F55-C3C5-837C-4FCFDCD3D735}"/>
              </a:ext>
            </a:extLst>
          </p:cNvPr>
          <p:cNvSpPr txBox="1"/>
          <p:nvPr/>
        </p:nvSpPr>
        <p:spPr>
          <a:xfrm>
            <a:off x="9752764" y="368514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13%</a:t>
            </a:r>
          </a:p>
        </p:txBody>
      </p:sp>
      <p:cxnSp>
        <p:nvCxnSpPr>
          <p:cNvPr id="78" name="Straight Connector 77">
            <a:extLst>
              <a:ext uri="{FF2B5EF4-FFF2-40B4-BE49-F238E27FC236}">
                <a16:creationId xmlns:a16="http://schemas.microsoft.com/office/drawing/2014/main" id="{2389D7B2-D69E-5C03-B389-0F8B093BC748}"/>
              </a:ext>
            </a:extLst>
          </p:cNvPr>
          <p:cNvCxnSpPr>
            <a:cxnSpLocks/>
          </p:cNvCxnSpPr>
          <p:nvPr/>
        </p:nvCxnSpPr>
        <p:spPr>
          <a:xfrm flipH="1" flipV="1">
            <a:off x="7021243" y="4291014"/>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116B5E-8A1F-6650-6027-9F73DE66CD7D}"/>
              </a:ext>
            </a:extLst>
          </p:cNvPr>
          <p:cNvSpPr txBox="1"/>
          <p:nvPr/>
        </p:nvSpPr>
        <p:spPr>
          <a:xfrm>
            <a:off x="6474233" y="367157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7%</a:t>
            </a:r>
          </a:p>
        </p:txBody>
      </p:sp>
      <p:sp>
        <p:nvSpPr>
          <p:cNvPr id="88" name="TextBox 87">
            <a:extLst>
              <a:ext uri="{FF2B5EF4-FFF2-40B4-BE49-F238E27FC236}">
                <a16:creationId xmlns:a16="http://schemas.microsoft.com/office/drawing/2014/main" id="{D757B254-AC0D-D027-F5F7-6B762C24F15E}"/>
              </a:ext>
            </a:extLst>
          </p:cNvPr>
          <p:cNvSpPr txBox="1"/>
          <p:nvPr/>
        </p:nvSpPr>
        <p:spPr>
          <a:xfrm>
            <a:off x="8384720" y="3687602"/>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80%</a:t>
            </a:r>
          </a:p>
        </p:txBody>
      </p:sp>
      <p:sp>
        <p:nvSpPr>
          <p:cNvPr id="90" name="Rectangle: Rounded Corners 89">
            <a:extLst>
              <a:ext uri="{FF2B5EF4-FFF2-40B4-BE49-F238E27FC236}">
                <a16:creationId xmlns:a16="http://schemas.microsoft.com/office/drawing/2014/main" id="{0984D66E-D46D-93EE-1F63-DBDFCC47D66A}"/>
              </a:ext>
            </a:extLst>
          </p:cNvPr>
          <p:cNvSpPr/>
          <p:nvPr/>
        </p:nvSpPr>
        <p:spPr>
          <a:xfrm>
            <a:off x="8613021" y="2606910"/>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TextBox 90">
            <a:extLst>
              <a:ext uri="{FF2B5EF4-FFF2-40B4-BE49-F238E27FC236}">
                <a16:creationId xmlns:a16="http://schemas.microsoft.com/office/drawing/2014/main" id="{98CC2BF5-99AF-0D7D-DA05-127835016C5B}"/>
              </a:ext>
            </a:extLst>
          </p:cNvPr>
          <p:cNvSpPr txBox="1"/>
          <p:nvPr/>
        </p:nvSpPr>
        <p:spPr>
          <a:xfrm>
            <a:off x="8722876" y="2591024"/>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6</a:t>
            </a:r>
          </a:p>
        </p:txBody>
      </p:sp>
      <p:sp>
        <p:nvSpPr>
          <p:cNvPr id="92" name="Rectangle: Rounded Corners 91">
            <a:extLst>
              <a:ext uri="{FF2B5EF4-FFF2-40B4-BE49-F238E27FC236}">
                <a16:creationId xmlns:a16="http://schemas.microsoft.com/office/drawing/2014/main" id="{A409D1CF-0FF7-E180-162D-B115501D20E8}"/>
              </a:ext>
            </a:extLst>
          </p:cNvPr>
          <p:cNvSpPr/>
          <p:nvPr/>
        </p:nvSpPr>
        <p:spPr>
          <a:xfrm>
            <a:off x="7448181" y="260775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3" name="TextBox 92">
            <a:extLst>
              <a:ext uri="{FF2B5EF4-FFF2-40B4-BE49-F238E27FC236}">
                <a16:creationId xmlns:a16="http://schemas.microsoft.com/office/drawing/2014/main" id="{B332AD09-1A29-92AA-CA9E-B140C54AEE01}"/>
              </a:ext>
            </a:extLst>
          </p:cNvPr>
          <p:cNvSpPr txBox="1"/>
          <p:nvPr/>
        </p:nvSpPr>
        <p:spPr>
          <a:xfrm>
            <a:off x="7558036" y="259186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5</a:t>
            </a:r>
          </a:p>
        </p:txBody>
      </p:sp>
      <p:sp>
        <p:nvSpPr>
          <p:cNvPr id="108" name="TextBox 107">
            <a:extLst>
              <a:ext uri="{FF2B5EF4-FFF2-40B4-BE49-F238E27FC236}">
                <a16:creationId xmlns:a16="http://schemas.microsoft.com/office/drawing/2014/main" id="{36049649-B73B-C229-2FEE-6947844B7832}"/>
              </a:ext>
            </a:extLst>
          </p:cNvPr>
          <p:cNvSpPr txBox="1"/>
          <p:nvPr/>
        </p:nvSpPr>
        <p:spPr>
          <a:xfrm>
            <a:off x="7652471" y="291959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18%</a:t>
            </a:r>
          </a:p>
        </p:txBody>
      </p:sp>
      <p:sp>
        <p:nvSpPr>
          <p:cNvPr id="109" name="TextBox 108">
            <a:extLst>
              <a:ext uri="{FF2B5EF4-FFF2-40B4-BE49-F238E27FC236}">
                <a16:creationId xmlns:a16="http://schemas.microsoft.com/office/drawing/2014/main" id="{322A3D55-ED20-8F47-0050-08B014054AE1}"/>
              </a:ext>
            </a:extLst>
          </p:cNvPr>
          <p:cNvSpPr txBox="1"/>
          <p:nvPr/>
        </p:nvSpPr>
        <p:spPr>
          <a:xfrm>
            <a:off x="8927538" y="291800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64%</a:t>
            </a:r>
          </a:p>
        </p:txBody>
      </p:sp>
      <p:sp>
        <p:nvSpPr>
          <p:cNvPr id="112" name="TextBox 111">
            <a:extLst>
              <a:ext uri="{FF2B5EF4-FFF2-40B4-BE49-F238E27FC236}">
                <a16:creationId xmlns:a16="http://schemas.microsoft.com/office/drawing/2014/main" id="{64F226EC-F38E-4078-769F-295CFD51727A}"/>
              </a:ext>
            </a:extLst>
          </p:cNvPr>
          <p:cNvSpPr txBox="1"/>
          <p:nvPr/>
        </p:nvSpPr>
        <p:spPr>
          <a:xfrm>
            <a:off x="6878107" y="291800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13" name="TextBox 112">
            <a:extLst>
              <a:ext uri="{FF2B5EF4-FFF2-40B4-BE49-F238E27FC236}">
                <a16:creationId xmlns:a16="http://schemas.microsoft.com/office/drawing/2014/main" id="{B56D204E-309F-61AB-3A40-07CC28DB1D51}"/>
              </a:ext>
            </a:extLst>
          </p:cNvPr>
          <p:cNvSpPr txBox="1"/>
          <p:nvPr/>
        </p:nvSpPr>
        <p:spPr>
          <a:xfrm>
            <a:off x="9922541" y="291800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22" name="TextBox 121">
            <a:extLst>
              <a:ext uri="{FF2B5EF4-FFF2-40B4-BE49-F238E27FC236}">
                <a16:creationId xmlns:a16="http://schemas.microsoft.com/office/drawing/2014/main" id="{58953424-AFAA-3DB9-D4C2-73A94A9AE14E}"/>
              </a:ext>
            </a:extLst>
          </p:cNvPr>
          <p:cNvSpPr txBox="1"/>
          <p:nvPr/>
        </p:nvSpPr>
        <p:spPr>
          <a:xfrm>
            <a:off x="7751465" y="2125132"/>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cxnSp>
        <p:nvCxnSpPr>
          <p:cNvPr id="136" name="Straight Connector 135">
            <a:extLst>
              <a:ext uri="{FF2B5EF4-FFF2-40B4-BE49-F238E27FC236}">
                <a16:creationId xmlns:a16="http://schemas.microsoft.com/office/drawing/2014/main" id="{10F67FF0-288C-B780-3DD4-0CE88676FC05}"/>
              </a:ext>
            </a:extLst>
          </p:cNvPr>
          <p:cNvCxnSpPr>
            <a:cxnSpLocks/>
          </p:cNvCxnSpPr>
          <p:nvPr/>
        </p:nvCxnSpPr>
        <p:spPr>
          <a:xfrm>
            <a:off x="4256561"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80025C-8B36-9959-5430-629F047CCB8B}"/>
              </a:ext>
            </a:extLst>
          </p:cNvPr>
          <p:cNvCxnSpPr>
            <a:cxnSpLocks/>
          </p:cNvCxnSpPr>
          <p:nvPr/>
        </p:nvCxnSpPr>
        <p:spPr>
          <a:xfrm>
            <a:off x="4659224" y="290114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BBAA-00C1-A290-58FF-03ED44483B13}"/>
              </a:ext>
            </a:extLst>
          </p:cNvPr>
          <p:cNvCxnSpPr>
            <a:cxnSpLocks/>
          </p:cNvCxnSpPr>
          <p:nvPr/>
        </p:nvCxnSpPr>
        <p:spPr>
          <a:xfrm>
            <a:off x="4661640" y="36708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C6B850-7094-77B3-7C4C-323942C9CE28}"/>
              </a:ext>
            </a:extLst>
          </p:cNvPr>
          <p:cNvCxnSpPr>
            <a:cxnSpLocks/>
          </p:cNvCxnSpPr>
          <p:nvPr/>
        </p:nvCxnSpPr>
        <p:spPr>
          <a:xfrm>
            <a:off x="4659224" y="4435195"/>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6D69AF-4D63-24D8-1BE1-A0E552C11BB0}"/>
              </a:ext>
            </a:extLst>
          </p:cNvPr>
          <p:cNvCxnSpPr>
            <a:cxnSpLocks/>
          </p:cNvCxnSpPr>
          <p:nvPr/>
        </p:nvCxnSpPr>
        <p:spPr>
          <a:xfrm>
            <a:off x="8242727" y="289524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CFB0D4-0C35-18ED-468F-3D9281326FF5}"/>
              </a:ext>
            </a:extLst>
          </p:cNvPr>
          <p:cNvCxnSpPr>
            <a:cxnSpLocks/>
          </p:cNvCxnSpPr>
          <p:nvPr/>
        </p:nvCxnSpPr>
        <p:spPr>
          <a:xfrm>
            <a:off x="8867849"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D1DDBAA-C682-E69A-D9D4-C872E4E1AB91}"/>
              </a:ext>
            </a:extLst>
          </p:cNvPr>
          <p:cNvCxnSpPr>
            <a:cxnSpLocks/>
          </p:cNvCxnSpPr>
          <p:nvPr/>
        </p:nvCxnSpPr>
        <p:spPr>
          <a:xfrm>
            <a:off x="8927538"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25C20-C6FF-0DEB-DA2F-C36D9FCA7E04}"/>
              </a:ext>
            </a:extLst>
          </p:cNvPr>
          <p:cNvCxnSpPr>
            <a:cxnSpLocks/>
          </p:cNvCxnSpPr>
          <p:nvPr/>
        </p:nvCxnSpPr>
        <p:spPr>
          <a:xfrm>
            <a:off x="9771117" y="36645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EB12286-7E5F-CCAB-46A8-FC1A11A6BBD4}"/>
              </a:ext>
            </a:extLst>
          </p:cNvPr>
          <p:cNvCxnSpPr>
            <a:cxnSpLocks/>
          </p:cNvCxnSpPr>
          <p:nvPr/>
        </p:nvCxnSpPr>
        <p:spPr>
          <a:xfrm>
            <a:off x="9381357" y="4447876"/>
            <a:ext cx="2269" cy="4360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7A6542F-BDA3-EC72-F13B-D85246B2CD0C}"/>
              </a:ext>
            </a:extLst>
          </p:cNvPr>
          <p:cNvCxnSpPr>
            <a:cxnSpLocks/>
          </p:cNvCxnSpPr>
          <p:nvPr/>
        </p:nvCxnSpPr>
        <p:spPr>
          <a:xfrm>
            <a:off x="7021243" y="3674083"/>
            <a:ext cx="0" cy="62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928B88A3-F158-6116-F7D2-F8BABB41A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56" y="6026725"/>
            <a:ext cx="999682" cy="656280"/>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C8F8C690-8C72-8916-8129-548381FE8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6011648"/>
            <a:ext cx="1501983" cy="716205"/>
          </a:xfrm>
          <a:prstGeom prst="rect">
            <a:avLst/>
          </a:prstGeom>
        </p:spPr>
      </p:pic>
      <p:sp>
        <p:nvSpPr>
          <p:cNvPr id="17" name="TextBox 16">
            <a:extLst>
              <a:ext uri="{FF2B5EF4-FFF2-40B4-BE49-F238E27FC236}">
                <a16:creationId xmlns:a16="http://schemas.microsoft.com/office/drawing/2014/main" id="{561F2532-B63D-F824-3A13-E1961C0262FB}"/>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124137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7/11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816443" y="321532"/>
            <a:ext cx="8450991"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 HOW FAR DO WE 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2892922" y="4878070"/>
            <a:ext cx="6490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D9005F43-D1CD-E2BD-E511-7C1BCC00C623}"/>
              </a:ext>
            </a:extLst>
          </p:cNvPr>
          <p:cNvSpPr/>
          <p:nvPr/>
        </p:nvSpPr>
        <p:spPr>
          <a:xfrm>
            <a:off x="8817462" y="415301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Rounded Corners 15">
            <a:extLst>
              <a:ext uri="{FF2B5EF4-FFF2-40B4-BE49-F238E27FC236}">
                <a16:creationId xmlns:a16="http://schemas.microsoft.com/office/drawing/2014/main" id="{7F26C005-375D-B763-723F-0F74A7057950}"/>
              </a:ext>
            </a:extLst>
          </p:cNvPr>
          <p:cNvSpPr/>
          <p:nvPr/>
        </p:nvSpPr>
        <p:spPr>
          <a:xfrm>
            <a:off x="4112216" y="4148698"/>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2" name="TextBox 21">
            <a:extLst>
              <a:ext uri="{FF2B5EF4-FFF2-40B4-BE49-F238E27FC236}">
                <a16:creationId xmlns:a16="http://schemas.microsoft.com/office/drawing/2014/main" id="{758E4EF4-F6A6-7EA6-797A-8265F9F1D0E5}"/>
              </a:ext>
            </a:extLst>
          </p:cNvPr>
          <p:cNvSpPr txBox="1"/>
          <p:nvPr/>
        </p:nvSpPr>
        <p:spPr>
          <a:xfrm>
            <a:off x="4135577" y="4138220"/>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LP</a:t>
            </a:r>
          </a:p>
        </p:txBody>
      </p:sp>
      <p:sp>
        <p:nvSpPr>
          <p:cNvPr id="23" name="TextBox 22">
            <a:extLst>
              <a:ext uri="{FF2B5EF4-FFF2-40B4-BE49-F238E27FC236}">
                <a16:creationId xmlns:a16="http://schemas.microsoft.com/office/drawing/2014/main" id="{415DFB91-E9A3-D972-E032-3FAA8BD4D9E7}"/>
              </a:ext>
            </a:extLst>
          </p:cNvPr>
          <p:cNvSpPr txBox="1"/>
          <p:nvPr/>
        </p:nvSpPr>
        <p:spPr>
          <a:xfrm>
            <a:off x="8918233" y="413712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Ltd</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6" name="TextBox 25">
            <a:extLst>
              <a:ext uri="{FF2B5EF4-FFF2-40B4-BE49-F238E27FC236}">
                <a16:creationId xmlns:a16="http://schemas.microsoft.com/office/drawing/2014/main" id="{FE8B8BBB-B9CF-635D-B381-DE7996966596}"/>
              </a:ext>
            </a:extLst>
          </p:cNvPr>
          <p:cNvSpPr txBox="1"/>
          <p:nvPr/>
        </p:nvSpPr>
        <p:spPr>
          <a:xfrm>
            <a:off x="4659224" y="446078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23%</a:t>
            </a:r>
          </a:p>
        </p:txBody>
      </p:sp>
      <p:sp>
        <p:nvSpPr>
          <p:cNvPr id="27" name="TextBox 26">
            <a:extLst>
              <a:ext uri="{FF2B5EF4-FFF2-40B4-BE49-F238E27FC236}">
                <a16:creationId xmlns:a16="http://schemas.microsoft.com/office/drawing/2014/main" id="{3F3DB47F-0B6D-573F-0D69-ED96960F1F81}"/>
              </a:ext>
            </a:extLst>
          </p:cNvPr>
          <p:cNvSpPr txBox="1"/>
          <p:nvPr/>
        </p:nvSpPr>
        <p:spPr>
          <a:xfrm>
            <a:off x="8822174" y="445572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65%</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863157" y="2119123"/>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CE7E2483-1D4F-2FCC-1B5A-CF9908288B0B}"/>
              </a:ext>
            </a:extLst>
          </p:cNvPr>
          <p:cNvSpPr txBox="1"/>
          <p:nvPr/>
        </p:nvSpPr>
        <p:spPr>
          <a:xfrm>
            <a:off x="3055119" y="211387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7" name="Rectangle: Rounded Corners 46">
            <a:extLst>
              <a:ext uri="{FF2B5EF4-FFF2-40B4-BE49-F238E27FC236}">
                <a16:creationId xmlns:a16="http://schemas.microsoft.com/office/drawing/2014/main" id="{F6ADAAC6-7A5F-3B0F-76BD-0E9DB53FEB39}"/>
              </a:ext>
            </a:extLst>
          </p:cNvPr>
          <p:cNvSpPr/>
          <p:nvPr/>
        </p:nvSpPr>
        <p:spPr>
          <a:xfrm>
            <a:off x="4108134" y="3389417"/>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TextBox 47">
            <a:extLst>
              <a:ext uri="{FF2B5EF4-FFF2-40B4-BE49-F238E27FC236}">
                <a16:creationId xmlns:a16="http://schemas.microsoft.com/office/drawing/2014/main" id="{B0E35144-E6A3-1CA6-6D80-9CC8AD19653F}"/>
              </a:ext>
            </a:extLst>
          </p:cNvPr>
          <p:cNvSpPr txBox="1"/>
          <p:nvPr/>
        </p:nvSpPr>
        <p:spPr>
          <a:xfrm>
            <a:off x="4131495" y="337898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2</a:t>
            </a:r>
          </a:p>
        </p:txBody>
      </p:sp>
      <p:sp>
        <p:nvSpPr>
          <p:cNvPr id="50" name="TextBox 49">
            <a:extLst>
              <a:ext uri="{FF2B5EF4-FFF2-40B4-BE49-F238E27FC236}">
                <a16:creationId xmlns:a16="http://schemas.microsoft.com/office/drawing/2014/main" id="{95237FA8-E201-E413-2459-BF4BD768B5B2}"/>
              </a:ext>
            </a:extLst>
          </p:cNvPr>
          <p:cNvSpPr txBox="1"/>
          <p:nvPr/>
        </p:nvSpPr>
        <p:spPr>
          <a:xfrm>
            <a:off x="4666100" y="3698902"/>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79%</a:t>
            </a:r>
          </a:p>
        </p:txBody>
      </p:sp>
      <p:sp>
        <p:nvSpPr>
          <p:cNvPr id="51" name="Rectangle: Rounded Corners 50">
            <a:extLst>
              <a:ext uri="{FF2B5EF4-FFF2-40B4-BE49-F238E27FC236}">
                <a16:creationId xmlns:a16="http://schemas.microsoft.com/office/drawing/2014/main" id="{8ACAB9A2-EE1E-2F20-D512-48185FC785A6}"/>
              </a:ext>
            </a:extLst>
          </p:cNvPr>
          <p:cNvSpPr/>
          <p:nvPr/>
        </p:nvSpPr>
        <p:spPr>
          <a:xfrm>
            <a:off x="4108134" y="261282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TextBox 51">
            <a:extLst>
              <a:ext uri="{FF2B5EF4-FFF2-40B4-BE49-F238E27FC236}">
                <a16:creationId xmlns:a16="http://schemas.microsoft.com/office/drawing/2014/main" id="{5A57166E-DB41-C5BC-47ED-6BD74D560BE1}"/>
              </a:ext>
            </a:extLst>
          </p:cNvPr>
          <p:cNvSpPr txBox="1"/>
          <p:nvPr/>
        </p:nvSpPr>
        <p:spPr>
          <a:xfrm>
            <a:off x="4131495" y="258890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3</a:t>
            </a:r>
          </a:p>
        </p:txBody>
      </p:sp>
      <p:sp>
        <p:nvSpPr>
          <p:cNvPr id="55" name="TextBox 54">
            <a:extLst>
              <a:ext uri="{FF2B5EF4-FFF2-40B4-BE49-F238E27FC236}">
                <a16:creationId xmlns:a16="http://schemas.microsoft.com/office/drawing/2014/main" id="{E5A7349B-1236-6F90-7664-D555B3CF37DC}"/>
              </a:ext>
            </a:extLst>
          </p:cNvPr>
          <p:cNvSpPr txBox="1"/>
          <p:nvPr/>
        </p:nvSpPr>
        <p:spPr>
          <a:xfrm>
            <a:off x="4663836" y="291183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57" name="Rectangle: Rounded Corners 56">
            <a:extLst>
              <a:ext uri="{FF2B5EF4-FFF2-40B4-BE49-F238E27FC236}">
                <a16:creationId xmlns:a16="http://schemas.microsoft.com/office/drawing/2014/main" id="{2DBCE8FB-8BCE-10FA-945E-DA953C08FAAB}"/>
              </a:ext>
            </a:extLst>
          </p:cNvPr>
          <p:cNvSpPr/>
          <p:nvPr/>
        </p:nvSpPr>
        <p:spPr>
          <a:xfrm>
            <a:off x="3687610" y="183498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TextBox 57">
            <a:extLst>
              <a:ext uri="{FF2B5EF4-FFF2-40B4-BE49-F238E27FC236}">
                <a16:creationId xmlns:a16="http://schemas.microsoft.com/office/drawing/2014/main" id="{D95EEC1B-C426-4EDE-0C6E-F51E51024A2E}"/>
              </a:ext>
            </a:extLst>
          </p:cNvPr>
          <p:cNvSpPr txBox="1"/>
          <p:nvPr/>
        </p:nvSpPr>
        <p:spPr>
          <a:xfrm>
            <a:off x="3710971" y="181106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4</a:t>
            </a:r>
          </a:p>
        </p:txBody>
      </p:sp>
      <p:sp>
        <p:nvSpPr>
          <p:cNvPr id="59" name="Rectangle: Rounded Corners 58">
            <a:extLst>
              <a:ext uri="{FF2B5EF4-FFF2-40B4-BE49-F238E27FC236}">
                <a16:creationId xmlns:a16="http://schemas.microsoft.com/office/drawing/2014/main" id="{8DD3C698-92B3-801C-8403-DB70C45BB291}"/>
              </a:ext>
            </a:extLst>
          </p:cNvPr>
          <p:cNvSpPr/>
          <p:nvPr/>
        </p:nvSpPr>
        <p:spPr>
          <a:xfrm>
            <a:off x="4850220" y="183344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TextBox 59">
            <a:extLst>
              <a:ext uri="{FF2B5EF4-FFF2-40B4-BE49-F238E27FC236}">
                <a16:creationId xmlns:a16="http://schemas.microsoft.com/office/drawing/2014/main" id="{403758BC-1294-848E-3B09-BB25B5BD24E5}"/>
              </a:ext>
            </a:extLst>
          </p:cNvPr>
          <p:cNvSpPr txBox="1"/>
          <p:nvPr/>
        </p:nvSpPr>
        <p:spPr>
          <a:xfrm>
            <a:off x="4873581" y="180952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5</a:t>
            </a:r>
          </a:p>
        </p:txBody>
      </p:sp>
      <p:cxnSp>
        <p:nvCxnSpPr>
          <p:cNvPr id="61" name="Straight Connector 60">
            <a:extLst>
              <a:ext uri="{FF2B5EF4-FFF2-40B4-BE49-F238E27FC236}">
                <a16:creationId xmlns:a16="http://schemas.microsoft.com/office/drawing/2014/main" id="{3AB2DF42-86F9-1622-A54E-94427BFA30CE}"/>
              </a:ext>
            </a:extLst>
          </p:cNvPr>
          <p:cNvCxnSpPr>
            <a:cxnSpLocks/>
          </p:cNvCxnSpPr>
          <p:nvPr/>
        </p:nvCxnSpPr>
        <p:spPr>
          <a:xfrm>
            <a:off x="5074397"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9D7286-1C35-AFF2-E331-D6FB83C457A9}"/>
              </a:ext>
            </a:extLst>
          </p:cNvPr>
          <p:cNvSpPr txBox="1"/>
          <p:nvPr/>
        </p:nvSpPr>
        <p:spPr>
          <a:xfrm>
            <a:off x="4256561" y="213103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40%</a:t>
            </a:r>
          </a:p>
        </p:txBody>
      </p:sp>
      <p:sp>
        <p:nvSpPr>
          <p:cNvPr id="63" name="TextBox 62">
            <a:extLst>
              <a:ext uri="{FF2B5EF4-FFF2-40B4-BE49-F238E27FC236}">
                <a16:creationId xmlns:a16="http://schemas.microsoft.com/office/drawing/2014/main" id="{FEB0B998-035A-A595-0337-BB7715804460}"/>
              </a:ext>
            </a:extLst>
          </p:cNvPr>
          <p:cNvSpPr txBox="1"/>
          <p:nvPr/>
        </p:nvSpPr>
        <p:spPr>
          <a:xfrm>
            <a:off x="5090934" y="2135237"/>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60%</a:t>
            </a:r>
          </a:p>
        </p:txBody>
      </p:sp>
      <p:sp>
        <p:nvSpPr>
          <p:cNvPr id="64" name="TextBox 63">
            <a:extLst>
              <a:ext uri="{FF2B5EF4-FFF2-40B4-BE49-F238E27FC236}">
                <a16:creationId xmlns:a16="http://schemas.microsoft.com/office/drawing/2014/main" id="{77E3E22F-100C-C807-81C1-B10D9B8E87A0}"/>
              </a:ext>
            </a:extLst>
          </p:cNvPr>
          <p:cNvSpPr txBox="1"/>
          <p:nvPr/>
        </p:nvSpPr>
        <p:spPr>
          <a:xfrm>
            <a:off x="4074645" y="136888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6AC355AB-0B72-8716-A345-8BA925BB35E5}"/>
              </a:ext>
            </a:extLst>
          </p:cNvPr>
          <p:cNvSpPr txBox="1"/>
          <p:nvPr/>
        </p:nvSpPr>
        <p:spPr>
          <a:xfrm>
            <a:off x="5239467" y="136424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7" name="Rectangle: Rounded Corners 66">
            <a:extLst>
              <a:ext uri="{FF2B5EF4-FFF2-40B4-BE49-F238E27FC236}">
                <a16:creationId xmlns:a16="http://schemas.microsoft.com/office/drawing/2014/main" id="{8679F9BE-D464-CA0E-BBC7-90804DEF96BD}"/>
              </a:ext>
            </a:extLst>
          </p:cNvPr>
          <p:cNvSpPr/>
          <p:nvPr/>
        </p:nvSpPr>
        <p:spPr>
          <a:xfrm>
            <a:off x="6474235" y="3385246"/>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8" name="TextBox 67">
            <a:extLst>
              <a:ext uri="{FF2B5EF4-FFF2-40B4-BE49-F238E27FC236}">
                <a16:creationId xmlns:a16="http://schemas.microsoft.com/office/drawing/2014/main" id="{022E3A4A-F5D9-B6CD-7821-A1EBBA96BBC2}"/>
              </a:ext>
            </a:extLst>
          </p:cNvPr>
          <p:cNvSpPr txBox="1"/>
          <p:nvPr/>
        </p:nvSpPr>
        <p:spPr>
          <a:xfrm>
            <a:off x="6575006" y="3369360"/>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2</a:t>
            </a:r>
          </a:p>
        </p:txBody>
      </p:sp>
      <p:sp>
        <p:nvSpPr>
          <p:cNvPr id="69" name="Rectangle: Rounded Corners 68">
            <a:extLst>
              <a:ext uri="{FF2B5EF4-FFF2-40B4-BE49-F238E27FC236}">
                <a16:creationId xmlns:a16="http://schemas.microsoft.com/office/drawing/2014/main" id="{8117EE2A-3F74-2F24-8FBB-594E8AFA02EE}"/>
              </a:ext>
            </a:extLst>
          </p:cNvPr>
          <p:cNvSpPr/>
          <p:nvPr/>
        </p:nvSpPr>
        <p:spPr>
          <a:xfrm>
            <a:off x="9553396"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TextBox 69">
            <a:extLst>
              <a:ext uri="{FF2B5EF4-FFF2-40B4-BE49-F238E27FC236}">
                <a16:creationId xmlns:a16="http://schemas.microsoft.com/office/drawing/2014/main" id="{7EEF1157-E6F5-BD33-51A5-26B943563142}"/>
              </a:ext>
            </a:extLst>
          </p:cNvPr>
          <p:cNvSpPr txBox="1"/>
          <p:nvPr/>
        </p:nvSpPr>
        <p:spPr>
          <a:xfrm>
            <a:off x="9654167"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4</a:t>
            </a:r>
          </a:p>
        </p:txBody>
      </p:sp>
      <p:sp>
        <p:nvSpPr>
          <p:cNvPr id="71" name="Rectangle: Rounded Corners 70">
            <a:extLst>
              <a:ext uri="{FF2B5EF4-FFF2-40B4-BE49-F238E27FC236}">
                <a16:creationId xmlns:a16="http://schemas.microsoft.com/office/drawing/2014/main" id="{4E9F86DA-174F-D07D-19DD-89ECA1354FEE}"/>
              </a:ext>
            </a:extLst>
          </p:cNvPr>
          <p:cNvSpPr/>
          <p:nvPr/>
        </p:nvSpPr>
        <p:spPr>
          <a:xfrm>
            <a:off x="8015281"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2" name="TextBox 71">
            <a:extLst>
              <a:ext uri="{FF2B5EF4-FFF2-40B4-BE49-F238E27FC236}">
                <a16:creationId xmlns:a16="http://schemas.microsoft.com/office/drawing/2014/main" id="{CE5D6DB9-F800-7E76-D133-0F479B6E2806}"/>
              </a:ext>
            </a:extLst>
          </p:cNvPr>
          <p:cNvSpPr txBox="1"/>
          <p:nvPr/>
        </p:nvSpPr>
        <p:spPr>
          <a:xfrm>
            <a:off x="8125136"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3</a:t>
            </a:r>
          </a:p>
        </p:txBody>
      </p:sp>
      <p:sp>
        <p:nvSpPr>
          <p:cNvPr id="74" name="TextBox 73">
            <a:extLst>
              <a:ext uri="{FF2B5EF4-FFF2-40B4-BE49-F238E27FC236}">
                <a16:creationId xmlns:a16="http://schemas.microsoft.com/office/drawing/2014/main" id="{5976B855-2F55-C3C5-837C-4FCFDCD3D735}"/>
              </a:ext>
            </a:extLst>
          </p:cNvPr>
          <p:cNvSpPr txBox="1"/>
          <p:nvPr/>
        </p:nvSpPr>
        <p:spPr>
          <a:xfrm>
            <a:off x="9752764" y="368514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13%</a:t>
            </a:r>
          </a:p>
        </p:txBody>
      </p:sp>
      <p:cxnSp>
        <p:nvCxnSpPr>
          <p:cNvPr id="78" name="Straight Connector 77">
            <a:extLst>
              <a:ext uri="{FF2B5EF4-FFF2-40B4-BE49-F238E27FC236}">
                <a16:creationId xmlns:a16="http://schemas.microsoft.com/office/drawing/2014/main" id="{2389D7B2-D69E-5C03-B389-0F8B093BC748}"/>
              </a:ext>
            </a:extLst>
          </p:cNvPr>
          <p:cNvCxnSpPr>
            <a:cxnSpLocks/>
          </p:cNvCxnSpPr>
          <p:nvPr/>
        </p:nvCxnSpPr>
        <p:spPr>
          <a:xfrm flipH="1" flipV="1">
            <a:off x="7021243" y="4291014"/>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116B5E-8A1F-6650-6027-9F73DE66CD7D}"/>
              </a:ext>
            </a:extLst>
          </p:cNvPr>
          <p:cNvSpPr txBox="1"/>
          <p:nvPr/>
        </p:nvSpPr>
        <p:spPr>
          <a:xfrm>
            <a:off x="6474233" y="367157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7%</a:t>
            </a:r>
          </a:p>
        </p:txBody>
      </p:sp>
      <p:sp>
        <p:nvSpPr>
          <p:cNvPr id="88" name="TextBox 87">
            <a:extLst>
              <a:ext uri="{FF2B5EF4-FFF2-40B4-BE49-F238E27FC236}">
                <a16:creationId xmlns:a16="http://schemas.microsoft.com/office/drawing/2014/main" id="{D757B254-AC0D-D027-F5F7-6B762C24F15E}"/>
              </a:ext>
            </a:extLst>
          </p:cNvPr>
          <p:cNvSpPr txBox="1"/>
          <p:nvPr/>
        </p:nvSpPr>
        <p:spPr>
          <a:xfrm>
            <a:off x="8384720" y="3687602"/>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80%</a:t>
            </a:r>
          </a:p>
        </p:txBody>
      </p:sp>
      <p:sp>
        <p:nvSpPr>
          <p:cNvPr id="90" name="Rectangle: Rounded Corners 89">
            <a:extLst>
              <a:ext uri="{FF2B5EF4-FFF2-40B4-BE49-F238E27FC236}">
                <a16:creationId xmlns:a16="http://schemas.microsoft.com/office/drawing/2014/main" id="{0984D66E-D46D-93EE-1F63-DBDFCC47D66A}"/>
              </a:ext>
            </a:extLst>
          </p:cNvPr>
          <p:cNvSpPr/>
          <p:nvPr/>
        </p:nvSpPr>
        <p:spPr>
          <a:xfrm>
            <a:off x="8613021" y="2606910"/>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TextBox 90">
            <a:extLst>
              <a:ext uri="{FF2B5EF4-FFF2-40B4-BE49-F238E27FC236}">
                <a16:creationId xmlns:a16="http://schemas.microsoft.com/office/drawing/2014/main" id="{98CC2BF5-99AF-0D7D-DA05-127835016C5B}"/>
              </a:ext>
            </a:extLst>
          </p:cNvPr>
          <p:cNvSpPr txBox="1"/>
          <p:nvPr/>
        </p:nvSpPr>
        <p:spPr>
          <a:xfrm>
            <a:off x="8722876" y="2591024"/>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6</a:t>
            </a:r>
          </a:p>
        </p:txBody>
      </p:sp>
      <p:sp>
        <p:nvSpPr>
          <p:cNvPr id="92" name="Rectangle: Rounded Corners 91">
            <a:extLst>
              <a:ext uri="{FF2B5EF4-FFF2-40B4-BE49-F238E27FC236}">
                <a16:creationId xmlns:a16="http://schemas.microsoft.com/office/drawing/2014/main" id="{A409D1CF-0FF7-E180-162D-B115501D20E8}"/>
              </a:ext>
            </a:extLst>
          </p:cNvPr>
          <p:cNvSpPr/>
          <p:nvPr/>
        </p:nvSpPr>
        <p:spPr>
          <a:xfrm>
            <a:off x="7448181" y="260775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3" name="TextBox 92">
            <a:extLst>
              <a:ext uri="{FF2B5EF4-FFF2-40B4-BE49-F238E27FC236}">
                <a16:creationId xmlns:a16="http://schemas.microsoft.com/office/drawing/2014/main" id="{B332AD09-1A29-92AA-CA9E-B140C54AEE01}"/>
              </a:ext>
            </a:extLst>
          </p:cNvPr>
          <p:cNvSpPr txBox="1"/>
          <p:nvPr/>
        </p:nvSpPr>
        <p:spPr>
          <a:xfrm>
            <a:off x="7558036" y="259186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5</a:t>
            </a:r>
          </a:p>
        </p:txBody>
      </p:sp>
      <p:sp>
        <p:nvSpPr>
          <p:cNvPr id="108" name="TextBox 107">
            <a:extLst>
              <a:ext uri="{FF2B5EF4-FFF2-40B4-BE49-F238E27FC236}">
                <a16:creationId xmlns:a16="http://schemas.microsoft.com/office/drawing/2014/main" id="{36049649-B73B-C229-2FEE-6947844B7832}"/>
              </a:ext>
            </a:extLst>
          </p:cNvPr>
          <p:cNvSpPr txBox="1"/>
          <p:nvPr/>
        </p:nvSpPr>
        <p:spPr>
          <a:xfrm>
            <a:off x="7652471" y="291959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18%</a:t>
            </a:r>
          </a:p>
        </p:txBody>
      </p:sp>
      <p:sp>
        <p:nvSpPr>
          <p:cNvPr id="109" name="TextBox 108">
            <a:extLst>
              <a:ext uri="{FF2B5EF4-FFF2-40B4-BE49-F238E27FC236}">
                <a16:creationId xmlns:a16="http://schemas.microsoft.com/office/drawing/2014/main" id="{322A3D55-ED20-8F47-0050-08B014054AE1}"/>
              </a:ext>
            </a:extLst>
          </p:cNvPr>
          <p:cNvSpPr txBox="1"/>
          <p:nvPr/>
        </p:nvSpPr>
        <p:spPr>
          <a:xfrm>
            <a:off x="8927538" y="291800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64%</a:t>
            </a:r>
          </a:p>
        </p:txBody>
      </p:sp>
      <p:sp>
        <p:nvSpPr>
          <p:cNvPr id="112" name="TextBox 111">
            <a:extLst>
              <a:ext uri="{FF2B5EF4-FFF2-40B4-BE49-F238E27FC236}">
                <a16:creationId xmlns:a16="http://schemas.microsoft.com/office/drawing/2014/main" id="{64F226EC-F38E-4078-769F-295CFD51727A}"/>
              </a:ext>
            </a:extLst>
          </p:cNvPr>
          <p:cNvSpPr txBox="1"/>
          <p:nvPr/>
        </p:nvSpPr>
        <p:spPr>
          <a:xfrm>
            <a:off x="6878107" y="291800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13" name="TextBox 112">
            <a:extLst>
              <a:ext uri="{FF2B5EF4-FFF2-40B4-BE49-F238E27FC236}">
                <a16:creationId xmlns:a16="http://schemas.microsoft.com/office/drawing/2014/main" id="{B56D204E-309F-61AB-3A40-07CC28DB1D51}"/>
              </a:ext>
            </a:extLst>
          </p:cNvPr>
          <p:cNvSpPr txBox="1"/>
          <p:nvPr/>
        </p:nvSpPr>
        <p:spPr>
          <a:xfrm>
            <a:off x="9922541" y="291800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14" name="Rectangle: Rounded Corners 113">
            <a:extLst>
              <a:ext uri="{FF2B5EF4-FFF2-40B4-BE49-F238E27FC236}">
                <a16:creationId xmlns:a16="http://schemas.microsoft.com/office/drawing/2014/main" id="{34FC20E8-DD3B-20A9-66AA-F6CD88E61C2B}"/>
              </a:ext>
            </a:extLst>
          </p:cNvPr>
          <p:cNvSpPr/>
          <p:nvPr/>
        </p:nvSpPr>
        <p:spPr>
          <a:xfrm>
            <a:off x="8613397" y="1839779"/>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5" name="TextBox 114">
            <a:extLst>
              <a:ext uri="{FF2B5EF4-FFF2-40B4-BE49-F238E27FC236}">
                <a16:creationId xmlns:a16="http://schemas.microsoft.com/office/drawing/2014/main" id="{C534F638-C50C-2B55-7656-E201754838BC}"/>
              </a:ext>
            </a:extLst>
          </p:cNvPr>
          <p:cNvSpPr txBox="1"/>
          <p:nvPr/>
        </p:nvSpPr>
        <p:spPr>
          <a:xfrm>
            <a:off x="8723252" y="1823893"/>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7</a:t>
            </a:r>
          </a:p>
        </p:txBody>
      </p:sp>
      <p:sp>
        <p:nvSpPr>
          <p:cNvPr id="120" name="TextBox 119">
            <a:extLst>
              <a:ext uri="{FF2B5EF4-FFF2-40B4-BE49-F238E27FC236}">
                <a16:creationId xmlns:a16="http://schemas.microsoft.com/office/drawing/2014/main" id="{EC9E412A-E126-FA15-0FA7-2A57CDEAB1B9}"/>
              </a:ext>
            </a:extLst>
          </p:cNvPr>
          <p:cNvSpPr txBox="1"/>
          <p:nvPr/>
        </p:nvSpPr>
        <p:spPr>
          <a:xfrm>
            <a:off x="9169113" y="2128013"/>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100%</a:t>
            </a:r>
          </a:p>
        </p:txBody>
      </p:sp>
      <p:sp>
        <p:nvSpPr>
          <p:cNvPr id="122" name="TextBox 121">
            <a:extLst>
              <a:ext uri="{FF2B5EF4-FFF2-40B4-BE49-F238E27FC236}">
                <a16:creationId xmlns:a16="http://schemas.microsoft.com/office/drawing/2014/main" id="{58953424-AFAA-3DB9-D4C2-73A94A9AE14E}"/>
              </a:ext>
            </a:extLst>
          </p:cNvPr>
          <p:cNvSpPr txBox="1"/>
          <p:nvPr/>
        </p:nvSpPr>
        <p:spPr>
          <a:xfrm>
            <a:off x="7751465" y="2125132"/>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23" name="TextBox 122">
            <a:extLst>
              <a:ext uri="{FF2B5EF4-FFF2-40B4-BE49-F238E27FC236}">
                <a16:creationId xmlns:a16="http://schemas.microsoft.com/office/drawing/2014/main" id="{2D2D9C22-2098-55F4-49B5-B819D0D0A058}"/>
              </a:ext>
            </a:extLst>
          </p:cNvPr>
          <p:cNvSpPr txBox="1"/>
          <p:nvPr/>
        </p:nvSpPr>
        <p:spPr>
          <a:xfrm>
            <a:off x="8267738" y="1562863"/>
            <a:ext cx="1784583"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TRADED/REGULATED</a:t>
            </a:r>
          </a:p>
        </p:txBody>
      </p:sp>
      <p:cxnSp>
        <p:nvCxnSpPr>
          <p:cNvPr id="136" name="Straight Connector 135">
            <a:extLst>
              <a:ext uri="{FF2B5EF4-FFF2-40B4-BE49-F238E27FC236}">
                <a16:creationId xmlns:a16="http://schemas.microsoft.com/office/drawing/2014/main" id="{10F67FF0-288C-B780-3DD4-0CE88676FC05}"/>
              </a:ext>
            </a:extLst>
          </p:cNvPr>
          <p:cNvCxnSpPr>
            <a:cxnSpLocks/>
          </p:cNvCxnSpPr>
          <p:nvPr/>
        </p:nvCxnSpPr>
        <p:spPr>
          <a:xfrm>
            <a:off x="4256561"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80025C-8B36-9959-5430-629F047CCB8B}"/>
              </a:ext>
            </a:extLst>
          </p:cNvPr>
          <p:cNvCxnSpPr>
            <a:cxnSpLocks/>
          </p:cNvCxnSpPr>
          <p:nvPr/>
        </p:nvCxnSpPr>
        <p:spPr>
          <a:xfrm>
            <a:off x="4659224" y="290114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BBAA-00C1-A290-58FF-03ED44483B13}"/>
              </a:ext>
            </a:extLst>
          </p:cNvPr>
          <p:cNvCxnSpPr>
            <a:cxnSpLocks/>
          </p:cNvCxnSpPr>
          <p:nvPr/>
        </p:nvCxnSpPr>
        <p:spPr>
          <a:xfrm>
            <a:off x="4661640" y="36708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9CC6AF8-2F9D-9ACC-F3D0-1F47B6FBB2E3}"/>
              </a:ext>
            </a:extLst>
          </p:cNvPr>
          <p:cNvCxnSpPr>
            <a:cxnSpLocks/>
          </p:cNvCxnSpPr>
          <p:nvPr/>
        </p:nvCxnSpPr>
        <p:spPr>
          <a:xfrm>
            <a:off x="9169113"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C6B850-7094-77B3-7C4C-323942C9CE28}"/>
              </a:ext>
            </a:extLst>
          </p:cNvPr>
          <p:cNvCxnSpPr>
            <a:cxnSpLocks/>
          </p:cNvCxnSpPr>
          <p:nvPr/>
        </p:nvCxnSpPr>
        <p:spPr>
          <a:xfrm>
            <a:off x="4659224" y="4435195"/>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6D69AF-4D63-24D8-1BE1-A0E552C11BB0}"/>
              </a:ext>
            </a:extLst>
          </p:cNvPr>
          <p:cNvCxnSpPr>
            <a:cxnSpLocks/>
          </p:cNvCxnSpPr>
          <p:nvPr/>
        </p:nvCxnSpPr>
        <p:spPr>
          <a:xfrm>
            <a:off x="8242727" y="289524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CFB0D4-0C35-18ED-468F-3D9281326FF5}"/>
              </a:ext>
            </a:extLst>
          </p:cNvPr>
          <p:cNvCxnSpPr>
            <a:cxnSpLocks/>
          </p:cNvCxnSpPr>
          <p:nvPr/>
        </p:nvCxnSpPr>
        <p:spPr>
          <a:xfrm>
            <a:off x="8867849"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D1DDBAA-C682-E69A-D9D4-C872E4E1AB91}"/>
              </a:ext>
            </a:extLst>
          </p:cNvPr>
          <p:cNvCxnSpPr>
            <a:cxnSpLocks/>
          </p:cNvCxnSpPr>
          <p:nvPr/>
        </p:nvCxnSpPr>
        <p:spPr>
          <a:xfrm>
            <a:off x="8927538"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25C20-C6FF-0DEB-DA2F-C36D9FCA7E04}"/>
              </a:ext>
            </a:extLst>
          </p:cNvPr>
          <p:cNvCxnSpPr>
            <a:cxnSpLocks/>
          </p:cNvCxnSpPr>
          <p:nvPr/>
        </p:nvCxnSpPr>
        <p:spPr>
          <a:xfrm>
            <a:off x="9771117" y="36645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EB12286-7E5F-CCAB-46A8-FC1A11A6BBD4}"/>
              </a:ext>
            </a:extLst>
          </p:cNvPr>
          <p:cNvCxnSpPr>
            <a:cxnSpLocks/>
          </p:cNvCxnSpPr>
          <p:nvPr/>
        </p:nvCxnSpPr>
        <p:spPr>
          <a:xfrm>
            <a:off x="9381357" y="4447876"/>
            <a:ext cx="2269" cy="4360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7A6542F-BDA3-EC72-F13B-D85246B2CD0C}"/>
              </a:ext>
            </a:extLst>
          </p:cNvPr>
          <p:cNvCxnSpPr>
            <a:cxnSpLocks/>
          </p:cNvCxnSpPr>
          <p:nvPr/>
        </p:nvCxnSpPr>
        <p:spPr>
          <a:xfrm>
            <a:off x="7021243" y="3674083"/>
            <a:ext cx="0" cy="62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2D9AEE8D-218B-391F-FF7F-3687D5DAF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61" y="6023071"/>
            <a:ext cx="989050" cy="649301"/>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3F53F007-8FD3-CF84-71D0-B16616549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072" y="5949826"/>
            <a:ext cx="1587045" cy="756764"/>
          </a:xfrm>
          <a:prstGeom prst="rect">
            <a:avLst/>
          </a:prstGeom>
        </p:spPr>
      </p:pic>
      <p:sp>
        <p:nvSpPr>
          <p:cNvPr id="17" name="TextBox 16">
            <a:extLst>
              <a:ext uri="{FF2B5EF4-FFF2-40B4-BE49-F238E27FC236}">
                <a16:creationId xmlns:a16="http://schemas.microsoft.com/office/drawing/2014/main" id="{B0082540-E9D7-04DE-75DB-88ABAA89E1EE}"/>
              </a:ext>
            </a:extLst>
          </p:cNvPr>
          <p:cNvSpPr txBox="1"/>
          <p:nvPr/>
        </p:nvSpPr>
        <p:spPr>
          <a:xfrm>
            <a:off x="9820938" y="6211669"/>
            <a:ext cx="183234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3446201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8/11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810265" y="321532"/>
            <a:ext cx="8457169"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 HOW FAR DO WE 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2892922" y="4878070"/>
            <a:ext cx="6490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D9005F43-D1CD-E2BD-E511-7C1BCC00C623}"/>
              </a:ext>
            </a:extLst>
          </p:cNvPr>
          <p:cNvSpPr/>
          <p:nvPr/>
        </p:nvSpPr>
        <p:spPr>
          <a:xfrm>
            <a:off x="8817462" y="415301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Rounded Corners 15">
            <a:extLst>
              <a:ext uri="{FF2B5EF4-FFF2-40B4-BE49-F238E27FC236}">
                <a16:creationId xmlns:a16="http://schemas.microsoft.com/office/drawing/2014/main" id="{7F26C005-375D-B763-723F-0F74A7057950}"/>
              </a:ext>
            </a:extLst>
          </p:cNvPr>
          <p:cNvSpPr/>
          <p:nvPr/>
        </p:nvSpPr>
        <p:spPr>
          <a:xfrm>
            <a:off x="4112216" y="4148698"/>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2" name="TextBox 21">
            <a:extLst>
              <a:ext uri="{FF2B5EF4-FFF2-40B4-BE49-F238E27FC236}">
                <a16:creationId xmlns:a16="http://schemas.microsoft.com/office/drawing/2014/main" id="{758E4EF4-F6A6-7EA6-797A-8265F9F1D0E5}"/>
              </a:ext>
            </a:extLst>
          </p:cNvPr>
          <p:cNvSpPr txBox="1"/>
          <p:nvPr/>
        </p:nvSpPr>
        <p:spPr>
          <a:xfrm>
            <a:off x="4135577" y="4138220"/>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LP</a:t>
            </a:r>
          </a:p>
        </p:txBody>
      </p:sp>
      <p:sp>
        <p:nvSpPr>
          <p:cNvPr id="23" name="TextBox 22">
            <a:extLst>
              <a:ext uri="{FF2B5EF4-FFF2-40B4-BE49-F238E27FC236}">
                <a16:creationId xmlns:a16="http://schemas.microsoft.com/office/drawing/2014/main" id="{415DFB91-E9A3-D972-E032-3FAA8BD4D9E7}"/>
              </a:ext>
            </a:extLst>
          </p:cNvPr>
          <p:cNvSpPr txBox="1"/>
          <p:nvPr/>
        </p:nvSpPr>
        <p:spPr>
          <a:xfrm>
            <a:off x="8918233" y="413712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Ltd</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6" name="TextBox 25">
            <a:extLst>
              <a:ext uri="{FF2B5EF4-FFF2-40B4-BE49-F238E27FC236}">
                <a16:creationId xmlns:a16="http://schemas.microsoft.com/office/drawing/2014/main" id="{FE8B8BBB-B9CF-635D-B381-DE7996966596}"/>
              </a:ext>
            </a:extLst>
          </p:cNvPr>
          <p:cNvSpPr txBox="1"/>
          <p:nvPr/>
        </p:nvSpPr>
        <p:spPr>
          <a:xfrm>
            <a:off x="4659224" y="446078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23%</a:t>
            </a:r>
          </a:p>
        </p:txBody>
      </p:sp>
      <p:sp>
        <p:nvSpPr>
          <p:cNvPr id="27" name="TextBox 26">
            <a:extLst>
              <a:ext uri="{FF2B5EF4-FFF2-40B4-BE49-F238E27FC236}">
                <a16:creationId xmlns:a16="http://schemas.microsoft.com/office/drawing/2014/main" id="{3F3DB47F-0B6D-573F-0D69-ED96960F1F81}"/>
              </a:ext>
            </a:extLst>
          </p:cNvPr>
          <p:cNvSpPr txBox="1"/>
          <p:nvPr/>
        </p:nvSpPr>
        <p:spPr>
          <a:xfrm>
            <a:off x="8822174" y="445572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65%</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863157" y="2119123"/>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CE7E2483-1D4F-2FCC-1B5A-CF9908288B0B}"/>
              </a:ext>
            </a:extLst>
          </p:cNvPr>
          <p:cNvSpPr txBox="1"/>
          <p:nvPr/>
        </p:nvSpPr>
        <p:spPr>
          <a:xfrm>
            <a:off x="3055119" y="211387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47" name="Rectangle: Rounded Corners 46">
            <a:extLst>
              <a:ext uri="{FF2B5EF4-FFF2-40B4-BE49-F238E27FC236}">
                <a16:creationId xmlns:a16="http://schemas.microsoft.com/office/drawing/2014/main" id="{F6ADAAC6-7A5F-3B0F-76BD-0E9DB53FEB39}"/>
              </a:ext>
            </a:extLst>
          </p:cNvPr>
          <p:cNvSpPr/>
          <p:nvPr/>
        </p:nvSpPr>
        <p:spPr>
          <a:xfrm>
            <a:off x="4108134" y="3389417"/>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TextBox 47">
            <a:extLst>
              <a:ext uri="{FF2B5EF4-FFF2-40B4-BE49-F238E27FC236}">
                <a16:creationId xmlns:a16="http://schemas.microsoft.com/office/drawing/2014/main" id="{B0E35144-E6A3-1CA6-6D80-9CC8AD19653F}"/>
              </a:ext>
            </a:extLst>
          </p:cNvPr>
          <p:cNvSpPr txBox="1"/>
          <p:nvPr/>
        </p:nvSpPr>
        <p:spPr>
          <a:xfrm>
            <a:off x="4131495" y="337898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2</a:t>
            </a:r>
          </a:p>
        </p:txBody>
      </p:sp>
      <p:sp>
        <p:nvSpPr>
          <p:cNvPr id="50" name="TextBox 49">
            <a:extLst>
              <a:ext uri="{FF2B5EF4-FFF2-40B4-BE49-F238E27FC236}">
                <a16:creationId xmlns:a16="http://schemas.microsoft.com/office/drawing/2014/main" id="{95237FA8-E201-E413-2459-BF4BD768B5B2}"/>
              </a:ext>
            </a:extLst>
          </p:cNvPr>
          <p:cNvSpPr txBox="1"/>
          <p:nvPr/>
        </p:nvSpPr>
        <p:spPr>
          <a:xfrm>
            <a:off x="4666100" y="3698902"/>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79%</a:t>
            </a:r>
          </a:p>
        </p:txBody>
      </p:sp>
      <p:sp>
        <p:nvSpPr>
          <p:cNvPr id="51" name="Rectangle: Rounded Corners 50">
            <a:extLst>
              <a:ext uri="{FF2B5EF4-FFF2-40B4-BE49-F238E27FC236}">
                <a16:creationId xmlns:a16="http://schemas.microsoft.com/office/drawing/2014/main" id="{8ACAB9A2-EE1E-2F20-D512-48185FC785A6}"/>
              </a:ext>
            </a:extLst>
          </p:cNvPr>
          <p:cNvSpPr/>
          <p:nvPr/>
        </p:nvSpPr>
        <p:spPr>
          <a:xfrm>
            <a:off x="4108134" y="261282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TextBox 51">
            <a:extLst>
              <a:ext uri="{FF2B5EF4-FFF2-40B4-BE49-F238E27FC236}">
                <a16:creationId xmlns:a16="http://schemas.microsoft.com/office/drawing/2014/main" id="{5A57166E-DB41-C5BC-47ED-6BD74D560BE1}"/>
              </a:ext>
            </a:extLst>
          </p:cNvPr>
          <p:cNvSpPr txBox="1"/>
          <p:nvPr/>
        </p:nvSpPr>
        <p:spPr>
          <a:xfrm>
            <a:off x="4131495" y="258890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3</a:t>
            </a:r>
          </a:p>
        </p:txBody>
      </p:sp>
      <p:sp>
        <p:nvSpPr>
          <p:cNvPr id="55" name="TextBox 54">
            <a:extLst>
              <a:ext uri="{FF2B5EF4-FFF2-40B4-BE49-F238E27FC236}">
                <a16:creationId xmlns:a16="http://schemas.microsoft.com/office/drawing/2014/main" id="{E5A7349B-1236-6F90-7664-D555B3CF37DC}"/>
              </a:ext>
            </a:extLst>
          </p:cNvPr>
          <p:cNvSpPr txBox="1"/>
          <p:nvPr/>
        </p:nvSpPr>
        <p:spPr>
          <a:xfrm>
            <a:off x="4663836" y="291183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57" name="Rectangle: Rounded Corners 56">
            <a:extLst>
              <a:ext uri="{FF2B5EF4-FFF2-40B4-BE49-F238E27FC236}">
                <a16:creationId xmlns:a16="http://schemas.microsoft.com/office/drawing/2014/main" id="{2DBCE8FB-8BCE-10FA-945E-DA953C08FAAB}"/>
              </a:ext>
            </a:extLst>
          </p:cNvPr>
          <p:cNvSpPr/>
          <p:nvPr/>
        </p:nvSpPr>
        <p:spPr>
          <a:xfrm>
            <a:off x="3687610" y="183498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TextBox 57">
            <a:extLst>
              <a:ext uri="{FF2B5EF4-FFF2-40B4-BE49-F238E27FC236}">
                <a16:creationId xmlns:a16="http://schemas.microsoft.com/office/drawing/2014/main" id="{D95EEC1B-C426-4EDE-0C6E-F51E51024A2E}"/>
              </a:ext>
            </a:extLst>
          </p:cNvPr>
          <p:cNvSpPr txBox="1"/>
          <p:nvPr/>
        </p:nvSpPr>
        <p:spPr>
          <a:xfrm>
            <a:off x="3710971" y="181106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4</a:t>
            </a:r>
          </a:p>
        </p:txBody>
      </p:sp>
      <p:sp>
        <p:nvSpPr>
          <p:cNvPr id="59" name="Rectangle: Rounded Corners 58">
            <a:extLst>
              <a:ext uri="{FF2B5EF4-FFF2-40B4-BE49-F238E27FC236}">
                <a16:creationId xmlns:a16="http://schemas.microsoft.com/office/drawing/2014/main" id="{8DD3C698-92B3-801C-8403-DB70C45BB291}"/>
              </a:ext>
            </a:extLst>
          </p:cNvPr>
          <p:cNvSpPr/>
          <p:nvPr/>
        </p:nvSpPr>
        <p:spPr>
          <a:xfrm>
            <a:off x="4850220" y="183344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TextBox 59">
            <a:extLst>
              <a:ext uri="{FF2B5EF4-FFF2-40B4-BE49-F238E27FC236}">
                <a16:creationId xmlns:a16="http://schemas.microsoft.com/office/drawing/2014/main" id="{403758BC-1294-848E-3B09-BB25B5BD24E5}"/>
              </a:ext>
            </a:extLst>
          </p:cNvPr>
          <p:cNvSpPr txBox="1"/>
          <p:nvPr/>
        </p:nvSpPr>
        <p:spPr>
          <a:xfrm>
            <a:off x="4873581" y="180952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5</a:t>
            </a:r>
          </a:p>
        </p:txBody>
      </p:sp>
      <p:cxnSp>
        <p:nvCxnSpPr>
          <p:cNvPr id="61" name="Straight Connector 60">
            <a:extLst>
              <a:ext uri="{FF2B5EF4-FFF2-40B4-BE49-F238E27FC236}">
                <a16:creationId xmlns:a16="http://schemas.microsoft.com/office/drawing/2014/main" id="{3AB2DF42-86F9-1622-A54E-94427BFA30CE}"/>
              </a:ext>
            </a:extLst>
          </p:cNvPr>
          <p:cNvCxnSpPr>
            <a:cxnSpLocks/>
          </p:cNvCxnSpPr>
          <p:nvPr/>
        </p:nvCxnSpPr>
        <p:spPr>
          <a:xfrm>
            <a:off x="5074397"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9D7286-1C35-AFF2-E331-D6FB83C457A9}"/>
              </a:ext>
            </a:extLst>
          </p:cNvPr>
          <p:cNvSpPr txBox="1"/>
          <p:nvPr/>
        </p:nvSpPr>
        <p:spPr>
          <a:xfrm>
            <a:off x="4256561" y="213103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40%</a:t>
            </a:r>
          </a:p>
        </p:txBody>
      </p:sp>
      <p:sp>
        <p:nvSpPr>
          <p:cNvPr id="63" name="TextBox 62">
            <a:extLst>
              <a:ext uri="{FF2B5EF4-FFF2-40B4-BE49-F238E27FC236}">
                <a16:creationId xmlns:a16="http://schemas.microsoft.com/office/drawing/2014/main" id="{FEB0B998-035A-A595-0337-BB7715804460}"/>
              </a:ext>
            </a:extLst>
          </p:cNvPr>
          <p:cNvSpPr txBox="1"/>
          <p:nvPr/>
        </p:nvSpPr>
        <p:spPr>
          <a:xfrm>
            <a:off x="5090934" y="2135237"/>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60%</a:t>
            </a:r>
          </a:p>
        </p:txBody>
      </p:sp>
      <p:sp>
        <p:nvSpPr>
          <p:cNvPr id="64" name="TextBox 63">
            <a:extLst>
              <a:ext uri="{FF2B5EF4-FFF2-40B4-BE49-F238E27FC236}">
                <a16:creationId xmlns:a16="http://schemas.microsoft.com/office/drawing/2014/main" id="{77E3E22F-100C-C807-81C1-B10D9B8E87A0}"/>
              </a:ext>
            </a:extLst>
          </p:cNvPr>
          <p:cNvSpPr txBox="1"/>
          <p:nvPr/>
        </p:nvSpPr>
        <p:spPr>
          <a:xfrm>
            <a:off x="4074645" y="136888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6AC355AB-0B72-8716-A345-8BA925BB35E5}"/>
              </a:ext>
            </a:extLst>
          </p:cNvPr>
          <p:cNvSpPr txBox="1"/>
          <p:nvPr/>
        </p:nvSpPr>
        <p:spPr>
          <a:xfrm>
            <a:off x="5239467" y="136424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67" name="Rectangle: Rounded Corners 66">
            <a:extLst>
              <a:ext uri="{FF2B5EF4-FFF2-40B4-BE49-F238E27FC236}">
                <a16:creationId xmlns:a16="http://schemas.microsoft.com/office/drawing/2014/main" id="{8679F9BE-D464-CA0E-BBC7-90804DEF96BD}"/>
              </a:ext>
            </a:extLst>
          </p:cNvPr>
          <p:cNvSpPr/>
          <p:nvPr/>
        </p:nvSpPr>
        <p:spPr>
          <a:xfrm>
            <a:off x="6474235" y="3385246"/>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8" name="TextBox 67">
            <a:extLst>
              <a:ext uri="{FF2B5EF4-FFF2-40B4-BE49-F238E27FC236}">
                <a16:creationId xmlns:a16="http://schemas.microsoft.com/office/drawing/2014/main" id="{022E3A4A-F5D9-B6CD-7821-A1EBBA96BBC2}"/>
              </a:ext>
            </a:extLst>
          </p:cNvPr>
          <p:cNvSpPr txBox="1"/>
          <p:nvPr/>
        </p:nvSpPr>
        <p:spPr>
          <a:xfrm>
            <a:off x="6575006" y="3369360"/>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2</a:t>
            </a:r>
          </a:p>
        </p:txBody>
      </p:sp>
      <p:sp>
        <p:nvSpPr>
          <p:cNvPr id="69" name="Rectangle: Rounded Corners 68">
            <a:extLst>
              <a:ext uri="{FF2B5EF4-FFF2-40B4-BE49-F238E27FC236}">
                <a16:creationId xmlns:a16="http://schemas.microsoft.com/office/drawing/2014/main" id="{8117EE2A-3F74-2F24-8FBB-594E8AFA02EE}"/>
              </a:ext>
            </a:extLst>
          </p:cNvPr>
          <p:cNvSpPr/>
          <p:nvPr/>
        </p:nvSpPr>
        <p:spPr>
          <a:xfrm>
            <a:off x="9553396"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TextBox 69">
            <a:extLst>
              <a:ext uri="{FF2B5EF4-FFF2-40B4-BE49-F238E27FC236}">
                <a16:creationId xmlns:a16="http://schemas.microsoft.com/office/drawing/2014/main" id="{7EEF1157-E6F5-BD33-51A5-26B943563142}"/>
              </a:ext>
            </a:extLst>
          </p:cNvPr>
          <p:cNvSpPr txBox="1"/>
          <p:nvPr/>
        </p:nvSpPr>
        <p:spPr>
          <a:xfrm>
            <a:off x="9654167"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4</a:t>
            </a:r>
          </a:p>
        </p:txBody>
      </p:sp>
      <p:sp>
        <p:nvSpPr>
          <p:cNvPr id="71" name="Rectangle: Rounded Corners 70">
            <a:extLst>
              <a:ext uri="{FF2B5EF4-FFF2-40B4-BE49-F238E27FC236}">
                <a16:creationId xmlns:a16="http://schemas.microsoft.com/office/drawing/2014/main" id="{4E9F86DA-174F-D07D-19DD-89ECA1354FEE}"/>
              </a:ext>
            </a:extLst>
          </p:cNvPr>
          <p:cNvSpPr/>
          <p:nvPr/>
        </p:nvSpPr>
        <p:spPr>
          <a:xfrm>
            <a:off x="8015281"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2" name="TextBox 71">
            <a:extLst>
              <a:ext uri="{FF2B5EF4-FFF2-40B4-BE49-F238E27FC236}">
                <a16:creationId xmlns:a16="http://schemas.microsoft.com/office/drawing/2014/main" id="{CE5D6DB9-F800-7E76-D133-0F479B6E2806}"/>
              </a:ext>
            </a:extLst>
          </p:cNvPr>
          <p:cNvSpPr txBox="1"/>
          <p:nvPr/>
        </p:nvSpPr>
        <p:spPr>
          <a:xfrm>
            <a:off x="8125136"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3</a:t>
            </a:r>
          </a:p>
        </p:txBody>
      </p:sp>
      <p:sp>
        <p:nvSpPr>
          <p:cNvPr id="74" name="TextBox 73">
            <a:extLst>
              <a:ext uri="{FF2B5EF4-FFF2-40B4-BE49-F238E27FC236}">
                <a16:creationId xmlns:a16="http://schemas.microsoft.com/office/drawing/2014/main" id="{5976B855-2F55-C3C5-837C-4FCFDCD3D735}"/>
              </a:ext>
            </a:extLst>
          </p:cNvPr>
          <p:cNvSpPr txBox="1"/>
          <p:nvPr/>
        </p:nvSpPr>
        <p:spPr>
          <a:xfrm>
            <a:off x="9752764" y="368514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13%</a:t>
            </a:r>
          </a:p>
        </p:txBody>
      </p:sp>
      <p:cxnSp>
        <p:nvCxnSpPr>
          <p:cNvPr id="78" name="Straight Connector 77">
            <a:extLst>
              <a:ext uri="{FF2B5EF4-FFF2-40B4-BE49-F238E27FC236}">
                <a16:creationId xmlns:a16="http://schemas.microsoft.com/office/drawing/2014/main" id="{2389D7B2-D69E-5C03-B389-0F8B093BC748}"/>
              </a:ext>
            </a:extLst>
          </p:cNvPr>
          <p:cNvCxnSpPr>
            <a:cxnSpLocks/>
          </p:cNvCxnSpPr>
          <p:nvPr/>
        </p:nvCxnSpPr>
        <p:spPr>
          <a:xfrm flipH="1" flipV="1">
            <a:off x="7021243" y="4291014"/>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116B5E-8A1F-6650-6027-9F73DE66CD7D}"/>
              </a:ext>
            </a:extLst>
          </p:cNvPr>
          <p:cNvSpPr txBox="1"/>
          <p:nvPr/>
        </p:nvSpPr>
        <p:spPr>
          <a:xfrm>
            <a:off x="6474233" y="367157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7%</a:t>
            </a:r>
          </a:p>
        </p:txBody>
      </p:sp>
      <p:sp>
        <p:nvSpPr>
          <p:cNvPr id="88" name="TextBox 87">
            <a:extLst>
              <a:ext uri="{FF2B5EF4-FFF2-40B4-BE49-F238E27FC236}">
                <a16:creationId xmlns:a16="http://schemas.microsoft.com/office/drawing/2014/main" id="{D757B254-AC0D-D027-F5F7-6B762C24F15E}"/>
              </a:ext>
            </a:extLst>
          </p:cNvPr>
          <p:cNvSpPr txBox="1"/>
          <p:nvPr/>
        </p:nvSpPr>
        <p:spPr>
          <a:xfrm>
            <a:off x="8384720" y="3687602"/>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80%</a:t>
            </a:r>
          </a:p>
        </p:txBody>
      </p:sp>
      <p:sp>
        <p:nvSpPr>
          <p:cNvPr id="90" name="Rectangle: Rounded Corners 89">
            <a:extLst>
              <a:ext uri="{FF2B5EF4-FFF2-40B4-BE49-F238E27FC236}">
                <a16:creationId xmlns:a16="http://schemas.microsoft.com/office/drawing/2014/main" id="{0984D66E-D46D-93EE-1F63-DBDFCC47D66A}"/>
              </a:ext>
            </a:extLst>
          </p:cNvPr>
          <p:cNvSpPr/>
          <p:nvPr/>
        </p:nvSpPr>
        <p:spPr>
          <a:xfrm>
            <a:off x="8613021" y="2606910"/>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TextBox 90">
            <a:extLst>
              <a:ext uri="{FF2B5EF4-FFF2-40B4-BE49-F238E27FC236}">
                <a16:creationId xmlns:a16="http://schemas.microsoft.com/office/drawing/2014/main" id="{98CC2BF5-99AF-0D7D-DA05-127835016C5B}"/>
              </a:ext>
            </a:extLst>
          </p:cNvPr>
          <p:cNvSpPr txBox="1"/>
          <p:nvPr/>
        </p:nvSpPr>
        <p:spPr>
          <a:xfrm>
            <a:off x="8722876" y="2591024"/>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6</a:t>
            </a:r>
          </a:p>
        </p:txBody>
      </p:sp>
      <p:sp>
        <p:nvSpPr>
          <p:cNvPr id="92" name="Rectangle: Rounded Corners 91">
            <a:extLst>
              <a:ext uri="{FF2B5EF4-FFF2-40B4-BE49-F238E27FC236}">
                <a16:creationId xmlns:a16="http://schemas.microsoft.com/office/drawing/2014/main" id="{A409D1CF-0FF7-E180-162D-B115501D20E8}"/>
              </a:ext>
            </a:extLst>
          </p:cNvPr>
          <p:cNvSpPr/>
          <p:nvPr/>
        </p:nvSpPr>
        <p:spPr>
          <a:xfrm>
            <a:off x="7448181" y="260775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3" name="TextBox 92">
            <a:extLst>
              <a:ext uri="{FF2B5EF4-FFF2-40B4-BE49-F238E27FC236}">
                <a16:creationId xmlns:a16="http://schemas.microsoft.com/office/drawing/2014/main" id="{B332AD09-1A29-92AA-CA9E-B140C54AEE01}"/>
              </a:ext>
            </a:extLst>
          </p:cNvPr>
          <p:cNvSpPr txBox="1"/>
          <p:nvPr/>
        </p:nvSpPr>
        <p:spPr>
          <a:xfrm>
            <a:off x="7558036" y="259186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5</a:t>
            </a:r>
          </a:p>
        </p:txBody>
      </p:sp>
      <p:sp>
        <p:nvSpPr>
          <p:cNvPr id="108" name="TextBox 107">
            <a:extLst>
              <a:ext uri="{FF2B5EF4-FFF2-40B4-BE49-F238E27FC236}">
                <a16:creationId xmlns:a16="http://schemas.microsoft.com/office/drawing/2014/main" id="{36049649-B73B-C229-2FEE-6947844B7832}"/>
              </a:ext>
            </a:extLst>
          </p:cNvPr>
          <p:cNvSpPr txBox="1"/>
          <p:nvPr/>
        </p:nvSpPr>
        <p:spPr>
          <a:xfrm>
            <a:off x="7652471" y="291959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18%</a:t>
            </a:r>
          </a:p>
        </p:txBody>
      </p:sp>
      <p:sp>
        <p:nvSpPr>
          <p:cNvPr id="109" name="TextBox 108">
            <a:extLst>
              <a:ext uri="{FF2B5EF4-FFF2-40B4-BE49-F238E27FC236}">
                <a16:creationId xmlns:a16="http://schemas.microsoft.com/office/drawing/2014/main" id="{322A3D55-ED20-8F47-0050-08B014054AE1}"/>
              </a:ext>
            </a:extLst>
          </p:cNvPr>
          <p:cNvSpPr txBox="1"/>
          <p:nvPr/>
        </p:nvSpPr>
        <p:spPr>
          <a:xfrm>
            <a:off x="8927538" y="291800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64%</a:t>
            </a:r>
          </a:p>
        </p:txBody>
      </p:sp>
      <p:sp>
        <p:nvSpPr>
          <p:cNvPr id="112" name="TextBox 111">
            <a:extLst>
              <a:ext uri="{FF2B5EF4-FFF2-40B4-BE49-F238E27FC236}">
                <a16:creationId xmlns:a16="http://schemas.microsoft.com/office/drawing/2014/main" id="{64F226EC-F38E-4078-769F-295CFD51727A}"/>
              </a:ext>
            </a:extLst>
          </p:cNvPr>
          <p:cNvSpPr txBox="1"/>
          <p:nvPr/>
        </p:nvSpPr>
        <p:spPr>
          <a:xfrm>
            <a:off x="6878107" y="291800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13" name="TextBox 112">
            <a:extLst>
              <a:ext uri="{FF2B5EF4-FFF2-40B4-BE49-F238E27FC236}">
                <a16:creationId xmlns:a16="http://schemas.microsoft.com/office/drawing/2014/main" id="{B56D204E-309F-61AB-3A40-07CC28DB1D51}"/>
              </a:ext>
            </a:extLst>
          </p:cNvPr>
          <p:cNvSpPr txBox="1"/>
          <p:nvPr/>
        </p:nvSpPr>
        <p:spPr>
          <a:xfrm>
            <a:off x="9922541" y="2918008"/>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14" name="Rectangle: Rounded Corners 113">
            <a:extLst>
              <a:ext uri="{FF2B5EF4-FFF2-40B4-BE49-F238E27FC236}">
                <a16:creationId xmlns:a16="http://schemas.microsoft.com/office/drawing/2014/main" id="{34FC20E8-DD3B-20A9-66AA-F6CD88E61C2B}"/>
              </a:ext>
            </a:extLst>
          </p:cNvPr>
          <p:cNvSpPr/>
          <p:nvPr/>
        </p:nvSpPr>
        <p:spPr>
          <a:xfrm>
            <a:off x="8384720" y="184510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5" name="TextBox 114">
            <a:extLst>
              <a:ext uri="{FF2B5EF4-FFF2-40B4-BE49-F238E27FC236}">
                <a16:creationId xmlns:a16="http://schemas.microsoft.com/office/drawing/2014/main" id="{C534F638-C50C-2B55-7656-E201754838BC}"/>
              </a:ext>
            </a:extLst>
          </p:cNvPr>
          <p:cNvSpPr txBox="1"/>
          <p:nvPr/>
        </p:nvSpPr>
        <p:spPr>
          <a:xfrm>
            <a:off x="8494575" y="182921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JOHN</a:t>
            </a:r>
          </a:p>
        </p:txBody>
      </p:sp>
      <p:sp>
        <p:nvSpPr>
          <p:cNvPr id="117" name="Rectangle: Rounded Corners 116">
            <a:extLst>
              <a:ext uri="{FF2B5EF4-FFF2-40B4-BE49-F238E27FC236}">
                <a16:creationId xmlns:a16="http://schemas.microsoft.com/office/drawing/2014/main" id="{8683787E-36ED-60AF-BC8E-3E3AFD490BE9}"/>
              </a:ext>
            </a:extLst>
          </p:cNvPr>
          <p:cNvSpPr/>
          <p:nvPr/>
        </p:nvSpPr>
        <p:spPr>
          <a:xfrm>
            <a:off x="9550113" y="1847677"/>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8" name="TextBox 117">
            <a:extLst>
              <a:ext uri="{FF2B5EF4-FFF2-40B4-BE49-F238E27FC236}">
                <a16:creationId xmlns:a16="http://schemas.microsoft.com/office/drawing/2014/main" id="{0767A089-D1E4-998F-7567-65310791979F}"/>
              </a:ext>
            </a:extLst>
          </p:cNvPr>
          <p:cNvSpPr txBox="1"/>
          <p:nvPr/>
        </p:nvSpPr>
        <p:spPr>
          <a:xfrm>
            <a:off x="9659968" y="1831791"/>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ANNA</a:t>
            </a:r>
          </a:p>
        </p:txBody>
      </p:sp>
      <p:sp>
        <p:nvSpPr>
          <p:cNvPr id="120" name="TextBox 119">
            <a:extLst>
              <a:ext uri="{FF2B5EF4-FFF2-40B4-BE49-F238E27FC236}">
                <a16:creationId xmlns:a16="http://schemas.microsoft.com/office/drawing/2014/main" id="{EC9E412A-E126-FA15-0FA7-2A57CDEAB1B9}"/>
              </a:ext>
            </a:extLst>
          </p:cNvPr>
          <p:cNvSpPr txBox="1"/>
          <p:nvPr/>
        </p:nvSpPr>
        <p:spPr>
          <a:xfrm>
            <a:off x="8927538" y="214781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15%</a:t>
            </a:r>
          </a:p>
        </p:txBody>
      </p:sp>
      <p:sp>
        <p:nvSpPr>
          <p:cNvPr id="121" name="TextBox 120">
            <a:extLst>
              <a:ext uri="{FF2B5EF4-FFF2-40B4-BE49-F238E27FC236}">
                <a16:creationId xmlns:a16="http://schemas.microsoft.com/office/drawing/2014/main" id="{C495973F-7145-2C8D-2CD0-B02B1637A87D}"/>
              </a:ext>
            </a:extLst>
          </p:cNvPr>
          <p:cNvSpPr txBox="1"/>
          <p:nvPr/>
        </p:nvSpPr>
        <p:spPr>
          <a:xfrm>
            <a:off x="9625620" y="215266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55%</a:t>
            </a:r>
          </a:p>
        </p:txBody>
      </p:sp>
      <p:sp>
        <p:nvSpPr>
          <p:cNvPr id="122" name="TextBox 121">
            <a:extLst>
              <a:ext uri="{FF2B5EF4-FFF2-40B4-BE49-F238E27FC236}">
                <a16:creationId xmlns:a16="http://schemas.microsoft.com/office/drawing/2014/main" id="{58953424-AFAA-3DB9-D4C2-73A94A9AE14E}"/>
              </a:ext>
            </a:extLst>
          </p:cNvPr>
          <p:cNvSpPr txBox="1"/>
          <p:nvPr/>
        </p:nvSpPr>
        <p:spPr>
          <a:xfrm>
            <a:off x="7751465" y="2125132"/>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23" name="TextBox 122">
            <a:extLst>
              <a:ext uri="{FF2B5EF4-FFF2-40B4-BE49-F238E27FC236}">
                <a16:creationId xmlns:a16="http://schemas.microsoft.com/office/drawing/2014/main" id="{2D2D9C22-2098-55F4-49B5-B819D0D0A058}"/>
              </a:ext>
            </a:extLst>
          </p:cNvPr>
          <p:cNvSpPr txBox="1"/>
          <p:nvPr/>
        </p:nvSpPr>
        <p:spPr>
          <a:xfrm>
            <a:off x="8758896" y="1376685"/>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sp>
        <p:nvSpPr>
          <p:cNvPr id="124" name="TextBox 123">
            <a:extLst>
              <a:ext uri="{FF2B5EF4-FFF2-40B4-BE49-F238E27FC236}">
                <a16:creationId xmlns:a16="http://schemas.microsoft.com/office/drawing/2014/main" id="{40399994-291B-4FDE-2C11-F008C4877C4D}"/>
              </a:ext>
            </a:extLst>
          </p:cNvPr>
          <p:cNvSpPr txBox="1"/>
          <p:nvPr/>
        </p:nvSpPr>
        <p:spPr>
          <a:xfrm>
            <a:off x="9944820" y="1364240"/>
            <a:ext cx="363832"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a:t>
            </a:r>
          </a:p>
        </p:txBody>
      </p:sp>
      <p:cxnSp>
        <p:nvCxnSpPr>
          <p:cNvPr id="136" name="Straight Connector 135">
            <a:extLst>
              <a:ext uri="{FF2B5EF4-FFF2-40B4-BE49-F238E27FC236}">
                <a16:creationId xmlns:a16="http://schemas.microsoft.com/office/drawing/2014/main" id="{10F67FF0-288C-B780-3DD4-0CE88676FC05}"/>
              </a:ext>
            </a:extLst>
          </p:cNvPr>
          <p:cNvCxnSpPr>
            <a:cxnSpLocks/>
          </p:cNvCxnSpPr>
          <p:nvPr/>
        </p:nvCxnSpPr>
        <p:spPr>
          <a:xfrm>
            <a:off x="4256561"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80025C-8B36-9959-5430-629F047CCB8B}"/>
              </a:ext>
            </a:extLst>
          </p:cNvPr>
          <p:cNvCxnSpPr>
            <a:cxnSpLocks/>
          </p:cNvCxnSpPr>
          <p:nvPr/>
        </p:nvCxnSpPr>
        <p:spPr>
          <a:xfrm>
            <a:off x="4659224" y="290114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BBAA-00C1-A290-58FF-03ED44483B13}"/>
              </a:ext>
            </a:extLst>
          </p:cNvPr>
          <p:cNvCxnSpPr>
            <a:cxnSpLocks/>
          </p:cNvCxnSpPr>
          <p:nvPr/>
        </p:nvCxnSpPr>
        <p:spPr>
          <a:xfrm>
            <a:off x="4661640" y="36708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9CC6AF8-2F9D-9ACC-F3D0-1F47B6FBB2E3}"/>
              </a:ext>
            </a:extLst>
          </p:cNvPr>
          <p:cNvCxnSpPr>
            <a:cxnSpLocks/>
          </p:cNvCxnSpPr>
          <p:nvPr/>
        </p:nvCxnSpPr>
        <p:spPr>
          <a:xfrm>
            <a:off x="8867849"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C6B850-7094-77B3-7C4C-323942C9CE28}"/>
              </a:ext>
            </a:extLst>
          </p:cNvPr>
          <p:cNvCxnSpPr>
            <a:cxnSpLocks/>
          </p:cNvCxnSpPr>
          <p:nvPr/>
        </p:nvCxnSpPr>
        <p:spPr>
          <a:xfrm>
            <a:off x="4659224" y="4435195"/>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0D2AA69-7207-A392-928D-546192949494}"/>
              </a:ext>
            </a:extLst>
          </p:cNvPr>
          <p:cNvCxnSpPr>
            <a:cxnSpLocks/>
          </p:cNvCxnSpPr>
          <p:nvPr/>
        </p:nvCxnSpPr>
        <p:spPr>
          <a:xfrm>
            <a:off x="9654167"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6D69AF-4D63-24D8-1BE1-A0E552C11BB0}"/>
              </a:ext>
            </a:extLst>
          </p:cNvPr>
          <p:cNvCxnSpPr>
            <a:cxnSpLocks/>
          </p:cNvCxnSpPr>
          <p:nvPr/>
        </p:nvCxnSpPr>
        <p:spPr>
          <a:xfrm>
            <a:off x="8242727" y="289524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CFB0D4-0C35-18ED-468F-3D9281326FF5}"/>
              </a:ext>
            </a:extLst>
          </p:cNvPr>
          <p:cNvCxnSpPr>
            <a:cxnSpLocks/>
          </p:cNvCxnSpPr>
          <p:nvPr/>
        </p:nvCxnSpPr>
        <p:spPr>
          <a:xfrm>
            <a:off x="8867849"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D1DDBAA-C682-E69A-D9D4-C872E4E1AB91}"/>
              </a:ext>
            </a:extLst>
          </p:cNvPr>
          <p:cNvCxnSpPr>
            <a:cxnSpLocks/>
          </p:cNvCxnSpPr>
          <p:nvPr/>
        </p:nvCxnSpPr>
        <p:spPr>
          <a:xfrm>
            <a:off x="8927538"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25C20-C6FF-0DEB-DA2F-C36D9FCA7E04}"/>
              </a:ext>
            </a:extLst>
          </p:cNvPr>
          <p:cNvCxnSpPr>
            <a:cxnSpLocks/>
          </p:cNvCxnSpPr>
          <p:nvPr/>
        </p:nvCxnSpPr>
        <p:spPr>
          <a:xfrm>
            <a:off x="9771117" y="36645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EB12286-7E5F-CCAB-46A8-FC1A11A6BBD4}"/>
              </a:ext>
            </a:extLst>
          </p:cNvPr>
          <p:cNvCxnSpPr>
            <a:cxnSpLocks/>
          </p:cNvCxnSpPr>
          <p:nvPr/>
        </p:nvCxnSpPr>
        <p:spPr>
          <a:xfrm>
            <a:off x="9381357" y="4447876"/>
            <a:ext cx="2269" cy="4360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7A6542F-BDA3-EC72-F13B-D85246B2CD0C}"/>
              </a:ext>
            </a:extLst>
          </p:cNvPr>
          <p:cNvCxnSpPr>
            <a:cxnSpLocks/>
          </p:cNvCxnSpPr>
          <p:nvPr/>
        </p:nvCxnSpPr>
        <p:spPr>
          <a:xfrm>
            <a:off x="7021243" y="3674083"/>
            <a:ext cx="0" cy="62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2D28BA73-8122-FA9C-6A58-7970CD430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3" y="5987522"/>
            <a:ext cx="978416" cy="642319"/>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000F4045-58AC-F19F-081D-1837C7D57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663" y="6001508"/>
            <a:ext cx="1523249" cy="726345"/>
          </a:xfrm>
          <a:prstGeom prst="rect">
            <a:avLst/>
          </a:prstGeom>
        </p:spPr>
      </p:pic>
      <p:sp>
        <p:nvSpPr>
          <p:cNvPr id="17" name="TextBox 16">
            <a:extLst>
              <a:ext uri="{FF2B5EF4-FFF2-40B4-BE49-F238E27FC236}">
                <a16:creationId xmlns:a16="http://schemas.microsoft.com/office/drawing/2014/main" id="{A9BD27E1-8B6D-827D-585C-CB3DDCEA0725}"/>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128303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E1AEA8EE-57A1-CFCD-1E15-5079EA6CD7B8}"/>
              </a:ext>
            </a:extLst>
          </p:cNvPr>
          <p:cNvSpPr/>
          <p:nvPr/>
        </p:nvSpPr>
        <p:spPr>
          <a:xfrm>
            <a:off x="9664395" y="1420217"/>
            <a:ext cx="867023" cy="42661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Rectangle: Rounded Corners 11">
            <a:extLst>
              <a:ext uri="{FF2B5EF4-FFF2-40B4-BE49-F238E27FC236}">
                <a16:creationId xmlns:a16="http://schemas.microsoft.com/office/drawing/2014/main" id="{6359193F-6141-FB77-2C0C-BB1E079C3075}"/>
              </a:ext>
            </a:extLst>
          </p:cNvPr>
          <p:cNvSpPr/>
          <p:nvPr/>
        </p:nvSpPr>
        <p:spPr>
          <a:xfrm>
            <a:off x="4963715" y="1406549"/>
            <a:ext cx="867023" cy="42661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9/11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879771" y="314772"/>
            <a:ext cx="8432456"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 HOW FAR DO WE 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4655142" y="4878070"/>
            <a:ext cx="4740840" cy="88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D9005F43-D1CD-E2BD-E511-7C1BCC00C623}"/>
              </a:ext>
            </a:extLst>
          </p:cNvPr>
          <p:cNvSpPr/>
          <p:nvPr/>
        </p:nvSpPr>
        <p:spPr>
          <a:xfrm>
            <a:off x="8817462" y="415301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Rounded Corners 15">
            <a:extLst>
              <a:ext uri="{FF2B5EF4-FFF2-40B4-BE49-F238E27FC236}">
                <a16:creationId xmlns:a16="http://schemas.microsoft.com/office/drawing/2014/main" id="{7F26C005-375D-B763-723F-0F74A7057950}"/>
              </a:ext>
            </a:extLst>
          </p:cNvPr>
          <p:cNvSpPr/>
          <p:nvPr/>
        </p:nvSpPr>
        <p:spPr>
          <a:xfrm>
            <a:off x="4112216" y="4148698"/>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2" name="TextBox 21">
            <a:extLst>
              <a:ext uri="{FF2B5EF4-FFF2-40B4-BE49-F238E27FC236}">
                <a16:creationId xmlns:a16="http://schemas.microsoft.com/office/drawing/2014/main" id="{758E4EF4-F6A6-7EA6-797A-8265F9F1D0E5}"/>
              </a:ext>
            </a:extLst>
          </p:cNvPr>
          <p:cNvSpPr txBox="1"/>
          <p:nvPr/>
        </p:nvSpPr>
        <p:spPr>
          <a:xfrm>
            <a:off x="4135577" y="4138220"/>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LP</a:t>
            </a:r>
          </a:p>
        </p:txBody>
      </p:sp>
      <p:sp>
        <p:nvSpPr>
          <p:cNvPr id="23" name="TextBox 22">
            <a:extLst>
              <a:ext uri="{FF2B5EF4-FFF2-40B4-BE49-F238E27FC236}">
                <a16:creationId xmlns:a16="http://schemas.microsoft.com/office/drawing/2014/main" id="{415DFB91-E9A3-D972-E032-3FAA8BD4D9E7}"/>
              </a:ext>
            </a:extLst>
          </p:cNvPr>
          <p:cNvSpPr txBox="1"/>
          <p:nvPr/>
        </p:nvSpPr>
        <p:spPr>
          <a:xfrm>
            <a:off x="8918233" y="413712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Ltd</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6" name="TextBox 25">
            <a:extLst>
              <a:ext uri="{FF2B5EF4-FFF2-40B4-BE49-F238E27FC236}">
                <a16:creationId xmlns:a16="http://schemas.microsoft.com/office/drawing/2014/main" id="{FE8B8BBB-B9CF-635D-B381-DE7996966596}"/>
              </a:ext>
            </a:extLst>
          </p:cNvPr>
          <p:cNvSpPr txBox="1"/>
          <p:nvPr/>
        </p:nvSpPr>
        <p:spPr>
          <a:xfrm>
            <a:off x="4659224" y="446078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23%</a:t>
            </a:r>
          </a:p>
        </p:txBody>
      </p:sp>
      <p:sp>
        <p:nvSpPr>
          <p:cNvPr id="27" name="TextBox 26">
            <a:extLst>
              <a:ext uri="{FF2B5EF4-FFF2-40B4-BE49-F238E27FC236}">
                <a16:creationId xmlns:a16="http://schemas.microsoft.com/office/drawing/2014/main" id="{3F3DB47F-0B6D-573F-0D69-ED96960F1F81}"/>
              </a:ext>
            </a:extLst>
          </p:cNvPr>
          <p:cNvSpPr txBox="1"/>
          <p:nvPr/>
        </p:nvSpPr>
        <p:spPr>
          <a:xfrm>
            <a:off x="8822174" y="445572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65%</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765313" y="2131777"/>
            <a:ext cx="597199"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6%</a:t>
            </a:r>
          </a:p>
        </p:txBody>
      </p:sp>
      <p:sp>
        <p:nvSpPr>
          <p:cNvPr id="46" name="TextBox 45">
            <a:extLst>
              <a:ext uri="{FF2B5EF4-FFF2-40B4-BE49-F238E27FC236}">
                <a16:creationId xmlns:a16="http://schemas.microsoft.com/office/drawing/2014/main" id="{CE7E2483-1D4F-2FCC-1B5A-CF9908288B0B}"/>
              </a:ext>
            </a:extLst>
          </p:cNvPr>
          <p:cNvSpPr txBox="1"/>
          <p:nvPr/>
        </p:nvSpPr>
        <p:spPr>
          <a:xfrm>
            <a:off x="2943484" y="2125927"/>
            <a:ext cx="602980"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6%</a:t>
            </a:r>
          </a:p>
        </p:txBody>
      </p:sp>
      <p:sp>
        <p:nvSpPr>
          <p:cNvPr id="47" name="Rectangle: Rounded Corners 46">
            <a:extLst>
              <a:ext uri="{FF2B5EF4-FFF2-40B4-BE49-F238E27FC236}">
                <a16:creationId xmlns:a16="http://schemas.microsoft.com/office/drawing/2014/main" id="{F6ADAAC6-7A5F-3B0F-76BD-0E9DB53FEB39}"/>
              </a:ext>
            </a:extLst>
          </p:cNvPr>
          <p:cNvSpPr/>
          <p:nvPr/>
        </p:nvSpPr>
        <p:spPr>
          <a:xfrm>
            <a:off x="4108134" y="3389417"/>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TextBox 47">
            <a:extLst>
              <a:ext uri="{FF2B5EF4-FFF2-40B4-BE49-F238E27FC236}">
                <a16:creationId xmlns:a16="http://schemas.microsoft.com/office/drawing/2014/main" id="{B0E35144-E6A3-1CA6-6D80-9CC8AD19653F}"/>
              </a:ext>
            </a:extLst>
          </p:cNvPr>
          <p:cNvSpPr txBox="1"/>
          <p:nvPr/>
        </p:nvSpPr>
        <p:spPr>
          <a:xfrm>
            <a:off x="4131495" y="337898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2</a:t>
            </a:r>
          </a:p>
        </p:txBody>
      </p:sp>
      <p:sp>
        <p:nvSpPr>
          <p:cNvPr id="50" name="TextBox 49">
            <a:extLst>
              <a:ext uri="{FF2B5EF4-FFF2-40B4-BE49-F238E27FC236}">
                <a16:creationId xmlns:a16="http://schemas.microsoft.com/office/drawing/2014/main" id="{95237FA8-E201-E413-2459-BF4BD768B5B2}"/>
              </a:ext>
            </a:extLst>
          </p:cNvPr>
          <p:cNvSpPr txBox="1"/>
          <p:nvPr/>
        </p:nvSpPr>
        <p:spPr>
          <a:xfrm>
            <a:off x="4666100" y="3698902"/>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79%</a:t>
            </a:r>
          </a:p>
        </p:txBody>
      </p:sp>
      <p:sp>
        <p:nvSpPr>
          <p:cNvPr id="51" name="Rectangle: Rounded Corners 50">
            <a:extLst>
              <a:ext uri="{FF2B5EF4-FFF2-40B4-BE49-F238E27FC236}">
                <a16:creationId xmlns:a16="http://schemas.microsoft.com/office/drawing/2014/main" id="{8ACAB9A2-EE1E-2F20-D512-48185FC785A6}"/>
              </a:ext>
            </a:extLst>
          </p:cNvPr>
          <p:cNvSpPr/>
          <p:nvPr/>
        </p:nvSpPr>
        <p:spPr>
          <a:xfrm>
            <a:off x="4108134" y="261282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TextBox 51">
            <a:extLst>
              <a:ext uri="{FF2B5EF4-FFF2-40B4-BE49-F238E27FC236}">
                <a16:creationId xmlns:a16="http://schemas.microsoft.com/office/drawing/2014/main" id="{5A57166E-DB41-C5BC-47ED-6BD74D560BE1}"/>
              </a:ext>
            </a:extLst>
          </p:cNvPr>
          <p:cNvSpPr txBox="1"/>
          <p:nvPr/>
        </p:nvSpPr>
        <p:spPr>
          <a:xfrm>
            <a:off x="4131495" y="258890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3</a:t>
            </a:r>
          </a:p>
        </p:txBody>
      </p:sp>
      <p:sp>
        <p:nvSpPr>
          <p:cNvPr id="55" name="TextBox 54">
            <a:extLst>
              <a:ext uri="{FF2B5EF4-FFF2-40B4-BE49-F238E27FC236}">
                <a16:creationId xmlns:a16="http://schemas.microsoft.com/office/drawing/2014/main" id="{E5A7349B-1236-6F90-7664-D555B3CF37DC}"/>
              </a:ext>
            </a:extLst>
          </p:cNvPr>
          <p:cNvSpPr txBox="1"/>
          <p:nvPr/>
        </p:nvSpPr>
        <p:spPr>
          <a:xfrm>
            <a:off x="4663836" y="291183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57" name="Rectangle: Rounded Corners 56">
            <a:extLst>
              <a:ext uri="{FF2B5EF4-FFF2-40B4-BE49-F238E27FC236}">
                <a16:creationId xmlns:a16="http://schemas.microsoft.com/office/drawing/2014/main" id="{2DBCE8FB-8BCE-10FA-945E-DA953C08FAAB}"/>
              </a:ext>
            </a:extLst>
          </p:cNvPr>
          <p:cNvSpPr/>
          <p:nvPr/>
        </p:nvSpPr>
        <p:spPr>
          <a:xfrm>
            <a:off x="3687610" y="183498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TextBox 57">
            <a:extLst>
              <a:ext uri="{FF2B5EF4-FFF2-40B4-BE49-F238E27FC236}">
                <a16:creationId xmlns:a16="http://schemas.microsoft.com/office/drawing/2014/main" id="{D95EEC1B-C426-4EDE-0C6E-F51E51024A2E}"/>
              </a:ext>
            </a:extLst>
          </p:cNvPr>
          <p:cNvSpPr txBox="1"/>
          <p:nvPr/>
        </p:nvSpPr>
        <p:spPr>
          <a:xfrm>
            <a:off x="3710971" y="181106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4</a:t>
            </a:r>
          </a:p>
        </p:txBody>
      </p:sp>
      <p:sp>
        <p:nvSpPr>
          <p:cNvPr id="59" name="Rectangle: Rounded Corners 58">
            <a:extLst>
              <a:ext uri="{FF2B5EF4-FFF2-40B4-BE49-F238E27FC236}">
                <a16:creationId xmlns:a16="http://schemas.microsoft.com/office/drawing/2014/main" id="{8DD3C698-92B3-801C-8403-DB70C45BB291}"/>
              </a:ext>
            </a:extLst>
          </p:cNvPr>
          <p:cNvSpPr/>
          <p:nvPr/>
        </p:nvSpPr>
        <p:spPr>
          <a:xfrm>
            <a:off x="4850220" y="183344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TextBox 59">
            <a:extLst>
              <a:ext uri="{FF2B5EF4-FFF2-40B4-BE49-F238E27FC236}">
                <a16:creationId xmlns:a16="http://schemas.microsoft.com/office/drawing/2014/main" id="{403758BC-1294-848E-3B09-BB25B5BD24E5}"/>
              </a:ext>
            </a:extLst>
          </p:cNvPr>
          <p:cNvSpPr txBox="1"/>
          <p:nvPr/>
        </p:nvSpPr>
        <p:spPr>
          <a:xfrm>
            <a:off x="4873581" y="180952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5</a:t>
            </a:r>
          </a:p>
        </p:txBody>
      </p:sp>
      <p:cxnSp>
        <p:nvCxnSpPr>
          <p:cNvPr id="61" name="Straight Connector 60">
            <a:extLst>
              <a:ext uri="{FF2B5EF4-FFF2-40B4-BE49-F238E27FC236}">
                <a16:creationId xmlns:a16="http://schemas.microsoft.com/office/drawing/2014/main" id="{3AB2DF42-86F9-1622-A54E-94427BFA30CE}"/>
              </a:ext>
            </a:extLst>
          </p:cNvPr>
          <p:cNvCxnSpPr>
            <a:cxnSpLocks/>
          </p:cNvCxnSpPr>
          <p:nvPr/>
        </p:nvCxnSpPr>
        <p:spPr>
          <a:xfrm>
            <a:off x="5074397" y="2126702"/>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9D7286-1C35-AFF2-E331-D6FB83C457A9}"/>
              </a:ext>
            </a:extLst>
          </p:cNvPr>
          <p:cNvSpPr txBox="1"/>
          <p:nvPr/>
        </p:nvSpPr>
        <p:spPr>
          <a:xfrm>
            <a:off x="4256561" y="213103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40%</a:t>
            </a:r>
          </a:p>
        </p:txBody>
      </p:sp>
      <p:sp>
        <p:nvSpPr>
          <p:cNvPr id="63" name="TextBox 62">
            <a:extLst>
              <a:ext uri="{FF2B5EF4-FFF2-40B4-BE49-F238E27FC236}">
                <a16:creationId xmlns:a16="http://schemas.microsoft.com/office/drawing/2014/main" id="{FEB0B998-035A-A595-0337-BB7715804460}"/>
              </a:ext>
            </a:extLst>
          </p:cNvPr>
          <p:cNvSpPr txBox="1"/>
          <p:nvPr/>
        </p:nvSpPr>
        <p:spPr>
          <a:xfrm>
            <a:off x="5090934" y="2135237"/>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60%</a:t>
            </a:r>
          </a:p>
        </p:txBody>
      </p:sp>
      <p:sp>
        <p:nvSpPr>
          <p:cNvPr id="64" name="TextBox 63">
            <a:extLst>
              <a:ext uri="{FF2B5EF4-FFF2-40B4-BE49-F238E27FC236}">
                <a16:creationId xmlns:a16="http://schemas.microsoft.com/office/drawing/2014/main" id="{77E3E22F-100C-C807-81C1-B10D9B8E87A0}"/>
              </a:ext>
            </a:extLst>
          </p:cNvPr>
          <p:cNvSpPr txBox="1"/>
          <p:nvPr/>
        </p:nvSpPr>
        <p:spPr>
          <a:xfrm>
            <a:off x="3842799" y="1369147"/>
            <a:ext cx="827523"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7.2%</a:t>
            </a:r>
          </a:p>
        </p:txBody>
      </p:sp>
      <p:sp>
        <p:nvSpPr>
          <p:cNvPr id="65" name="TextBox 64">
            <a:extLst>
              <a:ext uri="{FF2B5EF4-FFF2-40B4-BE49-F238E27FC236}">
                <a16:creationId xmlns:a16="http://schemas.microsoft.com/office/drawing/2014/main" id="{6AC355AB-0B72-8716-A345-8BA925BB35E5}"/>
              </a:ext>
            </a:extLst>
          </p:cNvPr>
          <p:cNvSpPr txBox="1"/>
          <p:nvPr/>
        </p:nvSpPr>
        <p:spPr>
          <a:xfrm>
            <a:off x="4921560" y="1368119"/>
            <a:ext cx="999316" cy="461665"/>
          </a:xfrm>
          <a:prstGeom prst="rect">
            <a:avLst/>
          </a:prstGeom>
          <a:noFill/>
        </p:spPr>
        <p:txBody>
          <a:bodyPr wrap="square" rtlCol="0">
            <a:spAutoFit/>
          </a:bodyPr>
          <a:lstStyle/>
          <a:p>
            <a:r>
              <a:rPr lang="en-IE" sz="2400" b="1" i="1" dirty="0">
                <a:solidFill>
                  <a:schemeClr val="bg1">
                    <a:lumMod val="95000"/>
                  </a:schemeClr>
                </a:solidFill>
                <a:latin typeface="Times New Roman" panose="02020603050405020304" pitchFamily="18" charset="0"/>
                <a:cs typeface="Times New Roman" panose="02020603050405020304" pitchFamily="18" charset="0"/>
              </a:rPr>
              <a:t>10.9%</a:t>
            </a:r>
          </a:p>
        </p:txBody>
      </p:sp>
      <p:sp>
        <p:nvSpPr>
          <p:cNvPr id="67" name="Rectangle: Rounded Corners 66">
            <a:extLst>
              <a:ext uri="{FF2B5EF4-FFF2-40B4-BE49-F238E27FC236}">
                <a16:creationId xmlns:a16="http://schemas.microsoft.com/office/drawing/2014/main" id="{8679F9BE-D464-CA0E-BBC7-90804DEF96BD}"/>
              </a:ext>
            </a:extLst>
          </p:cNvPr>
          <p:cNvSpPr/>
          <p:nvPr/>
        </p:nvSpPr>
        <p:spPr>
          <a:xfrm>
            <a:off x="6474235" y="3385246"/>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8" name="TextBox 67">
            <a:extLst>
              <a:ext uri="{FF2B5EF4-FFF2-40B4-BE49-F238E27FC236}">
                <a16:creationId xmlns:a16="http://schemas.microsoft.com/office/drawing/2014/main" id="{022E3A4A-F5D9-B6CD-7821-A1EBBA96BBC2}"/>
              </a:ext>
            </a:extLst>
          </p:cNvPr>
          <p:cNvSpPr txBox="1"/>
          <p:nvPr/>
        </p:nvSpPr>
        <p:spPr>
          <a:xfrm>
            <a:off x="6575006" y="3369360"/>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2</a:t>
            </a:r>
          </a:p>
        </p:txBody>
      </p:sp>
      <p:sp>
        <p:nvSpPr>
          <p:cNvPr id="69" name="Rectangle: Rounded Corners 68">
            <a:extLst>
              <a:ext uri="{FF2B5EF4-FFF2-40B4-BE49-F238E27FC236}">
                <a16:creationId xmlns:a16="http://schemas.microsoft.com/office/drawing/2014/main" id="{8117EE2A-3F74-2F24-8FBB-594E8AFA02EE}"/>
              </a:ext>
            </a:extLst>
          </p:cNvPr>
          <p:cNvSpPr/>
          <p:nvPr/>
        </p:nvSpPr>
        <p:spPr>
          <a:xfrm>
            <a:off x="9553396"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TextBox 69">
            <a:extLst>
              <a:ext uri="{FF2B5EF4-FFF2-40B4-BE49-F238E27FC236}">
                <a16:creationId xmlns:a16="http://schemas.microsoft.com/office/drawing/2014/main" id="{7EEF1157-E6F5-BD33-51A5-26B943563142}"/>
              </a:ext>
            </a:extLst>
          </p:cNvPr>
          <p:cNvSpPr txBox="1"/>
          <p:nvPr/>
        </p:nvSpPr>
        <p:spPr>
          <a:xfrm>
            <a:off x="9654167"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4</a:t>
            </a:r>
          </a:p>
        </p:txBody>
      </p:sp>
      <p:sp>
        <p:nvSpPr>
          <p:cNvPr id="71" name="Rectangle: Rounded Corners 70">
            <a:extLst>
              <a:ext uri="{FF2B5EF4-FFF2-40B4-BE49-F238E27FC236}">
                <a16:creationId xmlns:a16="http://schemas.microsoft.com/office/drawing/2014/main" id="{4E9F86DA-174F-D07D-19DD-89ECA1354FEE}"/>
              </a:ext>
            </a:extLst>
          </p:cNvPr>
          <p:cNvSpPr/>
          <p:nvPr/>
        </p:nvSpPr>
        <p:spPr>
          <a:xfrm>
            <a:off x="8015281"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2" name="TextBox 71">
            <a:extLst>
              <a:ext uri="{FF2B5EF4-FFF2-40B4-BE49-F238E27FC236}">
                <a16:creationId xmlns:a16="http://schemas.microsoft.com/office/drawing/2014/main" id="{CE5D6DB9-F800-7E76-D133-0F479B6E2806}"/>
              </a:ext>
            </a:extLst>
          </p:cNvPr>
          <p:cNvSpPr txBox="1"/>
          <p:nvPr/>
        </p:nvSpPr>
        <p:spPr>
          <a:xfrm>
            <a:off x="8125136"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3</a:t>
            </a:r>
          </a:p>
        </p:txBody>
      </p:sp>
      <p:sp>
        <p:nvSpPr>
          <p:cNvPr id="74" name="TextBox 73">
            <a:extLst>
              <a:ext uri="{FF2B5EF4-FFF2-40B4-BE49-F238E27FC236}">
                <a16:creationId xmlns:a16="http://schemas.microsoft.com/office/drawing/2014/main" id="{5976B855-2F55-C3C5-837C-4FCFDCD3D735}"/>
              </a:ext>
            </a:extLst>
          </p:cNvPr>
          <p:cNvSpPr txBox="1"/>
          <p:nvPr/>
        </p:nvSpPr>
        <p:spPr>
          <a:xfrm>
            <a:off x="9752764" y="368514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13%</a:t>
            </a:r>
          </a:p>
        </p:txBody>
      </p:sp>
      <p:cxnSp>
        <p:nvCxnSpPr>
          <p:cNvPr id="78" name="Straight Connector 77">
            <a:extLst>
              <a:ext uri="{FF2B5EF4-FFF2-40B4-BE49-F238E27FC236}">
                <a16:creationId xmlns:a16="http://schemas.microsoft.com/office/drawing/2014/main" id="{2389D7B2-D69E-5C03-B389-0F8B093BC748}"/>
              </a:ext>
            </a:extLst>
          </p:cNvPr>
          <p:cNvCxnSpPr>
            <a:cxnSpLocks/>
          </p:cNvCxnSpPr>
          <p:nvPr/>
        </p:nvCxnSpPr>
        <p:spPr>
          <a:xfrm flipH="1" flipV="1">
            <a:off x="7021243" y="4291014"/>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116B5E-8A1F-6650-6027-9F73DE66CD7D}"/>
              </a:ext>
            </a:extLst>
          </p:cNvPr>
          <p:cNvSpPr txBox="1"/>
          <p:nvPr/>
        </p:nvSpPr>
        <p:spPr>
          <a:xfrm>
            <a:off x="6474233" y="367157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7%</a:t>
            </a:r>
          </a:p>
        </p:txBody>
      </p:sp>
      <p:sp>
        <p:nvSpPr>
          <p:cNvPr id="88" name="TextBox 87">
            <a:extLst>
              <a:ext uri="{FF2B5EF4-FFF2-40B4-BE49-F238E27FC236}">
                <a16:creationId xmlns:a16="http://schemas.microsoft.com/office/drawing/2014/main" id="{D757B254-AC0D-D027-F5F7-6B762C24F15E}"/>
              </a:ext>
            </a:extLst>
          </p:cNvPr>
          <p:cNvSpPr txBox="1"/>
          <p:nvPr/>
        </p:nvSpPr>
        <p:spPr>
          <a:xfrm>
            <a:off x="8384720" y="3687602"/>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80%</a:t>
            </a:r>
          </a:p>
        </p:txBody>
      </p:sp>
      <p:sp>
        <p:nvSpPr>
          <p:cNvPr id="90" name="Rectangle: Rounded Corners 89">
            <a:extLst>
              <a:ext uri="{FF2B5EF4-FFF2-40B4-BE49-F238E27FC236}">
                <a16:creationId xmlns:a16="http://schemas.microsoft.com/office/drawing/2014/main" id="{0984D66E-D46D-93EE-1F63-DBDFCC47D66A}"/>
              </a:ext>
            </a:extLst>
          </p:cNvPr>
          <p:cNvSpPr/>
          <p:nvPr/>
        </p:nvSpPr>
        <p:spPr>
          <a:xfrm>
            <a:off x="8613021" y="2606910"/>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TextBox 90">
            <a:extLst>
              <a:ext uri="{FF2B5EF4-FFF2-40B4-BE49-F238E27FC236}">
                <a16:creationId xmlns:a16="http://schemas.microsoft.com/office/drawing/2014/main" id="{98CC2BF5-99AF-0D7D-DA05-127835016C5B}"/>
              </a:ext>
            </a:extLst>
          </p:cNvPr>
          <p:cNvSpPr txBox="1"/>
          <p:nvPr/>
        </p:nvSpPr>
        <p:spPr>
          <a:xfrm>
            <a:off x="8722876" y="2591024"/>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6</a:t>
            </a:r>
          </a:p>
        </p:txBody>
      </p:sp>
      <p:sp>
        <p:nvSpPr>
          <p:cNvPr id="92" name="Rectangle: Rounded Corners 91">
            <a:extLst>
              <a:ext uri="{FF2B5EF4-FFF2-40B4-BE49-F238E27FC236}">
                <a16:creationId xmlns:a16="http://schemas.microsoft.com/office/drawing/2014/main" id="{A409D1CF-0FF7-E180-162D-B115501D20E8}"/>
              </a:ext>
            </a:extLst>
          </p:cNvPr>
          <p:cNvSpPr/>
          <p:nvPr/>
        </p:nvSpPr>
        <p:spPr>
          <a:xfrm>
            <a:off x="7448181" y="260775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3" name="TextBox 92">
            <a:extLst>
              <a:ext uri="{FF2B5EF4-FFF2-40B4-BE49-F238E27FC236}">
                <a16:creationId xmlns:a16="http://schemas.microsoft.com/office/drawing/2014/main" id="{B332AD09-1A29-92AA-CA9E-B140C54AEE01}"/>
              </a:ext>
            </a:extLst>
          </p:cNvPr>
          <p:cNvSpPr txBox="1"/>
          <p:nvPr/>
        </p:nvSpPr>
        <p:spPr>
          <a:xfrm>
            <a:off x="7558036" y="259186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5</a:t>
            </a:r>
          </a:p>
        </p:txBody>
      </p:sp>
      <p:sp>
        <p:nvSpPr>
          <p:cNvPr id="108" name="TextBox 107">
            <a:extLst>
              <a:ext uri="{FF2B5EF4-FFF2-40B4-BE49-F238E27FC236}">
                <a16:creationId xmlns:a16="http://schemas.microsoft.com/office/drawing/2014/main" id="{36049649-B73B-C229-2FEE-6947844B7832}"/>
              </a:ext>
            </a:extLst>
          </p:cNvPr>
          <p:cNvSpPr txBox="1"/>
          <p:nvPr/>
        </p:nvSpPr>
        <p:spPr>
          <a:xfrm>
            <a:off x="7652471" y="291959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18%</a:t>
            </a:r>
          </a:p>
        </p:txBody>
      </p:sp>
      <p:sp>
        <p:nvSpPr>
          <p:cNvPr id="109" name="TextBox 108">
            <a:extLst>
              <a:ext uri="{FF2B5EF4-FFF2-40B4-BE49-F238E27FC236}">
                <a16:creationId xmlns:a16="http://schemas.microsoft.com/office/drawing/2014/main" id="{322A3D55-ED20-8F47-0050-08B014054AE1}"/>
              </a:ext>
            </a:extLst>
          </p:cNvPr>
          <p:cNvSpPr txBox="1"/>
          <p:nvPr/>
        </p:nvSpPr>
        <p:spPr>
          <a:xfrm>
            <a:off x="8927538" y="291800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64%</a:t>
            </a:r>
          </a:p>
        </p:txBody>
      </p:sp>
      <p:sp>
        <p:nvSpPr>
          <p:cNvPr id="112" name="TextBox 111">
            <a:extLst>
              <a:ext uri="{FF2B5EF4-FFF2-40B4-BE49-F238E27FC236}">
                <a16:creationId xmlns:a16="http://schemas.microsoft.com/office/drawing/2014/main" id="{64F226EC-F38E-4078-769F-295CFD51727A}"/>
              </a:ext>
            </a:extLst>
          </p:cNvPr>
          <p:cNvSpPr txBox="1"/>
          <p:nvPr/>
        </p:nvSpPr>
        <p:spPr>
          <a:xfrm>
            <a:off x="6612517" y="2936897"/>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4.5%</a:t>
            </a:r>
          </a:p>
        </p:txBody>
      </p:sp>
      <p:sp>
        <p:nvSpPr>
          <p:cNvPr id="114" name="Rectangle: Rounded Corners 113">
            <a:extLst>
              <a:ext uri="{FF2B5EF4-FFF2-40B4-BE49-F238E27FC236}">
                <a16:creationId xmlns:a16="http://schemas.microsoft.com/office/drawing/2014/main" id="{34FC20E8-DD3B-20A9-66AA-F6CD88E61C2B}"/>
              </a:ext>
            </a:extLst>
          </p:cNvPr>
          <p:cNvSpPr/>
          <p:nvPr/>
        </p:nvSpPr>
        <p:spPr>
          <a:xfrm>
            <a:off x="8384720" y="184510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5" name="TextBox 114">
            <a:extLst>
              <a:ext uri="{FF2B5EF4-FFF2-40B4-BE49-F238E27FC236}">
                <a16:creationId xmlns:a16="http://schemas.microsoft.com/office/drawing/2014/main" id="{C534F638-C50C-2B55-7656-E201754838BC}"/>
              </a:ext>
            </a:extLst>
          </p:cNvPr>
          <p:cNvSpPr txBox="1"/>
          <p:nvPr/>
        </p:nvSpPr>
        <p:spPr>
          <a:xfrm>
            <a:off x="8494575" y="182921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JOHN</a:t>
            </a:r>
          </a:p>
        </p:txBody>
      </p:sp>
      <p:sp>
        <p:nvSpPr>
          <p:cNvPr id="117" name="Rectangle: Rounded Corners 116">
            <a:extLst>
              <a:ext uri="{FF2B5EF4-FFF2-40B4-BE49-F238E27FC236}">
                <a16:creationId xmlns:a16="http://schemas.microsoft.com/office/drawing/2014/main" id="{8683787E-36ED-60AF-BC8E-3E3AFD490BE9}"/>
              </a:ext>
            </a:extLst>
          </p:cNvPr>
          <p:cNvSpPr/>
          <p:nvPr/>
        </p:nvSpPr>
        <p:spPr>
          <a:xfrm>
            <a:off x="9550113" y="1847677"/>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8" name="TextBox 117">
            <a:extLst>
              <a:ext uri="{FF2B5EF4-FFF2-40B4-BE49-F238E27FC236}">
                <a16:creationId xmlns:a16="http://schemas.microsoft.com/office/drawing/2014/main" id="{0767A089-D1E4-998F-7567-65310791979F}"/>
              </a:ext>
            </a:extLst>
          </p:cNvPr>
          <p:cNvSpPr txBox="1"/>
          <p:nvPr/>
        </p:nvSpPr>
        <p:spPr>
          <a:xfrm>
            <a:off x="9659968" y="1831791"/>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ANNA</a:t>
            </a:r>
          </a:p>
        </p:txBody>
      </p:sp>
      <p:sp>
        <p:nvSpPr>
          <p:cNvPr id="120" name="TextBox 119">
            <a:extLst>
              <a:ext uri="{FF2B5EF4-FFF2-40B4-BE49-F238E27FC236}">
                <a16:creationId xmlns:a16="http://schemas.microsoft.com/office/drawing/2014/main" id="{EC9E412A-E126-FA15-0FA7-2A57CDEAB1B9}"/>
              </a:ext>
            </a:extLst>
          </p:cNvPr>
          <p:cNvSpPr txBox="1"/>
          <p:nvPr/>
        </p:nvSpPr>
        <p:spPr>
          <a:xfrm>
            <a:off x="8927538" y="214781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15%</a:t>
            </a:r>
          </a:p>
        </p:txBody>
      </p:sp>
      <p:sp>
        <p:nvSpPr>
          <p:cNvPr id="121" name="TextBox 120">
            <a:extLst>
              <a:ext uri="{FF2B5EF4-FFF2-40B4-BE49-F238E27FC236}">
                <a16:creationId xmlns:a16="http://schemas.microsoft.com/office/drawing/2014/main" id="{C495973F-7145-2C8D-2CD0-B02B1637A87D}"/>
              </a:ext>
            </a:extLst>
          </p:cNvPr>
          <p:cNvSpPr txBox="1"/>
          <p:nvPr/>
        </p:nvSpPr>
        <p:spPr>
          <a:xfrm>
            <a:off x="9625620" y="215266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55%</a:t>
            </a:r>
          </a:p>
        </p:txBody>
      </p:sp>
      <p:cxnSp>
        <p:nvCxnSpPr>
          <p:cNvPr id="136" name="Straight Connector 135">
            <a:extLst>
              <a:ext uri="{FF2B5EF4-FFF2-40B4-BE49-F238E27FC236}">
                <a16:creationId xmlns:a16="http://schemas.microsoft.com/office/drawing/2014/main" id="{10F67FF0-288C-B780-3DD4-0CE88676FC05}"/>
              </a:ext>
            </a:extLst>
          </p:cNvPr>
          <p:cNvCxnSpPr>
            <a:cxnSpLocks/>
          </p:cNvCxnSpPr>
          <p:nvPr/>
        </p:nvCxnSpPr>
        <p:spPr>
          <a:xfrm>
            <a:off x="4256561"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80025C-8B36-9959-5430-629F047CCB8B}"/>
              </a:ext>
            </a:extLst>
          </p:cNvPr>
          <p:cNvCxnSpPr>
            <a:cxnSpLocks/>
          </p:cNvCxnSpPr>
          <p:nvPr/>
        </p:nvCxnSpPr>
        <p:spPr>
          <a:xfrm>
            <a:off x="4659224" y="2901141"/>
            <a:ext cx="0" cy="484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BBAA-00C1-A290-58FF-03ED44483B13}"/>
              </a:ext>
            </a:extLst>
          </p:cNvPr>
          <p:cNvCxnSpPr>
            <a:cxnSpLocks/>
          </p:cNvCxnSpPr>
          <p:nvPr/>
        </p:nvCxnSpPr>
        <p:spPr>
          <a:xfrm>
            <a:off x="4661640" y="3670893"/>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9CC6AF8-2F9D-9ACC-F3D0-1F47B6FBB2E3}"/>
              </a:ext>
            </a:extLst>
          </p:cNvPr>
          <p:cNvCxnSpPr>
            <a:cxnSpLocks/>
          </p:cNvCxnSpPr>
          <p:nvPr/>
        </p:nvCxnSpPr>
        <p:spPr>
          <a:xfrm>
            <a:off x="8867849"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C6B850-7094-77B3-7C4C-323942C9CE28}"/>
              </a:ext>
            </a:extLst>
          </p:cNvPr>
          <p:cNvCxnSpPr>
            <a:cxnSpLocks/>
          </p:cNvCxnSpPr>
          <p:nvPr/>
        </p:nvCxnSpPr>
        <p:spPr>
          <a:xfrm>
            <a:off x="4659224" y="4447551"/>
            <a:ext cx="0" cy="442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0D2AA69-7207-A392-928D-546192949494}"/>
              </a:ext>
            </a:extLst>
          </p:cNvPr>
          <p:cNvCxnSpPr>
            <a:cxnSpLocks/>
          </p:cNvCxnSpPr>
          <p:nvPr/>
        </p:nvCxnSpPr>
        <p:spPr>
          <a:xfrm>
            <a:off x="9654167" y="2126702"/>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6D69AF-4D63-24D8-1BE1-A0E552C11BB0}"/>
              </a:ext>
            </a:extLst>
          </p:cNvPr>
          <p:cNvCxnSpPr>
            <a:cxnSpLocks/>
          </p:cNvCxnSpPr>
          <p:nvPr/>
        </p:nvCxnSpPr>
        <p:spPr>
          <a:xfrm>
            <a:off x="8242727" y="289524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CFB0D4-0C35-18ED-468F-3D9281326FF5}"/>
              </a:ext>
            </a:extLst>
          </p:cNvPr>
          <p:cNvCxnSpPr>
            <a:cxnSpLocks/>
          </p:cNvCxnSpPr>
          <p:nvPr/>
        </p:nvCxnSpPr>
        <p:spPr>
          <a:xfrm>
            <a:off x="8867849" y="2898801"/>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D1DDBAA-C682-E69A-D9D4-C872E4E1AB91}"/>
              </a:ext>
            </a:extLst>
          </p:cNvPr>
          <p:cNvCxnSpPr>
            <a:cxnSpLocks/>
          </p:cNvCxnSpPr>
          <p:nvPr/>
        </p:nvCxnSpPr>
        <p:spPr>
          <a:xfrm>
            <a:off x="8927538" y="3671570"/>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25C20-C6FF-0DEB-DA2F-C36D9FCA7E04}"/>
              </a:ext>
            </a:extLst>
          </p:cNvPr>
          <p:cNvCxnSpPr>
            <a:cxnSpLocks/>
          </p:cNvCxnSpPr>
          <p:nvPr/>
        </p:nvCxnSpPr>
        <p:spPr>
          <a:xfrm>
            <a:off x="9771117" y="36645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EB12286-7E5F-CCAB-46A8-FC1A11A6BBD4}"/>
              </a:ext>
            </a:extLst>
          </p:cNvPr>
          <p:cNvCxnSpPr>
            <a:cxnSpLocks/>
          </p:cNvCxnSpPr>
          <p:nvPr/>
        </p:nvCxnSpPr>
        <p:spPr>
          <a:xfrm>
            <a:off x="9381357" y="4447876"/>
            <a:ext cx="2269" cy="436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7A6542F-BDA3-EC72-F13B-D85246B2CD0C}"/>
              </a:ext>
            </a:extLst>
          </p:cNvPr>
          <p:cNvCxnSpPr>
            <a:cxnSpLocks/>
          </p:cNvCxnSpPr>
          <p:nvPr/>
        </p:nvCxnSpPr>
        <p:spPr>
          <a:xfrm>
            <a:off x="7021243" y="3674083"/>
            <a:ext cx="0" cy="62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52F8527-7360-697B-D183-5C951D3DB0A9}"/>
              </a:ext>
            </a:extLst>
          </p:cNvPr>
          <p:cNvSpPr/>
          <p:nvPr/>
        </p:nvSpPr>
        <p:spPr>
          <a:xfrm>
            <a:off x="3803299" y="1411125"/>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Rectangle: Rounded Corners 23">
            <a:extLst>
              <a:ext uri="{FF2B5EF4-FFF2-40B4-BE49-F238E27FC236}">
                <a16:creationId xmlns:a16="http://schemas.microsoft.com/office/drawing/2014/main" id="{D9E1AC07-10AD-289A-4B1D-56C605234C25}"/>
              </a:ext>
            </a:extLst>
          </p:cNvPr>
          <p:cNvSpPr/>
          <p:nvPr/>
        </p:nvSpPr>
        <p:spPr>
          <a:xfrm>
            <a:off x="1625859" y="2180188"/>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8" name="Rectangle: Rounded Corners 27">
            <a:extLst>
              <a:ext uri="{FF2B5EF4-FFF2-40B4-BE49-F238E27FC236}">
                <a16:creationId xmlns:a16="http://schemas.microsoft.com/office/drawing/2014/main" id="{E4B27A82-BAA8-F71B-FB8A-5AD681090269}"/>
              </a:ext>
            </a:extLst>
          </p:cNvPr>
          <p:cNvSpPr/>
          <p:nvPr/>
        </p:nvSpPr>
        <p:spPr>
          <a:xfrm>
            <a:off x="2809429" y="2177700"/>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Rectangle: Rounded Corners 32">
            <a:extLst>
              <a:ext uri="{FF2B5EF4-FFF2-40B4-BE49-F238E27FC236}">
                <a16:creationId xmlns:a16="http://schemas.microsoft.com/office/drawing/2014/main" id="{60D2C436-18F3-F1D8-DE07-C8E638C616FA}"/>
              </a:ext>
            </a:extLst>
          </p:cNvPr>
          <p:cNvSpPr/>
          <p:nvPr/>
        </p:nvSpPr>
        <p:spPr>
          <a:xfrm>
            <a:off x="6583699" y="2958980"/>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TextBox 35">
            <a:extLst>
              <a:ext uri="{FF2B5EF4-FFF2-40B4-BE49-F238E27FC236}">
                <a16:creationId xmlns:a16="http://schemas.microsoft.com/office/drawing/2014/main" id="{99D8B2BC-49C5-6B27-B709-EB911B73D372}"/>
              </a:ext>
            </a:extLst>
          </p:cNvPr>
          <p:cNvSpPr txBox="1"/>
          <p:nvPr/>
        </p:nvSpPr>
        <p:spPr>
          <a:xfrm>
            <a:off x="7597438" y="2158663"/>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9.3%</a:t>
            </a:r>
          </a:p>
        </p:txBody>
      </p:sp>
      <p:sp>
        <p:nvSpPr>
          <p:cNvPr id="39" name="Rectangle: Rounded Corners 38">
            <a:extLst>
              <a:ext uri="{FF2B5EF4-FFF2-40B4-BE49-F238E27FC236}">
                <a16:creationId xmlns:a16="http://schemas.microsoft.com/office/drawing/2014/main" id="{998D1B0D-C220-211D-A223-294E2460CDFF}"/>
              </a:ext>
            </a:extLst>
          </p:cNvPr>
          <p:cNvSpPr/>
          <p:nvPr/>
        </p:nvSpPr>
        <p:spPr>
          <a:xfrm>
            <a:off x="7568620" y="2180746"/>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TextBox 39">
            <a:extLst>
              <a:ext uri="{FF2B5EF4-FFF2-40B4-BE49-F238E27FC236}">
                <a16:creationId xmlns:a16="http://schemas.microsoft.com/office/drawing/2014/main" id="{8C073DBB-0863-A1A0-5039-1B8345748704}"/>
              </a:ext>
            </a:extLst>
          </p:cNvPr>
          <p:cNvSpPr txBox="1"/>
          <p:nvPr/>
        </p:nvSpPr>
        <p:spPr>
          <a:xfrm>
            <a:off x="9693213" y="2933484"/>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8.4%</a:t>
            </a:r>
          </a:p>
        </p:txBody>
      </p:sp>
      <p:sp>
        <p:nvSpPr>
          <p:cNvPr id="41" name="Rectangle: Rounded Corners 40">
            <a:extLst>
              <a:ext uri="{FF2B5EF4-FFF2-40B4-BE49-F238E27FC236}">
                <a16:creationId xmlns:a16="http://schemas.microsoft.com/office/drawing/2014/main" id="{3BB93E8D-347A-800C-BCF1-CECFCF4F90F0}"/>
              </a:ext>
            </a:extLst>
          </p:cNvPr>
          <p:cNvSpPr/>
          <p:nvPr/>
        </p:nvSpPr>
        <p:spPr>
          <a:xfrm>
            <a:off x="9664395" y="2955567"/>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5" name="TextBox 44">
            <a:extLst>
              <a:ext uri="{FF2B5EF4-FFF2-40B4-BE49-F238E27FC236}">
                <a16:creationId xmlns:a16="http://schemas.microsoft.com/office/drawing/2014/main" id="{EB00BC39-15CD-FD1C-0315-795A7EC58997}"/>
              </a:ext>
            </a:extLst>
          </p:cNvPr>
          <p:cNvSpPr txBox="1"/>
          <p:nvPr/>
        </p:nvSpPr>
        <p:spPr>
          <a:xfrm>
            <a:off x="8508433" y="1398134"/>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4.9%</a:t>
            </a:r>
          </a:p>
        </p:txBody>
      </p:sp>
      <p:sp>
        <p:nvSpPr>
          <p:cNvPr id="49" name="Rectangle: Rounded Corners 48">
            <a:extLst>
              <a:ext uri="{FF2B5EF4-FFF2-40B4-BE49-F238E27FC236}">
                <a16:creationId xmlns:a16="http://schemas.microsoft.com/office/drawing/2014/main" id="{8B2175BC-57E8-477F-F940-413B5BA66B63}"/>
              </a:ext>
            </a:extLst>
          </p:cNvPr>
          <p:cNvSpPr/>
          <p:nvPr/>
        </p:nvSpPr>
        <p:spPr>
          <a:xfrm>
            <a:off x="8479615" y="1420217"/>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3" name="TextBox 52">
            <a:extLst>
              <a:ext uri="{FF2B5EF4-FFF2-40B4-BE49-F238E27FC236}">
                <a16:creationId xmlns:a16="http://schemas.microsoft.com/office/drawing/2014/main" id="{BF3FED46-9246-82AC-C123-F8677D751F4C}"/>
              </a:ext>
            </a:extLst>
          </p:cNvPr>
          <p:cNvSpPr txBox="1"/>
          <p:nvPr/>
        </p:nvSpPr>
        <p:spPr>
          <a:xfrm>
            <a:off x="9603563" y="1387295"/>
            <a:ext cx="976570" cy="461665"/>
          </a:xfrm>
          <a:prstGeom prst="rect">
            <a:avLst/>
          </a:prstGeom>
          <a:noFill/>
        </p:spPr>
        <p:txBody>
          <a:bodyPr wrap="square" rtlCol="0">
            <a:spAutoFit/>
          </a:bodyPr>
          <a:lstStyle/>
          <a:p>
            <a:r>
              <a:rPr lang="en-IE" sz="2400" b="1" i="1" dirty="0">
                <a:solidFill>
                  <a:schemeClr val="bg1">
                    <a:lumMod val="95000"/>
                  </a:schemeClr>
                </a:solidFill>
                <a:latin typeface="Times New Roman" panose="02020603050405020304" pitchFamily="18" charset="0"/>
                <a:cs typeface="Times New Roman" panose="02020603050405020304" pitchFamily="18" charset="0"/>
              </a:rPr>
              <a:t>18.3%</a:t>
            </a:r>
          </a:p>
        </p:txBody>
      </p:sp>
      <p:cxnSp>
        <p:nvCxnSpPr>
          <p:cNvPr id="80" name="Straight Connector 79">
            <a:extLst>
              <a:ext uri="{FF2B5EF4-FFF2-40B4-BE49-F238E27FC236}">
                <a16:creationId xmlns:a16="http://schemas.microsoft.com/office/drawing/2014/main" id="{6FD7DE7E-626F-3444-E94F-62D0F087DD87}"/>
              </a:ext>
            </a:extLst>
          </p:cNvPr>
          <p:cNvCxnSpPr>
            <a:cxnSpLocks/>
          </p:cNvCxnSpPr>
          <p:nvPr/>
        </p:nvCxnSpPr>
        <p:spPr>
          <a:xfrm flipH="1" flipV="1">
            <a:off x="2882235" y="4887316"/>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Logo, company name&#10;&#10;Description automatically generated">
            <a:extLst>
              <a:ext uri="{FF2B5EF4-FFF2-40B4-BE49-F238E27FC236}">
                <a16:creationId xmlns:a16="http://schemas.microsoft.com/office/drawing/2014/main" id="{2AAC1896-F111-3BFC-F979-2A88CB4EF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63" y="6092797"/>
            <a:ext cx="870535" cy="571497"/>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287D9359-08F4-2F6F-03E8-FED9D602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562" y="6020753"/>
            <a:ext cx="1555145" cy="741554"/>
          </a:xfrm>
          <a:prstGeom prst="rect">
            <a:avLst/>
          </a:prstGeom>
        </p:spPr>
      </p:pic>
      <p:sp>
        <p:nvSpPr>
          <p:cNvPr id="18" name="TextBox 17">
            <a:extLst>
              <a:ext uri="{FF2B5EF4-FFF2-40B4-BE49-F238E27FC236}">
                <a16:creationId xmlns:a16="http://schemas.microsoft.com/office/drawing/2014/main" id="{76BEA330-C1BA-CF06-8DBA-364130871712}"/>
              </a:ext>
            </a:extLst>
          </p:cNvPr>
          <p:cNvSpPr txBox="1"/>
          <p:nvPr/>
        </p:nvSpPr>
        <p:spPr>
          <a:xfrm>
            <a:off x="9969797" y="6210227"/>
            <a:ext cx="1959933"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36718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E1AEA8EE-57A1-CFCD-1E15-5079EA6CD7B8}"/>
              </a:ext>
            </a:extLst>
          </p:cNvPr>
          <p:cNvSpPr/>
          <p:nvPr/>
        </p:nvSpPr>
        <p:spPr>
          <a:xfrm>
            <a:off x="9664395" y="1420217"/>
            <a:ext cx="867023" cy="42661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Rectangle: Rounded Corners 11">
            <a:extLst>
              <a:ext uri="{FF2B5EF4-FFF2-40B4-BE49-F238E27FC236}">
                <a16:creationId xmlns:a16="http://schemas.microsoft.com/office/drawing/2014/main" id="{6359193F-6141-FB77-2C0C-BB1E079C3075}"/>
              </a:ext>
            </a:extLst>
          </p:cNvPr>
          <p:cNvSpPr/>
          <p:nvPr/>
        </p:nvSpPr>
        <p:spPr>
          <a:xfrm>
            <a:off x="4963715" y="1406549"/>
            <a:ext cx="867023" cy="42661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Box 1">
            <a:extLst>
              <a:ext uri="{FF2B5EF4-FFF2-40B4-BE49-F238E27FC236}">
                <a16:creationId xmlns:a16="http://schemas.microsoft.com/office/drawing/2014/main" id="{03ED048C-7BDF-EBE9-D6D8-45D19B664121}"/>
              </a:ext>
            </a:extLst>
          </p:cNvPr>
          <p:cNvSpPr txBox="1"/>
          <p:nvPr/>
        </p:nvSpPr>
        <p:spPr>
          <a:xfrm>
            <a:off x="11609173" y="6529126"/>
            <a:ext cx="582827"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10/11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889039" y="316140"/>
            <a:ext cx="8413920" cy="400110"/>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 HOW FAR DO WE GO?</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4655142" y="4878070"/>
            <a:ext cx="4740840" cy="88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D9005F43-D1CD-E2BD-E511-7C1BCC00C623}"/>
              </a:ext>
            </a:extLst>
          </p:cNvPr>
          <p:cNvSpPr/>
          <p:nvPr/>
        </p:nvSpPr>
        <p:spPr>
          <a:xfrm>
            <a:off x="8817462" y="415301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Rounded Corners 15">
            <a:extLst>
              <a:ext uri="{FF2B5EF4-FFF2-40B4-BE49-F238E27FC236}">
                <a16:creationId xmlns:a16="http://schemas.microsoft.com/office/drawing/2014/main" id="{7F26C005-375D-B763-723F-0F74A7057950}"/>
              </a:ext>
            </a:extLst>
          </p:cNvPr>
          <p:cNvSpPr/>
          <p:nvPr/>
        </p:nvSpPr>
        <p:spPr>
          <a:xfrm>
            <a:off x="4112216" y="4148698"/>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2" name="TextBox 21">
            <a:extLst>
              <a:ext uri="{FF2B5EF4-FFF2-40B4-BE49-F238E27FC236}">
                <a16:creationId xmlns:a16="http://schemas.microsoft.com/office/drawing/2014/main" id="{758E4EF4-F6A6-7EA6-797A-8265F9F1D0E5}"/>
              </a:ext>
            </a:extLst>
          </p:cNvPr>
          <p:cNvSpPr txBox="1"/>
          <p:nvPr/>
        </p:nvSpPr>
        <p:spPr>
          <a:xfrm>
            <a:off x="4135577" y="4138220"/>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LP</a:t>
            </a:r>
          </a:p>
        </p:txBody>
      </p:sp>
      <p:sp>
        <p:nvSpPr>
          <p:cNvPr id="23" name="TextBox 22">
            <a:extLst>
              <a:ext uri="{FF2B5EF4-FFF2-40B4-BE49-F238E27FC236}">
                <a16:creationId xmlns:a16="http://schemas.microsoft.com/office/drawing/2014/main" id="{415DFB91-E9A3-D972-E032-3FAA8BD4D9E7}"/>
              </a:ext>
            </a:extLst>
          </p:cNvPr>
          <p:cNvSpPr txBox="1"/>
          <p:nvPr/>
        </p:nvSpPr>
        <p:spPr>
          <a:xfrm>
            <a:off x="8918233" y="413712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Ltd</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6" name="TextBox 25">
            <a:extLst>
              <a:ext uri="{FF2B5EF4-FFF2-40B4-BE49-F238E27FC236}">
                <a16:creationId xmlns:a16="http://schemas.microsoft.com/office/drawing/2014/main" id="{FE8B8BBB-B9CF-635D-B381-DE7996966596}"/>
              </a:ext>
            </a:extLst>
          </p:cNvPr>
          <p:cNvSpPr txBox="1"/>
          <p:nvPr/>
        </p:nvSpPr>
        <p:spPr>
          <a:xfrm>
            <a:off x="4659224" y="446078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23%</a:t>
            </a:r>
          </a:p>
        </p:txBody>
      </p:sp>
      <p:sp>
        <p:nvSpPr>
          <p:cNvPr id="27" name="TextBox 26">
            <a:extLst>
              <a:ext uri="{FF2B5EF4-FFF2-40B4-BE49-F238E27FC236}">
                <a16:creationId xmlns:a16="http://schemas.microsoft.com/office/drawing/2014/main" id="{3F3DB47F-0B6D-573F-0D69-ED96960F1F81}"/>
              </a:ext>
            </a:extLst>
          </p:cNvPr>
          <p:cNvSpPr txBox="1"/>
          <p:nvPr/>
        </p:nvSpPr>
        <p:spPr>
          <a:xfrm>
            <a:off x="8822174" y="445572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65%</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765313" y="2131777"/>
            <a:ext cx="597199"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6%</a:t>
            </a:r>
          </a:p>
        </p:txBody>
      </p:sp>
      <p:sp>
        <p:nvSpPr>
          <p:cNvPr id="46" name="TextBox 45">
            <a:extLst>
              <a:ext uri="{FF2B5EF4-FFF2-40B4-BE49-F238E27FC236}">
                <a16:creationId xmlns:a16="http://schemas.microsoft.com/office/drawing/2014/main" id="{CE7E2483-1D4F-2FCC-1B5A-CF9908288B0B}"/>
              </a:ext>
            </a:extLst>
          </p:cNvPr>
          <p:cNvSpPr txBox="1"/>
          <p:nvPr/>
        </p:nvSpPr>
        <p:spPr>
          <a:xfrm>
            <a:off x="2943484" y="2125927"/>
            <a:ext cx="602980"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6%</a:t>
            </a:r>
          </a:p>
        </p:txBody>
      </p:sp>
      <p:sp>
        <p:nvSpPr>
          <p:cNvPr id="47" name="Rectangle: Rounded Corners 46">
            <a:extLst>
              <a:ext uri="{FF2B5EF4-FFF2-40B4-BE49-F238E27FC236}">
                <a16:creationId xmlns:a16="http://schemas.microsoft.com/office/drawing/2014/main" id="{F6ADAAC6-7A5F-3B0F-76BD-0E9DB53FEB39}"/>
              </a:ext>
            </a:extLst>
          </p:cNvPr>
          <p:cNvSpPr/>
          <p:nvPr/>
        </p:nvSpPr>
        <p:spPr>
          <a:xfrm>
            <a:off x="4108134" y="3389417"/>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TextBox 47">
            <a:extLst>
              <a:ext uri="{FF2B5EF4-FFF2-40B4-BE49-F238E27FC236}">
                <a16:creationId xmlns:a16="http://schemas.microsoft.com/office/drawing/2014/main" id="{B0E35144-E6A3-1CA6-6D80-9CC8AD19653F}"/>
              </a:ext>
            </a:extLst>
          </p:cNvPr>
          <p:cNvSpPr txBox="1"/>
          <p:nvPr/>
        </p:nvSpPr>
        <p:spPr>
          <a:xfrm>
            <a:off x="4131495" y="337898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2</a:t>
            </a:r>
          </a:p>
        </p:txBody>
      </p:sp>
      <p:sp>
        <p:nvSpPr>
          <p:cNvPr id="50" name="TextBox 49">
            <a:extLst>
              <a:ext uri="{FF2B5EF4-FFF2-40B4-BE49-F238E27FC236}">
                <a16:creationId xmlns:a16="http://schemas.microsoft.com/office/drawing/2014/main" id="{95237FA8-E201-E413-2459-BF4BD768B5B2}"/>
              </a:ext>
            </a:extLst>
          </p:cNvPr>
          <p:cNvSpPr txBox="1"/>
          <p:nvPr/>
        </p:nvSpPr>
        <p:spPr>
          <a:xfrm>
            <a:off x="4666100" y="3698902"/>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79%</a:t>
            </a:r>
          </a:p>
        </p:txBody>
      </p:sp>
      <p:sp>
        <p:nvSpPr>
          <p:cNvPr id="51" name="Rectangle: Rounded Corners 50">
            <a:extLst>
              <a:ext uri="{FF2B5EF4-FFF2-40B4-BE49-F238E27FC236}">
                <a16:creationId xmlns:a16="http://schemas.microsoft.com/office/drawing/2014/main" id="{8ACAB9A2-EE1E-2F20-D512-48185FC785A6}"/>
              </a:ext>
            </a:extLst>
          </p:cNvPr>
          <p:cNvSpPr/>
          <p:nvPr/>
        </p:nvSpPr>
        <p:spPr>
          <a:xfrm>
            <a:off x="4108134" y="261282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TextBox 51">
            <a:extLst>
              <a:ext uri="{FF2B5EF4-FFF2-40B4-BE49-F238E27FC236}">
                <a16:creationId xmlns:a16="http://schemas.microsoft.com/office/drawing/2014/main" id="{5A57166E-DB41-C5BC-47ED-6BD74D560BE1}"/>
              </a:ext>
            </a:extLst>
          </p:cNvPr>
          <p:cNvSpPr txBox="1"/>
          <p:nvPr/>
        </p:nvSpPr>
        <p:spPr>
          <a:xfrm>
            <a:off x="4131495" y="258890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3</a:t>
            </a:r>
          </a:p>
        </p:txBody>
      </p:sp>
      <p:sp>
        <p:nvSpPr>
          <p:cNvPr id="55" name="TextBox 54">
            <a:extLst>
              <a:ext uri="{FF2B5EF4-FFF2-40B4-BE49-F238E27FC236}">
                <a16:creationId xmlns:a16="http://schemas.microsoft.com/office/drawing/2014/main" id="{E5A7349B-1236-6F90-7664-D555B3CF37DC}"/>
              </a:ext>
            </a:extLst>
          </p:cNvPr>
          <p:cNvSpPr txBox="1"/>
          <p:nvPr/>
        </p:nvSpPr>
        <p:spPr>
          <a:xfrm>
            <a:off x="4663836" y="291183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57" name="Rectangle: Rounded Corners 56">
            <a:extLst>
              <a:ext uri="{FF2B5EF4-FFF2-40B4-BE49-F238E27FC236}">
                <a16:creationId xmlns:a16="http://schemas.microsoft.com/office/drawing/2014/main" id="{2DBCE8FB-8BCE-10FA-945E-DA953C08FAAB}"/>
              </a:ext>
            </a:extLst>
          </p:cNvPr>
          <p:cNvSpPr/>
          <p:nvPr/>
        </p:nvSpPr>
        <p:spPr>
          <a:xfrm>
            <a:off x="3687610" y="183498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TextBox 57">
            <a:extLst>
              <a:ext uri="{FF2B5EF4-FFF2-40B4-BE49-F238E27FC236}">
                <a16:creationId xmlns:a16="http://schemas.microsoft.com/office/drawing/2014/main" id="{D95EEC1B-C426-4EDE-0C6E-F51E51024A2E}"/>
              </a:ext>
            </a:extLst>
          </p:cNvPr>
          <p:cNvSpPr txBox="1"/>
          <p:nvPr/>
        </p:nvSpPr>
        <p:spPr>
          <a:xfrm>
            <a:off x="3710971" y="181106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4</a:t>
            </a:r>
          </a:p>
        </p:txBody>
      </p:sp>
      <p:sp>
        <p:nvSpPr>
          <p:cNvPr id="59" name="Rectangle: Rounded Corners 58">
            <a:extLst>
              <a:ext uri="{FF2B5EF4-FFF2-40B4-BE49-F238E27FC236}">
                <a16:creationId xmlns:a16="http://schemas.microsoft.com/office/drawing/2014/main" id="{8DD3C698-92B3-801C-8403-DB70C45BB291}"/>
              </a:ext>
            </a:extLst>
          </p:cNvPr>
          <p:cNvSpPr/>
          <p:nvPr/>
        </p:nvSpPr>
        <p:spPr>
          <a:xfrm>
            <a:off x="4850220" y="183344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TextBox 59">
            <a:extLst>
              <a:ext uri="{FF2B5EF4-FFF2-40B4-BE49-F238E27FC236}">
                <a16:creationId xmlns:a16="http://schemas.microsoft.com/office/drawing/2014/main" id="{403758BC-1294-848E-3B09-BB25B5BD24E5}"/>
              </a:ext>
            </a:extLst>
          </p:cNvPr>
          <p:cNvSpPr txBox="1"/>
          <p:nvPr/>
        </p:nvSpPr>
        <p:spPr>
          <a:xfrm>
            <a:off x="4873581" y="180952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5</a:t>
            </a:r>
          </a:p>
        </p:txBody>
      </p:sp>
      <p:cxnSp>
        <p:nvCxnSpPr>
          <p:cNvPr id="61" name="Straight Connector 60">
            <a:extLst>
              <a:ext uri="{FF2B5EF4-FFF2-40B4-BE49-F238E27FC236}">
                <a16:creationId xmlns:a16="http://schemas.microsoft.com/office/drawing/2014/main" id="{3AB2DF42-86F9-1622-A54E-94427BFA30CE}"/>
              </a:ext>
            </a:extLst>
          </p:cNvPr>
          <p:cNvCxnSpPr>
            <a:cxnSpLocks/>
          </p:cNvCxnSpPr>
          <p:nvPr/>
        </p:nvCxnSpPr>
        <p:spPr>
          <a:xfrm>
            <a:off x="5074397" y="2126702"/>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9D7286-1C35-AFF2-E331-D6FB83C457A9}"/>
              </a:ext>
            </a:extLst>
          </p:cNvPr>
          <p:cNvSpPr txBox="1"/>
          <p:nvPr/>
        </p:nvSpPr>
        <p:spPr>
          <a:xfrm>
            <a:off x="4256561" y="213103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40%</a:t>
            </a:r>
          </a:p>
        </p:txBody>
      </p:sp>
      <p:sp>
        <p:nvSpPr>
          <p:cNvPr id="63" name="TextBox 62">
            <a:extLst>
              <a:ext uri="{FF2B5EF4-FFF2-40B4-BE49-F238E27FC236}">
                <a16:creationId xmlns:a16="http://schemas.microsoft.com/office/drawing/2014/main" id="{FEB0B998-035A-A595-0337-BB7715804460}"/>
              </a:ext>
            </a:extLst>
          </p:cNvPr>
          <p:cNvSpPr txBox="1"/>
          <p:nvPr/>
        </p:nvSpPr>
        <p:spPr>
          <a:xfrm>
            <a:off x="5090934" y="2135237"/>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60%</a:t>
            </a:r>
          </a:p>
        </p:txBody>
      </p:sp>
      <p:sp>
        <p:nvSpPr>
          <p:cNvPr id="64" name="TextBox 63">
            <a:extLst>
              <a:ext uri="{FF2B5EF4-FFF2-40B4-BE49-F238E27FC236}">
                <a16:creationId xmlns:a16="http://schemas.microsoft.com/office/drawing/2014/main" id="{77E3E22F-100C-C807-81C1-B10D9B8E87A0}"/>
              </a:ext>
            </a:extLst>
          </p:cNvPr>
          <p:cNvSpPr txBox="1"/>
          <p:nvPr/>
        </p:nvSpPr>
        <p:spPr>
          <a:xfrm>
            <a:off x="3842799" y="1369147"/>
            <a:ext cx="827523"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7.2%</a:t>
            </a:r>
          </a:p>
        </p:txBody>
      </p:sp>
      <p:sp>
        <p:nvSpPr>
          <p:cNvPr id="65" name="TextBox 64">
            <a:extLst>
              <a:ext uri="{FF2B5EF4-FFF2-40B4-BE49-F238E27FC236}">
                <a16:creationId xmlns:a16="http://schemas.microsoft.com/office/drawing/2014/main" id="{6AC355AB-0B72-8716-A345-8BA925BB35E5}"/>
              </a:ext>
            </a:extLst>
          </p:cNvPr>
          <p:cNvSpPr txBox="1"/>
          <p:nvPr/>
        </p:nvSpPr>
        <p:spPr>
          <a:xfrm>
            <a:off x="4921560" y="1368119"/>
            <a:ext cx="999316" cy="461665"/>
          </a:xfrm>
          <a:prstGeom prst="rect">
            <a:avLst/>
          </a:prstGeom>
          <a:noFill/>
        </p:spPr>
        <p:txBody>
          <a:bodyPr wrap="square" rtlCol="0">
            <a:spAutoFit/>
          </a:bodyPr>
          <a:lstStyle/>
          <a:p>
            <a:r>
              <a:rPr lang="en-IE" sz="2400" b="1" i="1" dirty="0">
                <a:solidFill>
                  <a:schemeClr val="bg1">
                    <a:lumMod val="95000"/>
                  </a:schemeClr>
                </a:solidFill>
                <a:latin typeface="Times New Roman" panose="02020603050405020304" pitchFamily="18" charset="0"/>
                <a:cs typeface="Times New Roman" panose="02020603050405020304" pitchFamily="18" charset="0"/>
              </a:rPr>
              <a:t>10.9%</a:t>
            </a:r>
          </a:p>
        </p:txBody>
      </p:sp>
      <p:sp>
        <p:nvSpPr>
          <p:cNvPr id="67" name="Rectangle: Rounded Corners 66">
            <a:extLst>
              <a:ext uri="{FF2B5EF4-FFF2-40B4-BE49-F238E27FC236}">
                <a16:creationId xmlns:a16="http://schemas.microsoft.com/office/drawing/2014/main" id="{8679F9BE-D464-CA0E-BBC7-90804DEF96BD}"/>
              </a:ext>
            </a:extLst>
          </p:cNvPr>
          <p:cNvSpPr/>
          <p:nvPr/>
        </p:nvSpPr>
        <p:spPr>
          <a:xfrm>
            <a:off x="6474235" y="3385246"/>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8" name="TextBox 67">
            <a:extLst>
              <a:ext uri="{FF2B5EF4-FFF2-40B4-BE49-F238E27FC236}">
                <a16:creationId xmlns:a16="http://schemas.microsoft.com/office/drawing/2014/main" id="{022E3A4A-F5D9-B6CD-7821-A1EBBA96BBC2}"/>
              </a:ext>
            </a:extLst>
          </p:cNvPr>
          <p:cNvSpPr txBox="1"/>
          <p:nvPr/>
        </p:nvSpPr>
        <p:spPr>
          <a:xfrm>
            <a:off x="6575006" y="3369360"/>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2</a:t>
            </a:r>
          </a:p>
        </p:txBody>
      </p:sp>
      <p:sp>
        <p:nvSpPr>
          <p:cNvPr id="69" name="Rectangle: Rounded Corners 68">
            <a:extLst>
              <a:ext uri="{FF2B5EF4-FFF2-40B4-BE49-F238E27FC236}">
                <a16:creationId xmlns:a16="http://schemas.microsoft.com/office/drawing/2014/main" id="{8117EE2A-3F74-2F24-8FBB-594E8AFA02EE}"/>
              </a:ext>
            </a:extLst>
          </p:cNvPr>
          <p:cNvSpPr/>
          <p:nvPr/>
        </p:nvSpPr>
        <p:spPr>
          <a:xfrm>
            <a:off x="9553396"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TextBox 69">
            <a:extLst>
              <a:ext uri="{FF2B5EF4-FFF2-40B4-BE49-F238E27FC236}">
                <a16:creationId xmlns:a16="http://schemas.microsoft.com/office/drawing/2014/main" id="{7EEF1157-E6F5-BD33-51A5-26B943563142}"/>
              </a:ext>
            </a:extLst>
          </p:cNvPr>
          <p:cNvSpPr txBox="1"/>
          <p:nvPr/>
        </p:nvSpPr>
        <p:spPr>
          <a:xfrm>
            <a:off x="9654167"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4</a:t>
            </a:r>
          </a:p>
        </p:txBody>
      </p:sp>
      <p:sp>
        <p:nvSpPr>
          <p:cNvPr id="71" name="Rectangle: Rounded Corners 70">
            <a:extLst>
              <a:ext uri="{FF2B5EF4-FFF2-40B4-BE49-F238E27FC236}">
                <a16:creationId xmlns:a16="http://schemas.microsoft.com/office/drawing/2014/main" id="{4E9F86DA-174F-D07D-19DD-89ECA1354FEE}"/>
              </a:ext>
            </a:extLst>
          </p:cNvPr>
          <p:cNvSpPr/>
          <p:nvPr/>
        </p:nvSpPr>
        <p:spPr>
          <a:xfrm>
            <a:off x="8015281"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2" name="TextBox 71">
            <a:extLst>
              <a:ext uri="{FF2B5EF4-FFF2-40B4-BE49-F238E27FC236}">
                <a16:creationId xmlns:a16="http://schemas.microsoft.com/office/drawing/2014/main" id="{CE5D6DB9-F800-7E76-D133-0F479B6E2806}"/>
              </a:ext>
            </a:extLst>
          </p:cNvPr>
          <p:cNvSpPr txBox="1"/>
          <p:nvPr/>
        </p:nvSpPr>
        <p:spPr>
          <a:xfrm>
            <a:off x="8125136"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3</a:t>
            </a:r>
          </a:p>
        </p:txBody>
      </p:sp>
      <p:sp>
        <p:nvSpPr>
          <p:cNvPr id="74" name="TextBox 73">
            <a:extLst>
              <a:ext uri="{FF2B5EF4-FFF2-40B4-BE49-F238E27FC236}">
                <a16:creationId xmlns:a16="http://schemas.microsoft.com/office/drawing/2014/main" id="{5976B855-2F55-C3C5-837C-4FCFDCD3D735}"/>
              </a:ext>
            </a:extLst>
          </p:cNvPr>
          <p:cNvSpPr txBox="1"/>
          <p:nvPr/>
        </p:nvSpPr>
        <p:spPr>
          <a:xfrm>
            <a:off x="9752764" y="368514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13%</a:t>
            </a:r>
          </a:p>
        </p:txBody>
      </p:sp>
      <p:cxnSp>
        <p:nvCxnSpPr>
          <p:cNvPr id="78" name="Straight Connector 77">
            <a:extLst>
              <a:ext uri="{FF2B5EF4-FFF2-40B4-BE49-F238E27FC236}">
                <a16:creationId xmlns:a16="http://schemas.microsoft.com/office/drawing/2014/main" id="{2389D7B2-D69E-5C03-B389-0F8B093BC748}"/>
              </a:ext>
            </a:extLst>
          </p:cNvPr>
          <p:cNvCxnSpPr>
            <a:cxnSpLocks/>
          </p:cNvCxnSpPr>
          <p:nvPr/>
        </p:nvCxnSpPr>
        <p:spPr>
          <a:xfrm flipH="1" flipV="1">
            <a:off x="7021243" y="4291014"/>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116B5E-8A1F-6650-6027-9F73DE66CD7D}"/>
              </a:ext>
            </a:extLst>
          </p:cNvPr>
          <p:cNvSpPr txBox="1"/>
          <p:nvPr/>
        </p:nvSpPr>
        <p:spPr>
          <a:xfrm>
            <a:off x="6474233" y="367157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7%</a:t>
            </a:r>
          </a:p>
        </p:txBody>
      </p:sp>
      <p:sp>
        <p:nvSpPr>
          <p:cNvPr id="88" name="TextBox 87">
            <a:extLst>
              <a:ext uri="{FF2B5EF4-FFF2-40B4-BE49-F238E27FC236}">
                <a16:creationId xmlns:a16="http://schemas.microsoft.com/office/drawing/2014/main" id="{D757B254-AC0D-D027-F5F7-6B762C24F15E}"/>
              </a:ext>
            </a:extLst>
          </p:cNvPr>
          <p:cNvSpPr txBox="1"/>
          <p:nvPr/>
        </p:nvSpPr>
        <p:spPr>
          <a:xfrm>
            <a:off x="8384720" y="3687602"/>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80%</a:t>
            </a:r>
          </a:p>
        </p:txBody>
      </p:sp>
      <p:sp>
        <p:nvSpPr>
          <p:cNvPr id="90" name="Rectangle: Rounded Corners 89">
            <a:extLst>
              <a:ext uri="{FF2B5EF4-FFF2-40B4-BE49-F238E27FC236}">
                <a16:creationId xmlns:a16="http://schemas.microsoft.com/office/drawing/2014/main" id="{0984D66E-D46D-93EE-1F63-DBDFCC47D66A}"/>
              </a:ext>
            </a:extLst>
          </p:cNvPr>
          <p:cNvSpPr/>
          <p:nvPr/>
        </p:nvSpPr>
        <p:spPr>
          <a:xfrm>
            <a:off x="8613021" y="2606910"/>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TextBox 90">
            <a:extLst>
              <a:ext uri="{FF2B5EF4-FFF2-40B4-BE49-F238E27FC236}">
                <a16:creationId xmlns:a16="http://schemas.microsoft.com/office/drawing/2014/main" id="{98CC2BF5-99AF-0D7D-DA05-127835016C5B}"/>
              </a:ext>
            </a:extLst>
          </p:cNvPr>
          <p:cNvSpPr txBox="1"/>
          <p:nvPr/>
        </p:nvSpPr>
        <p:spPr>
          <a:xfrm>
            <a:off x="8722876" y="2591024"/>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6</a:t>
            </a:r>
          </a:p>
        </p:txBody>
      </p:sp>
      <p:sp>
        <p:nvSpPr>
          <p:cNvPr id="92" name="Rectangle: Rounded Corners 91">
            <a:extLst>
              <a:ext uri="{FF2B5EF4-FFF2-40B4-BE49-F238E27FC236}">
                <a16:creationId xmlns:a16="http://schemas.microsoft.com/office/drawing/2014/main" id="{A409D1CF-0FF7-E180-162D-B115501D20E8}"/>
              </a:ext>
            </a:extLst>
          </p:cNvPr>
          <p:cNvSpPr/>
          <p:nvPr/>
        </p:nvSpPr>
        <p:spPr>
          <a:xfrm>
            <a:off x="7448181" y="260775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3" name="TextBox 92">
            <a:extLst>
              <a:ext uri="{FF2B5EF4-FFF2-40B4-BE49-F238E27FC236}">
                <a16:creationId xmlns:a16="http://schemas.microsoft.com/office/drawing/2014/main" id="{B332AD09-1A29-92AA-CA9E-B140C54AEE01}"/>
              </a:ext>
            </a:extLst>
          </p:cNvPr>
          <p:cNvSpPr txBox="1"/>
          <p:nvPr/>
        </p:nvSpPr>
        <p:spPr>
          <a:xfrm>
            <a:off x="7558036" y="259186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5</a:t>
            </a:r>
          </a:p>
        </p:txBody>
      </p:sp>
      <p:sp>
        <p:nvSpPr>
          <p:cNvPr id="108" name="TextBox 107">
            <a:extLst>
              <a:ext uri="{FF2B5EF4-FFF2-40B4-BE49-F238E27FC236}">
                <a16:creationId xmlns:a16="http://schemas.microsoft.com/office/drawing/2014/main" id="{36049649-B73B-C229-2FEE-6947844B7832}"/>
              </a:ext>
            </a:extLst>
          </p:cNvPr>
          <p:cNvSpPr txBox="1"/>
          <p:nvPr/>
        </p:nvSpPr>
        <p:spPr>
          <a:xfrm>
            <a:off x="7652471" y="291959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18%</a:t>
            </a:r>
          </a:p>
        </p:txBody>
      </p:sp>
      <p:sp>
        <p:nvSpPr>
          <p:cNvPr id="109" name="TextBox 108">
            <a:extLst>
              <a:ext uri="{FF2B5EF4-FFF2-40B4-BE49-F238E27FC236}">
                <a16:creationId xmlns:a16="http://schemas.microsoft.com/office/drawing/2014/main" id="{322A3D55-ED20-8F47-0050-08B014054AE1}"/>
              </a:ext>
            </a:extLst>
          </p:cNvPr>
          <p:cNvSpPr txBox="1"/>
          <p:nvPr/>
        </p:nvSpPr>
        <p:spPr>
          <a:xfrm>
            <a:off x="8927538" y="291800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64%</a:t>
            </a:r>
          </a:p>
        </p:txBody>
      </p:sp>
      <p:sp>
        <p:nvSpPr>
          <p:cNvPr id="112" name="TextBox 111">
            <a:extLst>
              <a:ext uri="{FF2B5EF4-FFF2-40B4-BE49-F238E27FC236}">
                <a16:creationId xmlns:a16="http://schemas.microsoft.com/office/drawing/2014/main" id="{64F226EC-F38E-4078-769F-295CFD51727A}"/>
              </a:ext>
            </a:extLst>
          </p:cNvPr>
          <p:cNvSpPr txBox="1"/>
          <p:nvPr/>
        </p:nvSpPr>
        <p:spPr>
          <a:xfrm>
            <a:off x="6612517" y="2936897"/>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4.5%</a:t>
            </a:r>
          </a:p>
        </p:txBody>
      </p:sp>
      <p:sp>
        <p:nvSpPr>
          <p:cNvPr id="114" name="Rectangle: Rounded Corners 113">
            <a:extLst>
              <a:ext uri="{FF2B5EF4-FFF2-40B4-BE49-F238E27FC236}">
                <a16:creationId xmlns:a16="http://schemas.microsoft.com/office/drawing/2014/main" id="{34FC20E8-DD3B-20A9-66AA-F6CD88E61C2B}"/>
              </a:ext>
            </a:extLst>
          </p:cNvPr>
          <p:cNvSpPr/>
          <p:nvPr/>
        </p:nvSpPr>
        <p:spPr>
          <a:xfrm>
            <a:off x="8384720" y="184510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5" name="TextBox 114">
            <a:extLst>
              <a:ext uri="{FF2B5EF4-FFF2-40B4-BE49-F238E27FC236}">
                <a16:creationId xmlns:a16="http://schemas.microsoft.com/office/drawing/2014/main" id="{C534F638-C50C-2B55-7656-E201754838BC}"/>
              </a:ext>
            </a:extLst>
          </p:cNvPr>
          <p:cNvSpPr txBox="1"/>
          <p:nvPr/>
        </p:nvSpPr>
        <p:spPr>
          <a:xfrm>
            <a:off x="8494575" y="182921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JOHN</a:t>
            </a:r>
          </a:p>
        </p:txBody>
      </p:sp>
      <p:sp>
        <p:nvSpPr>
          <p:cNvPr id="117" name="Rectangle: Rounded Corners 116">
            <a:extLst>
              <a:ext uri="{FF2B5EF4-FFF2-40B4-BE49-F238E27FC236}">
                <a16:creationId xmlns:a16="http://schemas.microsoft.com/office/drawing/2014/main" id="{8683787E-36ED-60AF-BC8E-3E3AFD490BE9}"/>
              </a:ext>
            </a:extLst>
          </p:cNvPr>
          <p:cNvSpPr/>
          <p:nvPr/>
        </p:nvSpPr>
        <p:spPr>
          <a:xfrm>
            <a:off x="9550113" y="1847677"/>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8" name="TextBox 117">
            <a:extLst>
              <a:ext uri="{FF2B5EF4-FFF2-40B4-BE49-F238E27FC236}">
                <a16:creationId xmlns:a16="http://schemas.microsoft.com/office/drawing/2014/main" id="{0767A089-D1E4-998F-7567-65310791979F}"/>
              </a:ext>
            </a:extLst>
          </p:cNvPr>
          <p:cNvSpPr txBox="1"/>
          <p:nvPr/>
        </p:nvSpPr>
        <p:spPr>
          <a:xfrm>
            <a:off x="9659968" y="1831791"/>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ANNA</a:t>
            </a:r>
          </a:p>
        </p:txBody>
      </p:sp>
      <p:sp>
        <p:nvSpPr>
          <p:cNvPr id="120" name="TextBox 119">
            <a:extLst>
              <a:ext uri="{FF2B5EF4-FFF2-40B4-BE49-F238E27FC236}">
                <a16:creationId xmlns:a16="http://schemas.microsoft.com/office/drawing/2014/main" id="{EC9E412A-E126-FA15-0FA7-2A57CDEAB1B9}"/>
              </a:ext>
            </a:extLst>
          </p:cNvPr>
          <p:cNvSpPr txBox="1"/>
          <p:nvPr/>
        </p:nvSpPr>
        <p:spPr>
          <a:xfrm>
            <a:off x="8927538" y="214781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15%</a:t>
            </a:r>
          </a:p>
        </p:txBody>
      </p:sp>
      <p:sp>
        <p:nvSpPr>
          <p:cNvPr id="121" name="TextBox 120">
            <a:extLst>
              <a:ext uri="{FF2B5EF4-FFF2-40B4-BE49-F238E27FC236}">
                <a16:creationId xmlns:a16="http://schemas.microsoft.com/office/drawing/2014/main" id="{C495973F-7145-2C8D-2CD0-B02B1637A87D}"/>
              </a:ext>
            </a:extLst>
          </p:cNvPr>
          <p:cNvSpPr txBox="1"/>
          <p:nvPr/>
        </p:nvSpPr>
        <p:spPr>
          <a:xfrm>
            <a:off x="9625620" y="215266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55%</a:t>
            </a:r>
          </a:p>
        </p:txBody>
      </p:sp>
      <p:cxnSp>
        <p:nvCxnSpPr>
          <p:cNvPr id="136" name="Straight Connector 135">
            <a:extLst>
              <a:ext uri="{FF2B5EF4-FFF2-40B4-BE49-F238E27FC236}">
                <a16:creationId xmlns:a16="http://schemas.microsoft.com/office/drawing/2014/main" id="{10F67FF0-288C-B780-3DD4-0CE88676FC05}"/>
              </a:ext>
            </a:extLst>
          </p:cNvPr>
          <p:cNvCxnSpPr>
            <a:cxnSpLocks/>
          </p:cNvCxnSpPr>
          <p:nvPr/>
        </p:nvCxnSpPr>
        <p:spPr>
          <a:xfrm>
            <a:off x="4256561"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80025C-8B36-9959-5430-629F047CCB8B}"/>
              </a:ext>
            </a:extLst>
          </p:cNvPr>
          <p:cNvCxnSpPr>
            <a:cxnSpLocks/>
          </p:cNvCxnSpPr>
          <p:nvPr/>
        </p:nvCxnSpPr>
        <p:spPr>
          <a:xfrm>
            <a:off x="4659224" y="2901141"/>
            <a:ext cx="0" cy="484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BBAA-00C1-A290-58FF-03ED44483B13}"/>
              </a:ext>
            </a:extLst>
          </p:cNvPr>
          <p:cNvCxnSpPr>
            <a:cxnSpLocks/>
          </p:cNvCxnSpPr>
          <p:nvPr/>
        </p:nvCxnSpPr>
        <p:spPr>
          <a:xfrm>
            <a:off x="4661640" y="3670893"/>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9CC6AF8-2F9D-9ACC-F3D0-1F47B6FBB2E3}"/>
              </a:ext>
            </a:extLst>
          </p:cNvPr>
          <p:cNvCxnSpPr>
            <a:cxnSpLocks/>
          </p:cNvCxnSpPr>
          <p:nvPr/>
        </p:nvCxnSpPr>
        <p:spPr>
          <a:xfrm>
            <a:off x="8867849"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C6B850-7094-77B3-7C4C-323942C9CE28}"/>
              </a:ext>
            </a:extLst>
          </p:cNvPr>
          <p:cNvCxnSpPr>
            <a:cxnSpLocks/>
          </p:cNvCxnSpPr>
          <p:nvPr/>
        </p:nvCxnSpPr>
        <p:spPr>
          <a:xfrm>
            <a:off x="4659224" y="4447551"/>
            <a:ext cx="0" cy="442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0D2AA69-7207-A392-928D-546192949494}"/>
              </a:ext>
            </a:extLst>
          </p:cNvPr>
          <p:cNvCxnSpPr>
            <a:cxnSpLocks/>
          </p:cNvCxnSpPr>
          <p:nvPr/>
        </p:nvCxnSpPr>
        <p:spPr>
          <a:xfrm>
            <a:off x="9654167" y="2126702"/>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6D69AF-4D63-24D8-1BE1-A0E552C11BB0}"/>
              </a:ext>
            </a:extLst>
          </p:cNvPr>
          <p:cNvCxnSpPr>
            <a:cxnSpLocks/>
          </p:cNvCxnSpPr>
          <p:nvPr/>
        </p:nvCxnSpPr>
        <p:spPr>
          <a:xfrm>
            <a:off x="8242727" y="289524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CFB0D4-0C35-18ED-468F-3D9281326FF5}"/>
              </a:ext>
            </a:extLst>
          </p:cNvPr>
          <p:cNvCxnSpPr>
            <a:cxnSpLocks/>
          </p:cNvCxnSpPr>
          <p:nvPr/>
        </p:nvCxnSpPr>
        <p:spPr>
          <a:xfrm>
            <a:off x="8867849" y="2898801"/>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D1DDBAA-C682-E69A-D9D4-C872E4E1AB91}"/>
              </a:ext>
            </a:extLst>
          </p:cNvPr>
          <p:cNvCxnSpPr>
            <a:cxnSpLocks/>
          </p:cNvCxnSpPr>
          <p:nvPr/>
        </p:nvCxnSpPr>
        <p:spPr>
          <a:xfrm>
            <a:off x="8927538" y="3671570"/>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25C20-C6FF-0DEB-DA2F-C36D9FCA7E04}"/>
              </a:ext>
            </a:extLst>
          </p:cNvPr>
          <p:cNvCxnSpPr>
            <a:cxnSpLocks/>
          </p:cNvCxnSpPr>
          <p:nvPr/>
        </p:nvCxnSpPr>
        <p:spPr>
          <a:xfrm>
            <a:off x="9771117" y="36645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EB12286-7E5F-CCAB-46A8-FC1A11A6BBD4}"/>
              </a:ext>
            </a:extLst>
          </p:cNvPr>
          <p:cNvCxnSpPr>
            <a:cxnSpLocks/>
          </p:cNvCxnSpPr>
          <p:nvPr/>
        </p:nvCxnSpPr>
        <p:spPr>
          <a:xfrm>
            <a:off x="9381357" y="4447876"/>
            <a:ext cx="2269" cy="436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7A6542F-BDA3-EC72-F13B-D85246B2CD0C}"/>
              </a:ext>
            </a:extLst>
          </p:cNvPr>
          <p:cNvCxnSpPr>
            <a:cxnSpLocks/>
          </p:cNvCxnSpPr>
          <p:nvPr/>
        </p:nvCxnSpPr>
        <p:spPr>
          <a:xfrm>
            <a:off x="7021243" y="3674083"/>
            <a:ext cx="0" cy="62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B7E38B-0760-C99E-3558-EBA86CB4AE6B}"/>
              </a:ext>
            </a:extLst>
          </p:cNvPr>
          <p:cNvSpPr txBox="1"/>
          <p:nvPr/>
        </p:nvSpPr>
        <p:spPr>
          <a:xfrm>
            <a:off x="5181549" y="3667027"/>
            <a:ext cx="827523"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4.8%</a:t>
            </a:r>
          </a:p>
        </p:txBody>
      </p:sp>
      <p:sp>
        <p:nvSpPr>
          <p:cNvPr id="19" name="Rectangle: Rounded Corners 18">
            <a:extLst>
              <a:ext uri="{FF2B5EF4-FFF2-40B4-BE49-F238E27FC236}">
                <a16:creationId xmlns:a16="http://schemas.microsoft.com/office/drawing/2014/main" id="{652F8527-7360-697B-D183-5C951D3DB0A9}"/>
              </a:ext>
            </a:extLst>
          </p:cNvPr>
          <p:cNvSpPr/>
          <p:nvPr/>
        </p:nvSpPr>
        <p:spPr>
          <a:xfrm>
            <a:off x="3803299" y="1411125"/>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Rectangle: Rounded Corners 23">
            <a:extLst>
              <a:ext uri="{FF2B5EF4-FFF2-40B4-BE49-F238E27FC236}">
                <a16:creationId xmlns:a16="http://schemas.microsoft.com/office/drawing/2014/main" id="{D9E1AC07-10AD-289A-4B1D-56C605234C25}"/>
              </a:ext>
            </a:extLst>
          </p:cNvPr>
          <p:cNvSpPr/>
          <p:nvPr/>
        </p:nvSpPr>
        <p:spPr>
          <a:xfrm>
            <a:off x="1625859" y="2180188"/>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8" name="Rectangle: Rounded Corners 27">
            <a:extLst>
              <a:ext uri="{FF2B5EF4-FFF2-40B4-BE49-F238E27FC236}">
                <a16:creationId xmlns:a16="http://schemas.microsoft.com/office/drawing/2014/main" id="{E4B27A82-BAA8-F71B-FB8A-5AD681090269}"/>
              </a:ext>
            </a:extLst>
          </p:cNvPr>
          <p:cNvSpPr/>
          <p:nvPr/>
        </p:nvSpPr>
        <p:spPr>
          <a:xfrm>
            <a:off x="2809429" y="2177700"/>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1" name="Rectangle: Rounded Corners 30">
            <a:extLst>
              <a:ext uri="{FF2B5EF4-FFF2-40B4-BE49-F238E27FC236}">
                <a16:creationId xmlns:a16="http://schemas.microsoft.com/office/drawing/2014/main" id="{88B9A784-3B95-E1EB-2E58-1D80CA590FF8}"/>
              </a:ext>
            </a:extLst>
          </p:cNvPr>
          <p:cNvSpPr/>
          <p:nvPr/>
        </p:nvSpPr>
        <p:spPr>
          <a:xfrm>
            <a:off x="5146248" y="3700985"/>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Rectangle: Rounded Corners 32">
            <a:extLst>
              <a:ext uri="{FF2B5EF4-FFF2-40B4-BE49-F238E27FC236}">
                <a16:creationId xmlns:a16="http://schemas.microsoft.com/office/drawing/2014/main" id="{60D2C436-18F3-F1D8-DE07-C8E638C616FA}"/>
              </a:ext>
            </a:extLst>
          </p:cNvPr>
          <p:cNvSpPr/>
          <p:nvPr/>
        </p:nvSpPr>
        <p:spPr>
          <a:xfrm>
            <a:off x="6583699" y="2958980"/>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TextBox 35">
            <a:extLst>
              <a:ext uri="{FF2B5EF4-FFF2-40B4-BE49-F238E27FC236}">
                <a16:creationId xmlns:a16="http://schemas.microsoft.com/office/drawing/2014/main" id="{99D8B2BC-49C5-6B27-B709-EB911B73D372}"/>
              </a:ext>
            </a:extLst>
          </p:cNvPr>
          <p:cNvSpPr txBox="1"/>
          <p:nvPr/>
        </p:nvSpPr>
        <p:spPr>
          <a:xfrm>
            <a:off x="7597438" y="2158663"/>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9.3%</a:t>
            </a:r>
          </a:p>
        </p:txBody>
      </p:sp>
      <p:sp>
        <p:nvSpPr>
          <p:cNvPr id="39" name="Rectangle: Rounded Corners 38">
            <a:extLst>
              <a:ext uri="{FF2B5EF4-FFF2-40B4-BE49-F238E27FC236}">
                <a16:creationId xmlns:a16="http://schemas.microsoft.com/office/drawing/2014/main" id="{998D1B0D-C220-211D-A223-294E2460CDFF}"/>
              </a:ext>
            </a:extLst>
          </p:cNvPr>
          <p:cNvSpPr/>
          <p:nvPr/>
        </p:nvSpPr>
        <p:spPr>
          <a:xfrm>
            <a:off x="7568620" y="2180746"/>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TextBox 39">
            <a:extLst>
              <a:ext uri="{FF2B5EF4-FFF2-40B4-BE49-F238E27FC236}">
                <a16:creationId xmlns:a16="http://schemas.microsoft.com/office/drawing/2014/main" id="{8C073DBB-0863-A1A0-5039-1B8345748704}"/>
              </a:ext>
            </a:extLst>
          </p:cNvPr>
          <p:cNvSpPr txBox="1"/>
          <p:nvPr/>
        </p:nvSpPr>
        <p:spPr>
          <a:xfrm>
            <a:off x="9693213" y="2933484"/>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8.4%</a:t>
            </a:r>
          </a:p>
        </p:txBody>
      </p:sp>
      <p:sp>
        <p:nvSpPr>
          <p:cNvPr id="41" name="Rectangle: Rounded Corners 40">
            <a:extLst>
              <a:ext uri="{FF2B5EF4-FFF2-40B4-BE49-F238E27FC236}">
                <a16:creationId xmlns:a16="http://schemas.microsoft.com/office/drawing/2014/main" id="{3BB93E8D-347A-800C-BCF1-CECFCF4F90F0}"/>
              </a:ext>
            </a:extLst>
          </p:cNvPr>
          <p:cNvSpPr/>
          <p:nvPr/>
        </p:nvSpPr>
        <p:spPr>
          <a:xfrm>
            <a:off x="9664395" y="2955567"/>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5" name="TextBox 44">
            <a:extLst>
              <a:ext uri="{FF2B5EF4-FFF2-40B4-BE49-F238E27FC236}">
                <a16:creationId xmlns:a16="http://schemas.microsoft.com/office/drawing/2014/main" id="{EB00BC39-15CD-FD1C-0315-795A7EC58997}"/>
              </a:ext>
            </a:extLst>
          </p:cNvPr>
          <p:cNvSpPr txBox="1"/>
          <p:nvPr/>
        </p:nvSpPr>
        <p:spPr>
          <a:xfrm>
            <a:off x="8508433" y="1398134"/>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4.9%</a:t>
            </a:r>
          </a:p>
        </p:txBody>
      </p:sp>
      <p:sp>
        <p:nvSpPr>
          <p:cNvPr id="49" name="Rectangle: Rounded Corners 48">
            <a:extLst>
              <a:ext uri="{FF2B5EF4-FFF2-40B4-BE49-F238E27FC236}">
                <a16:creationId xmlns:a16="http://schemas.microsoft.com/office/drawing/2014/main" id="{8B2175BC-57E8-477F-F940-413B5BA66B63}"/>
              </a:ext>
            </a:extLst>
          </p:cNvPr>
          <p:cNvSpPr/>
          <p:nvPr/>
        </p:nvSpPr>
        <p:spPr>
          <a:xfrm>
            <a:off x="8479615" y="1420217"/>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3" name="TextBox 52">
            <a:extLst>
              <a:ext uri="{FF2B5EF4-FFF2-40B4-BE49-F238E27FC236}">
                <a16:creationId xmlns:a16="http://schemas.microsoft.com/office/drawing/2014/main" id="{BF3FED46-9246-82AC-C123-F8677D751F4C}"/>
              </a:ext>
            </a:extLst>
          </p:cNvPr>
          <p:cNvSpPr txBox="1"/>
          <p:nvPr/>
        </p:nvSpPr>
        <p:spPr>
          <a:xfrm>
            <a:off x="9603563" y="1387295"/>
            <a:ext cx="976570" cy="461665"/>
          </a:xfrm>
          <a:prstGeom prst="rect">
            <a:avLst/>
          </a:prstGeom>
          <a:noFill/>
        </p:spPr>
        <p:txBody>
          <a:bodyPr wrap="square" rtlCol="0">
            <a:spAutoFit/>
          </a:bodyPr>
          <a:lstStyle/>
          <a:p>
            <a:r>
              <a:rPr lang="en-IE" sz="2400" b="1" i="1" dirty="0">
                <a:solidFill>
                  <a:schemeClr val="bg1">
                    <a:lumMod val="95000"/>
                  </a:schemeClr>
                </a:solidFill>
                <a:latin typeface="Times New Roman" panose="02020603050405020304" pitchFamily="18" charset="0"/>
                <a:cs typeface="Times New Roman" panose="02020603050405020304" pitchFamily="18" charset="0"/>
              </a:rPr>
              <a:t>18.3%</a:t>
            </a:r>
          </a:p>
        </p:txBody>
      </p:sp>
      <p:cxnSp>
        <p:nvCxnSpPr>
          <p:cNvPr id="80" name="Straight Connector 79">
            <a:extLst>
              <a:ext uri="{FF2B5EF4-FFF2-40B4-BE49-F238E27FC236}">
                <a16:creationId xmlns:a16="http://schemas.microsoft.com/office/drawing/2014/main" id="{6FD7DE7E-626F-3444-E94F-62D0F087DD87}"/>
              </a:ext>
            </a:extLst>
          </p:cNvPr>
          <p:cNvCxnSpPr>
            <a:cxnSpLocks/>
          </p:cNvCxnSpPr>
          <p:nvPr/>
        </p:nvCxnSpPr>
        <p:spPr>
          <a:xfrm flipH="1" flipV="1">
            <a:off x="2882235" y="4887316"/>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Logo, company name&#10;&#10;Description automatically generated">
            <a:extLst>
              <a:ext uri="{FF2B5EF4-FFF2-40B4-BE49-F238E27FC236}">
                <a16:creationId xmlns:a16="http://schemas.microsoft.com/office/drawing/2014/main" id="{014F3A1B-E989-7808-0C78-05760799E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3" y="6066160"/>
            <a:ext cx="858632" cy="563682"/>
          </a:xfrm>
          <a:prstGeom prst="rect">
            <a:avLst/>
          </a:prstGeom>
        </p:spPr>
      </p:pic>
      <p:pic>
        <p:nvPicPr>
          <p:cNvPr id="18" name="Picture 17" descr="A picture containing graphical user interface&#10;&#10;Description automatically generated">
            <a:extLst>
              <a:ext uri="{FF2B5EF4-FFF2-40B4-BE49-F238E27FC236}">
                <a16:creationId xmlns:a16="http://schemas.microsoft.com/office/drawing/2014/main" id="{E1B5E271-7C91-BFA5-4CAB-17C62DC1A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996438"/>
            <a:ext cx="1533881" cy="731415"/>
          </a:xfrm>
          <a:prstGeom prst="rect">
            <a:avLst/>
          </a:prstGeom>
        </p:spPr>
      </p:pic>
      <p:sp>
        <p:nvSpPr>
          <p:cNvPr id="20" name="TextBox 19">
            <a:extLst>
              <a:ext uri="{FF2B5EF4-FFF2-40B4-BE49-F238E27FC236}">
                <a16:creationId xmlns:a16="http://schemas.microsoft.com/office/drawing/2014/main" id="{B7401D38-52F0-4C75-040E-E53BF215E82E}"/>
              </a:ext>
            </a:extLst>
          </p:cNvPr>
          <p:cNvSpPr txBox="1"/>
          <p:nvPr/>
        </p:nvSpPr>
        <p:spPr>
          <a:xfrm>
            <a:off x="9852837" y="6151982"/>
            <a:ext cx="1906772"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126968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E1AEA8EE-57A1-CFCD-1E15-5079EA6CD7B8}"/>
              </a:ext>
            </a:extLst>
          </p:cNvPr>
          <p:cNvSpPr/>
          <p:nvPr/>
        </p:nvSpPr>
        <p:spPr>
          <a:xfrm>
            <a:off x="9664395" y="1420217"/>
            <a:ext cx="867023" cy="42661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Rectangle: Rounded Corners 11">
            <a:extLst>
              <a:ext uri="{FF2B5EF4-FFF2-40B4-BE49-F238E27FC236}">
                <a16:creationId xmlns:a16="http://schemas.microsoft.com/office/drawing/2014/main" id="{6359193F-6141-FB77-2C0C-BB1E079C3075}"/>
              </a:ext>
            </a:extLst>
          </p:cNvPr>
          <p:cNvSpPr/>
          <p:nvPr/>
        </p:nvSpPr>
        <p:spPr>
          <a:xfrm>
            <a:off x="4963715" y="1406549"/>
            <a:ext cx="867023" cy="42661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Box 1">
            <a:extLst>
              <a:ext uri="{FF2B5EF4-FFF2-40B4-BE49-F238E27FC236}">
                <a16:creationId xmlns:a16="http://schemas.microsoft.com/office/drawing/2014/main" id="{03ED048C-7BDF-EBE9-D6D8-45D19B664121}"/>
              </a:ext>
            </a:extLst>
          </p:cNvPr>
          <p:cNvSpPr txBox="1"/>
          <p:nvPr/>
        </p:nvSpPr>
        <p:spPr>
          <a:xfrm>
            <a:off x="11609173" y="6529126"/>
            <a:ext cx="582827"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11/11</a:t>
            </a:r>
          </a:p>
        </p:txBody>
      </p:sp>
      <p:sp>
        <p:nvSpPr>
          <p:cNvPr id="5" name="TextBox 4">
            <a:extLst>
              <a:ext uri="{FF2B5EF4-FFF2-40B4-BE49-F238E27FC236}">
                <a16:creationId xmlns:a16="http://schemas.microsoft.com/office/drawing/2014/main" id="{D54350FE-07D9-FCF2-9D79-62262714F665}"/>
              </a:ext>
            </a:extLst>
          </p:cNvPr>
          <p:cNvSpPr txBox="1"/>
          <p:nvPr/>
        </p:nvSpPr>
        <p:spPr>
          <a:xfrm>
            <a:off x="1924564" y="321532"/>
            <a:ext cx="8342870" cy="461665"/>
          </a:xfrm>
          <a:prstGeom prst="rect">
            <a:avLst/>
          </a:prstGeom>
          <a:noFill/>
        </p:spPr>
        <p:txBody>
          <a:bodyPr wrap="square" rtlCol="0">
            <a:spAutoFit/>
          </a:bodyPr>
          <a:lstStyle/>
          <a:p>
            <a:pPr algn="ctr"/>
            <a:r>
              <a:rPr lang="en-IE" sz="2000" b="1" dirty="0">
                <a:solidFill>
                  <a:srgbClr val="00205A"/>
                </a:solidFill>
                <a:latin typeface="Zona Pro ExtraLight" panose="02010A03040002020004" pitchFamily="2" charset="0"/>
              </a:rPr>
              <a:t>ULTIMATE BENEFICIAL OWNERS </a:t>
            </a:r>
            <a:r>
              <a:rPr lang="en-IE" sz="2400" dirty="0">
                <a:latin typeface="Times New Roman" panose="02020603050405020304" pitchFamily="18" charset="0"/>
                <a:cs typeface="Times New Roman" panose="02020603050405020304" pitchFamily="18" charset="0"/>
              </a:rPr>
              <a:t>– </a:t>
            </a:r>
            <a:r>
              <a:rPr lang="en-IE" sz="2400" b="1" dirty="0">
                <a:solidFill>
                  <a:srgbClr val="00AB8E"/>
                </a:solidFill>
                <a:latin typeface="Times New Roman" panose="02020603050405020304" pitchFamily="18" charset="0"/>
                <a:cs typeface="Times New Roman" panose="02020603050405020304" pitchFamily="18" charset="0"/>
              </a:rPr>
              <a:t>IMPACT ON RISK?</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5685C59E-49CD-3AA7-71A8-E7F34F835107}"/>
              </a:ext>
            </a:extLst>
          </p:cNvPr>
          <p:cNvSpPr/>
          <p:nvPr/>
        </p:nvSpPr>
        <p:spPr>
          <a:xfrm>
            <a:off x="5539723" y="5474510"/>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a:extLst>
              <a:ext uri="{FF2B5EF4-FFF2-40B4-BE49-F238E27FC236}">
                <a16:creationId xmlns:a16="http://schemas.microsoft.com/office/drawing/2014/main" id="{DC398645-C037-BBF3-79B7-96022C017580}"/>
              </a:ext>
            </a:extLst>
          </p:cNvPr>
          <p:cNvSpPr txBox="1"/>
          <p:nvPr/>
        </p:nvSpPr>
        <p:spPr>
          <a:xfrm>
            <a:off x="5569090" y="5466347"/>
            <a:ext cx="1035283" cy="307777"/>
          </a:xfrm>
          <a:prstGeom prst="rect">
            <a:avLst/>
          </a:prstGeom>
          <a:noFill/>
        </p:spPr>
        <p:txBody>
          <a:bodyPr wrap="square" rtlCol="0">
            <a:spAutoFit/>
          </a:bodyPr>
          <a:lstStyle/>
          <a:p>
            <a:pPr algn="ctr"/>
            <a:r>
              <a:rPr lang="en-IE" sz="1400" b="1" dirty="0">
                <a:solidFill>
                  <a:schemeClr val="bg1">
                    <a:lumMod val="95000"/>
                  </a:schemeClr>
                </a:solidFill>
                <a:latin typeface="Times New Roman" panose="02020603050405020304" pitchFamily="18" charset="0"/>
                <a:cs typeface="Times New Roman" panose="02020603050405020304" pitchFamily="18" charset="0"/>
              </a:rPr>
              <a:t>CLIENT</a:t>
            </a:r>
          </a:p>
        </p:txBody>
      </p:sp>
      <p:cxnSp>
        <p:nvCxnSpPr>
          <p:cNvPr id="9" name="Straight Connector 8">
            <a:extLst>
              <a:ext uri="{FF2B5EF4-FFF2-40B4-BE49-F238E27FC236}">
                <a16:creationId xmlns:a16="http://schemas.microsoft.com/office/drawing/2014/main" id="{1A4DA618-4192-AEC0-71BE-64B8244E2F72}"/>
              </a:ext>
            </a:extLst>
          </p:cNvPr>
          <p:cNvCxnSpPr>
            <a:cxnSpLocks/>
          </p:cNvCxnSpPr>
          <p:nvPr/>
        </p:nvCxnSpPr>
        <p:spPr>
          <a:xfrm>
            <a:off x="6096000" y="4878070"/>
            <a:ext cx="0" cy="585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764B89-7C32-A5A6-79EF-C2B2BF119812}"/>
              </a:ext>
            </a:extLst>
          </p:cNvPr>
          <p:cNvCxnSpPr>
            <a:cxnSpLocks/>
          </p:cNvCxnSpPr>
          <p:nvPr/>
        </p:nvCxnSpPr>
        <p:spPr>
          <a:xfrm flipH="1">
            <a:off x="4655142" y="4878070"/>
            <a:ext cx="4740840" cy="88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30FBFE5-5318-12DA-DBAC-669B8E1F7900}"/>
              </a:ext>
            </a:extLst>
          </p:cNvPr>
          <p:cNvSpPr/>
          <p:nvPr/>
        </p:nvSpPr>
        <p:spPr>
          <a:xfrm>
            <a:off x="2345912" y="4153012"/>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D9005F43-D1CD-E2BD-E511-7C1BCC00C623}"/>
              </a:ext>
            </a:extLst>
          </p:cNvPr>
          <p:cNvSpPr/>
          <p:nvPr/>
        </p:nvSpPr>
        <p:spPr>
          <a:xfrm>
            <a:off x="8817462" y="415301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Rounded Corners 15">
            <a:extLst>
              <a:ext uri="{FF2B5EF4-FFF2-40B4-BE49-F238E27FC236}">
                <a16:creationId xmlns:a16="http://schemas.microsoft.com/office/drawing/2014/main" id="{7F26C005-375D-B763-723F-0F74A7057950}"/>
              </a:ext>
            </a:extLst>
          </p:cNvPr>
          <p:cNvSpPr/>
          <p:nvPr/>
        </p:nvSpPr>
        <p:spPr>
          <a:xfrm>
            <a:off x="4112216" y="4148698"/>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20">
            <a:extLst>
              <a:ext uri="{FF2B5EF4-FFF2-40B4-BE49-F238E27FC236}">
                <a16:creationId xmlns:a16="http://schemas.microsoft.com/office/drawing/2014/main" id="{67791497-BDAF-08EE-0DAA-D01261A3F0FC}"/>
              </a:ext>
            </a:extLst>
          </p:cNvPr>
          <p:cNvSpPr txBox="1"/>
          <p:nvPr/>
        </p:nvSpPr>
        <p:spPr>
          <a:xfrm>
            <a:off x="2396298" y="4139650"/>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Ltd</a:t>
            </a:r>
          </a:p>
        </p:txBody>
      </p:sp>
      <p:sp>
        <p:nvSpPr>
          <p:cNvPr id="22" name="TextBox 21">
            <a:extLst>
              <a:ext uri="{FF2B5EF4-FFF2-40B4-BE49-F238E27FC236}">
                <a16:creationId xmlns:a16="http://schemas.microsoft.com/office/drawing/2014/main" id="{758E4EF4-F6A6-7EA6-797A-8265F9F1D0E5}"/>
              </a:ext>
            </a:extLst>
          </p:cNvPr>
          <p:cNvSpPr txBox="1"/>
          <p:nvPr/>
        </p:nvSpPr>
        <p:spPr>
          <a:xfrm>
            <a:off x="4135577" y="4138220"/>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LP</a:t>
            </a:r>
          </a:p>
        </p:txBody>
      </p:sp>
      <p:sp>
        <p:nvSpPr>
          <p:cNvPr id="23" name="TextBox 22">
            <a:extLst>
              <a:ext uri="{FF2B5EF4-FFF2-40B4-BE49-F238E27FC236}">
                <a16:creationId xmlns:a16="http://schemas.microsoft.com/office/drawing/2014/main" id="{415DFB91-E9A3-D972-E032-3FAA8BD4D9E7}"/>
              </a:ext>
            </a:extLst>
          </p:cNvPr>
          <p:cNvSpPr txBox="1"/>
          <p:nvPr/>
        </p:nvSpPr>
        <p:spPr>
          <a:xfrm>
            <a:off x="8918233" y="413712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Ltd</a:t>
            </a:r>
          </a:p>
        </p:txBody>
      </p:sp>
      <p:sp>
        <p:nvSpPr>
          <p:cNvPr id="25" name="TextBox 24">
            <a:extLst>
              <a:ext uri="{FF2B5EF4-FFF2-40B4-BE49-F238E27FC236}">
                <a16:creationId xmlns:a16="http://schemas.microsoft.com/office/drawing/2014/main" id="{65679922-CE81-BB46-739F-87211642E2A7}"/>
              </a:ext>
            </a:extLst>
          </p:cNvPr>
          <p:cNvSpPr txBox="1"/>
          <p:nvPr/>
        </p:nvSpPr>
        <p:spPr>
          <a:xfrm>
            <a:off x="2318317" y="445571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12%</a:t>
            </a:r>
          </a:p>
        </p:txBody>
      </p:sp>
      <p:sp>
        <p:nvSpPr>
          <p:cNvPr id="26" name="TextBox 25">
            <a:extLst>
              <a:ext uri="{FF2B5EF4-FFF2-40B4-BE49-F238E27FC236}">
                <a16:creationId xmlns:a16="http://schemas.microsoft.com/office/drawing/2014/main" id="{FE8B8BBB-B9CF-635D-B381-DE7996966596}"/>
              </a:ext>
            </a:extLst>
          </p:cNvPr>
          <p:cNvSpPr txBox="1"/>
          <p:nvPr/>
        </p:nvSpPr>
        <p:spPr>
          <a:xfrm>
            <a:off x="4659224" y="4460789"/>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23%</a:t>
            </a:r>
          </a:p>
        </p:txBody>
      </p:sp>
      <p:sp>
        <p:nvSpPr>
          <p:cNvPr id="27" name="TextBox 26">
            <a:extLst>
              <a:ext uri="{FF2B5EF4-FFF2-40B4-BE49-F238E27FC236}">
                <a16:creationId xmlns:a16="http://schemas.microsoft.com/office/drawing/2014/main" id="{3F3DB47F-0B6D-573F-0D69-ED96960F1F81}"/>
              </a:ext>
            </a:extLst>
          </p:cNvPr>
          <p:cNvSpPr txBox="1"/>
          <p:nvPr/>
        </p:nvSpPr>
        <p:spPr>
          <a:xfrm>
            <a:off x="8822174" y="445572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65%</a:t>
            </a:r>
          </a:p>
        </p:txBody>
      </p:sp>
      <p:sp>
        <p:nvSpPr>
          <p:cNvPr id="29" name="Rectangle: Rounded Corners 28">
            <a:extLst>
              <a:ext uri="{FF2B5EF4-FFF2-40B4-BE49-F238E27FC236}">
                <a16:creationId xmlns:a16="http://schemas.microsoft.com/office/drawing/2014/main" id="{03136816-1CA4-E3DE-05ED-1C61BE757A89}"/>
              </a:ext>
            </a:extLst>
          </p:cNvPr>
          <p:cNvSpPr/>
          <p:nvPr/>
        </p:nvSpPr>
        <p:spPr>
          <a:xfrm>
            <a:off x="2343511" y="3385846"/>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29">
            <a:extLst>
              <a:ext uri="{FF2B5EF4-FFF2-40B4-BE49-F238E27FC236}">
                <a16:creationId xmlns:a16="http://schemas.microsoft.com/office/drawing/2014/main" id="{E87C9E98-585A-CEE3-42A5-71C22536C0EC}"/>
              </a:ext>
            </a:extLst>
          </p:cNvPr>
          <p:cNvSpPr txBox="1"/>
          <p:nvPr/>
        </p:nvSpPr>
        <p:spPr>
          <a:xfrm>
            <a:off x="2393897" y="3372484"/>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2</a:t>
            </a:r>
          </a:p>
        </p:txBody>
      </p:sp>
      <p:sp>
        <p:nvSpPr>
          <p:cNvPr id="32" name="TextBox 31">
            <a:extLst>
              <a:ext uri="{FF2B5EF4-FFF2-40B4-BE49-F238E27FC236}">
                <a16:creationId xmlns:a16="http://schemas.microsoft.com/office/drawing/2014/main" id="{967FADB6-36A8-3DB5-97E3-09D0270F7742}"/>
              </a:ext>
            </a:extLst>
          </p:cNvPr>
          <p:cNvSpPr txBox="1"/>
          <p:nvPr/>
        </p:nvSpPr>
        <p:spPr>
          <a:xfrm>
            <a:off x="2343511" y="370129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34" name="Rectangle: Rounded Corners 33">
            <a:extLst>
              <a:ext uri="{FF2B5EF4-FFF2-40B4-BE49-F238E27FC236}">
                <a16:creationId xmlns:a16="http://schemas.microsoft.com/office/drawing/2014/main" id="{2517EA8A-1F27-8803-9434-E020EEB0F49E}"/>
              </a:ext>
            </a:extLst>
          </p:cNvPr>
          <p:cNvSpPr/>
          <p:nvPr/>
        </p:nvSpPr>
        <p:spPr>
          <a:xfrm>
            <a:off x="1497803"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a:extLst>
              <a:ext uri="{FF2B5EF4-FFF2-40B4-BE49-F238E27FC236}">
                <a16:creationId xmlns:a16="http://schemas.microsoft.com/office/drawing/2014/main" id="{F2A7FEA9-7D0A-B413-7B26-2248F69EAFEA}"/>
              </a:ext>
            </a:extLst>
          </p:cNvPr>
          <p:cNvSpPr txBox="1"/>
          <p:nvPr/>
        </p:nvSpPr>
        <p:spPr>
          <a:xfrm>
            <a:off x="1554263"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3</a:t>
            </a:r>
          </a:p>
        </p:txBody>
      </p:sp>
      <p:sp>
        <p:nvSpPr>
          <p:cNvPr id="37" name="Rectangle: Rounded Corners 36">
            <a:extLst>
              <a:ext uri="{FF2B5EF4-FFF2-40B4-BE49-F238E27FC236}">
                <a16:creationId xmlns:a16="http://schemas.microsoft.com/office/drawing/2014/main" id="{D44ED6EA-C7E9-9770-7512-C08F02360A4F}"/>
              </a:ext>
            </a:extLst>
          </p:cNvPr>
          <p:cNvSpPr/>
          <p:nvPr/>
        </p:nvSpPr>
        <p:spPr>
          <a:xfrm>
            <a:off x="2657571" y="2604629"/>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8" name="TextBox 37">
            <a:extLst>
              <a:ext uri="{FF2B5EF4-FFF2-40B4-BE49-F238E27FC236}">
                <a16:creationId xmlns:a16="http://schemas.microsoft.com/office/drawing/2014/main" id="{E5111D58-11AD-6C30-DEDC-6E81FDC420F0}"/>
              </a:ext>
            </a:extLst>
          </p:cNvPr>
          <p:cNvSpPr txBox="1"/>
          <p:nvPr/>
        </p:nvSpPr>
        <p:spPr>
          <a:xfrm>
            <a:off x="2714032" y="2591267"/>
            <a:ext cx="99324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BLUE 4</a:t>
            </a:r>
          </a:p>
        </p:txBody>
      </p:sp>
      <p:sp>
        <p:nvSpPr>
          <p:cNvPr id="42" name="TextBox 41">
            <a:extLst>
              <a:ext uri="{FF2B5EF4-FFF2-40B4-BE49-F238E27FC236}">
                <a16:creationId xmlns:a16="http://schemas.microsoft.com/office/drawing/2014/main" id="{39ECF2B0-C79F-6A60-CC4C-D3DDEF8BBDD3}"/>
              </a:ext>
            </a:extLst>
          </p:cNvPr>
          <p:cNvSpPr txBox="1"/>
          <p:nvPr/>
        </p:nvSpPr>
        <p:spPr>
          <a:xfrm>
            <a:off x="2795570" y="2907596"/>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3" name="TextBox 42">
            <a:extLst>
              <a:ext uri="{FF2B5EF4-FFF2-40B4-BE49-F238E27FC236}">
                <a16:creationId xmlns:a16="http://schemas.microsoft.com/office/drawing/2014/main" id="{91A5079A-C071-82C4-614E-19666E5F892D}"/>
              </a:ext>
            </a:extLst>
          </p:cNvPr>
          <p:cNvSpPr txBox="1"/>
          <p:nvPr/>
        </p:nvSpPr>
        <p:spPr>
          <a:xfrm>
            <a:off x="1908050" y="291208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50%</a:t>
            </a:r>
          </a:p>
        </p:txBody>
      </p:sp>
      <p:sp>
        <p:nvSpPr>
          <p:cNvPr id="44" name="TextBox 43">
            <a:extLst>
              <a:ext uri="{FF2B5EF4-FFF2-40B4-BE49-F238E27FC236}">
                <a16:creationId xmlns:a16="http://schemas.microsoft.com/office/drawing/2014/main" id="{8D2E6141-C7FF-5F16-2682-759D0E3DBEBD}"/>
              </a:ext>
            </a:extLst>
          </p:cNvPr>
          <p:cNvSpPr txBox="1"/>
          <p:nvPr/>
        </p:nvSpPr>
        <p:spPr>
          <a:xfrm>
            <a:off x="1765313" y="2131777"/>
            <a:ext cx="597199"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6%</a:t>
            </a:r>
          </a:p>
        </p:txBody>
      </p:sp>
      <p:sp>
        <p:nvSpPr>
          <p:cNvPr id="46" name="TextBox 45">
            <a:extLst>
              <a:ext uri="{FF2B5EF4-FFF2-40B4-BE49-F238E27FC236}">
                <a16:creationId xmlns:a16="http://schemas.microsoft.com/office/drawing/2014/main" id="{CE7E2483-1D4F-2FCC-1B5A-CF9908288B0B}"/>
              </a:ext>
            </a:extLst>
          </p:cNvPr>
          <p:cNvSpPr txBox="1"/>
          <p:nvPr/>
        </p:nvSpPr>
        <p:spPr>
          <a:xfrm>
            <a:off x="2943484" y="2125927"/>
            <a:ext cx="602980"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6%</a:t>
            </a:r>
          </a:p>
        </p:txBody>
      </p:sp>
      <p:sp>
        <p:nvSpPr>
          <p:cNvPr id="47" name="Rectangle: Rounded Corners 46">
            <a:extLst>
              <a:ext uri="{FF2B5EF4-FFF2-40B4-BE49-F238E27FC236}">
                <a16:creationId xmlns:a16="http://schemas.microsoft.com/office/drawing/2014/main" id="{F6ADAAC6-7A5F-3B0F-76BD-0E9DB53FEB39}"/>
              </a:ext>
            </a:extLst>
          </p:cNvPr>
          <p:cNvSpPr/>
          <p:nvPr/>
        </p:nvSpPr>
        <p:spPr>
          <a:xfrm>
            <a:off x="4108134" y="3389417"/>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TextBox 47">
            <a:extLst>
              <a:ext uri="{FF2B5EF4-FFF2-40B4-BE49-F238E27FC236}">
                <a16:creationId xmlns:a16="http://schemas.microsoft.com/office/drawing/2014/main" id="{B0E35144-E6A3-1CA6-6D80-9CC8AD19653F}"/>
              </a:ext>
            </a:extLst>
          </p:cNvPr>
          <p:cNvSpPr txBox="1"/>
          <p:nvPr/>
        </p:nvSpPr>
        <p:spPr>
          <a:xfrm>
            <a:off x="4131495" y="337898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2</a:t>
            </a:r>
          </a:p>
        </p:txBody>
      </p:sp>
      <p:sp>
        <p:nvSpPr>
          <p:cNvPr id="50" name="TextBox 49">
            <a:extLst>
              <a:ext uri="{FF2B5EF4-FFF2-40B4-BE49-F238E27FC236}">
                <a16:creationId xmlns:a16="http://schemas.microsoft.com/office/drawing/2014/main" id="{95237FA8-E201-E413-2459-BF4BD768B5B2}"/>
              </a:ext>
            </a:extLst>
          </p:cNvPr>
          <p:cNvSpPr txBox="1"/>
          <p:nvPr/>
        </p:nvSpPr>
        <p:spPr>
          <a:xfrm>
            <a:off x="4666100" y="3698902"/>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79%</a:t>
            </a:r>
          </a:p>
        </p:txBody>
      </p:sp>
      <p:sp>
        <p:nvSpPr>
          <p:cNvPr id="51" name="Rectangle: Rounded Corners 50">
            <a:extLst>
              <a:ext uri="{FF2B5EF4-FFF2-40B4-BE49-F238E27FC236}">
                <a16:creationId xmlns:a16="http://schemas.microsoft.com/office/drawing/2014/main" id="{8ACAB9A2-EE1E-2F20-D512-48185FC785A6}"/>
              </a:ext>
            </a:extLst>
          </p:cNvPr>
          <p:cNvSpPr/>
          <p:nvPr/>
        </p:nvSpPr>
        <p:spPr>
          <a:xfrm>
            <a:off x="4108134" y="261282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TextBox 51">
            <a:extLst>
              <a:ext uri="{FF2B5EF4-FFF2-40B4-BE49-F238E27FC236}">
                <a16:creationId xmlns:a16="http://schemas.microsoft.com/office/drawing/2014/main" id="{5A57166E-DB41-C5BC-47ED-6BD74D560BE1}"/>
              </a:ext>
            </a:extLst>
          </p:cNvPr>
          <p:cNvSpPr txBox="1"/>
          <p:nvPr/>
        </p:nvSpPr>
        <p:spPr>
          <a:xfrm>
            <a:off x="4131495" y="258890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3</a:t>
            </a:r>
          </a:p>
        </p:txBody>
      </p:sp>
      <p:sp>
        <p:nvSpPr>
          <p:cNvPr id="55" name="TextBox 54">
            <a:extLst>
              <a:ext uri="{FF2B5EF4-FFF2-40B4-BE49-F238E27FC236}">
                <a16:creationId xmlns:a16="http://schemas.microsoft.com/office/drawing/2014/main" id="{E5A7349B-1236-6F90-7664-D555B3CF37DC}"/>
              </a:ext>
            </a:extLst>
          </p:cNvPr>
          <p:cNvSpPr txBox="1"/>
          <p:nvPr/>
        </p:nvSpPr>
        <p:spPr>
          <a:xfrm>
            <a:off x="4663836" y="291183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100%</a:t>
            </a:r>
          </a:p>
        </p:txBody>
      </p:sp>
      <p:sp>
        <p:nvSpPr>
          <p:cNvPr id="57" name="Rectangle: Rounded Corners 56">
            <a:extLst>
              <a:ext uri="{FF2B5EF4-FFF2-40B4-BE49-F238E27FC236}">
                <a16:creationId xmlns:a16="http://schemas.microsoft.com/office/drawing/2014/main" id="{2DBCE8FB-8BCE-10FA-945E-DA953C08FAAB}"/>
              </a:ext>
            </a:extLst>
          </p:cNvPr>
          <p:cNvSpPr/>
          <p:nvPr/>
        </p:nvSpPr>
        <p:spPr>
          <a:xfrm>
            <a:off x="3687610" y="183498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TextBox 57">
            <a:extLst>
              <a:ext uri="{FF2B5EF4-FFF2-40B4-BE49-F238E27FC236}">
                <a16:creationId xmlns:a16="http://schemas.microsoft.com/office/drawing/2014/main" id="{D95EEC1B-C426-4EDE-0C6E-F51E51024A2E}"/>
              </a:ext>
            </a:extLst>
          </p:cNvPr>
          <p:cNvSpPr txBox="1"/>
          <p:nvPr/>
        </p:nvSpPr>
        <p:spPr>
          <a:xfrm>
            <a:off x="3710971" y="181106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4</a:t>
            </a:r>
          </a:p>
        </p:txBody>
      </p:sp>
      <p:sp>
        <p:nvSpPr>
          <p:cNvPr id="59" name="Rectangle: Rounded Corners 58">
            <a:extLst>
              <a:ext uri="{FF2B5EF4-FFF2-40B4-BE49-F238E27FC236}">
                <a16:creationId xmlns:a16="http://schemas.microsoft.com/office/drawing/2014/main" id="{8DD3C698-92B3-801C-8403-DB70C45BB291}"/>
              </a:ext>
            </a:extLst>
          </p:cNvPr>
          <p:cNvSpPr/>
          <p:nvPr/>
        </p:nvSpPr>
        <p:spPr>
          <a:xfrm>
            <a:off x="4850220" y="1833443"/>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TextBox 59">
            <a:extLst>
              <a:ext uri="{FF2B5EF4-FFF2-40B4-BE49-F238E27FC236}">
                <a16:creationId xmlns:a16="http://schemas.microsoft.com/office/drawing/2014/main" id="{403758BC-1294-848E-3B09-BB25B5BD24E5}"/>
              </a:ext>
            </a:extLst>
          </p:cNvPr>
          <p:cNvSpPr txBox="1"/>
          <p:nvPr/>
        </p:nvSpPr>
        <p:spPr>
          <a:xfrm>
            <a:off x="4873581" y="1809527"/>
            <a:ext cx="104729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GRAY 5</a:t>
            </a:r>
          </a:p>
        </p:txBody>
      </p:sp>
      <p:cxnSp>
        <p:nvCxnSpPr>
          <p:cNvPr id="61" name="Straight Connector 60">
            <a:extLst>
              <a:ext uri="{FF2B5EF4-FFF2-40B4-BE49-F238E27FC236}">
                <a16:creationId xmlns:a16="http://schemas.microsoft.com/office/drawing/2014/main" id="{3AB2DF42-86F9-1622-A54E-94427BFA30CE}"/>
              </a:ext>
            </a:extLst>
          </p:cNvPr>
          <p:cNvCxnSpPr>
            <a:cxnSpLocks/>
          </p:cNvCxnSpPr>
          <p:nvPr/>
        </p:nvCxnSpPr>
        <p:spPr>
          <a:xfrm>
            <a:off x="5074397" y="2126702"/>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9D7286-1C35-AFF2-E331-D6FB83C457A9}"/>
              </a:ext>
            </a:extLst>
          </p:cNvPr>
          <p:cNvSpPr txBox="1"/>
          <p:nvPr/>
        </p:nvSpPr>
        <p:spPr>
          <a:xfrm>
            <a:off x="4256561" y="213103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40%</a:t>
            </a:r>
          </a:p>
        </p:txBody>
      </p:sp>
      <p:sp>
        <p:nvSpPr>
          <p:cNvPr id="63" name="TextBox 62">
            <a:extLst>
              <a:ext uri="{FF2B5EF4-FFF2-40B4-BE49-F238E27FC236}">
                <a16:creationId xmlns:a16="http://schemas.microsoft.com/office/drawing/2014/main" id="{FEB0B998-035A-A595-0337-BB7715804460}"/>
              </a:ext>
            </a:extLst>
          </p:cNvPr>
          <p:cNvSpPr txBox="1"/>
          <p:nvPr/>
        </p:nvSpPr>
        <p:spPr>
          <a:xfrm>
            <a:off x="5090934" y="2135237"/>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60%</a:t>
            </a:r>
          </a:p>
        </p:txBody>
      </p:sp>
      <p:sp>
        <p:nvSpPr>
          <p:cNvPr id="64" name="TextBox 63">
            <a:extLst>
              <a:ext uri="{FF2B5EF4-FFF2-40B4-BE49-F238E27FC236}">
                <a16:creationId xmlns:a16="http://schemas.microsoft.com/office/drawing/2014/main" id="{77E3E22F-100C-C807-81C1-B10D9B8E87A0}"/>
              </a:ext>
            </a:extLst>
          </p:cNvPr>
          <p:cNvSpPr txBox="1"/>
          <p:nvPr/>
        </p:nvSpPr>
        <p:spPr>
          <a:xfrm>
            <a:off x="3842799" y="1369147"/>
            <a:ext cx="827523"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7.2%</a:t>
            </a:r>
          </a:p>
        </p:txBody>
      </p:sp>
      <p:sp>
        <p:nvSpPr>
          <p:cNvPr id="65" name="TextBox 64">
            <a:extLst>
              <a:ext uri="{FF2B5EF4-FFF2-40B4-BE49-F238E27FC236}">
                <a16:creationId xmlns:a16="http://schemas.microsoft.com/office/drawing/2014/main" id="{6AC355AB-0B72-8716-A345-8BA925BB35E5}"/>
              </a:ext>
            </a:extLst>
          </p:cNvPr>
          <p:cNvSpPr txBox="1"/>
          <p:nvPr/>
        </p:nvSpPr>
        <p:spPr>
          <a:xfrm>
            <a:off x="4921560" y="1368119"/>
            <a:ext cx="999316" cy="461665"/>
          </a:xfrm>
          <a:prstGeom prst="rect">
            <a:avLst/>
          </a:prstGeom>
          <a:noFill/>
        </p:spPr>
        <p:txBody>
          <a:bodyPr wrap="square" rtlCol="0">
            <a:spAutoFit/>
          </a:bodyPr>
          <a:lstStyle/>
          <a:p>
            <a:r>
              <a:rPr lang="en-IE" sz="2400" b="1" i="1" dirty="0">
                <a:solidFill>
                  <a:schemeClr val="bg1">
                    <a:lumMod val="95000"/>
                  </a:schemeClr>
                </a:solidFill>
                <a:latin typeface="Times New Roman" panose="02020603050405020304" pitchFamily="18" charset="0"/>
                <a:cs typeface="Times New Roman" panose="02020603050405020304" pitchFamily="18" charset="0"/>
              </a:rPr>
              <a:t>10.9%</a:t>
            </a:r>
          </a:p>
        </p:txBody>
      </p:sp>
      <p:sp>
        <p:nvSpPr>
          <p:cNvPr id="67" name="Rectangle: Rounded Corners 66">
            <a:extLst>
              <a:ext uri="{FF2B5EF4-FFF2-40B4-BE49-F238E27FC236}">
                <a16:creationId xmlns:a16="http://schemas.microsoft.com/office/drawing/2014/main" id="{8679F9BE-D464-CA0E-BBC7-90804DEF96BD}"/>
              </a:ext>
            </a:extLst>
          </p:cNvPr>
          <p:cNvSpPr/>
          <p:nvPr/>
        </p:nvSpPr>
        <p:spPr>
          <a:xfrm>
            <a:off x="6474235" y="3385246"/>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8" name="TextBox 67">
            <a:extLst>
              <a:ext uri="{FF2B5EF4-FFF2-40B4-BE49-F238E27FC236}">
                <a16:creationId xmlns:a16="http://schemas.microsoft.com/office/drawing/2014/main" id="{022E3A4A-F5D9-B6CD-7821-A1EBBA96BBC2}"/>
              </a:ext>
            </a:extLst>
          </p:cNvPr>
          <p:cNvSpPr txBox="1"/>
          <p:nvPr/>
        </p:nvSpPr>
        <p:spPr>
          <a:xfrm>
            <a:off x="6575006" y="3369360"/>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2</a:t>
            </a:r>
          </a:p>
        </p:txBody>
      </p:sp>
      <p:sp>
        <p:nvSpPr>
          <p:cNvPr id="69" name="Rectangle: Rounded Corners 68">
            <a:extLst>
              <a:ext uri="{FF2B5EF4-FFF2-40B4-BE49-F238E27FC236}">
                <a16:creationId xmlns:a16="http://schemas.microsoft.com/office/drawing/2014/main" id="{8117EE2A-3F74-2F24-8FBB-594E8AFA02EE}"/>
              </a:ext>
            </a:extLst>
          </p:cNvPr>
          <p:cNvSpPr/>
          <p:nvPr/>
        </p:nvSpPr>
        <p:spPr>
          <a:xfrm>
            <a:off x="9553396"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TextBox 69">
            <a:extLst>
              <a:ext uri="{FF2B5EF4-FFF2-40B4-BE49-F238E27FC236}">
                <a16:creationId xmlns:a16="http://schemas.microsoft.com/office/drawing/2014/main" id="{7EEF1157-E6F5-BD33-51A5-26B943563142}"/>
              </a:ext>
            </a:extLst>
          </p:cNvPr>
          <p:cNvSpPr txBox="1"/>
          <p:nvPr/>
        </p:nvSpPr>
        <p:spPr>
          <a:xfrm>
            <a:off x="9654167"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4</a:t>
            </a:r>
          </a:p>
        </p:txBody>
      </p:sp>
      <p:sp>
        <p:nvSpPr>
          <p:cNvPr id="71" name="Rectangle: Rounded Corners 70">
            <a:extLst>
              <a:ext uri="{FF2B5EF4-FFF2-40B4-BE49-F238E27FC236}">
                <a16:creationId xmlns:a16="http://schemas.microsoft.com/office/drawing/2014/main" id="{4E9F86DA-174F-D07D-19DD-89ECA1354FEE}"/>
              </a:ext>
            </a:extLst>
          </p:cNvPr>
          <p:cNvSpPr/>
          <p:nvPr/>
        </p:nvSpPr>
        <p:spPr>
          <a:xfrm>
            <a:off x="8015281" y="3377893"/>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2" name="TextBox 71">
            <a:extLst>
              <a:ext uri="{FF2B5EF4-FFF2-40B4-BE49-F238E27FC236}">
                <a16:creationId xmlns:a16="http://schemas.microsoft.com/office/drawing/2014/main" id="{CE5D6DB9-F800-7E76-D133-0F479B6E2806}"/>
              </a:ext>
            </a:extLst>
          </p:cNvPr>
          <p:cNvSpPr txBox="1"/>
          <p:nvPr/>
        </p:nvSpPr>
        <p:spPr>
          <a:xfrm>
            <a:off x="8125136" y="3362007"/>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3</a:t>
            </a:r>
          </a:p>
        </p:txBody>
      </p:sp>
      <p:sp>
        <p:nvSpPr>
          <p:cNvPr id="74" name="TextBox 73">
            <a:extLst>
              <a:ext uri="{FF2B5EF4-FFF2-40B4-BE49-F238E27FC236}">
                <a16:creationId xmlns:a16="http://schemas.microsoft.com/office/drawing/2014/main" id="{5976B855-2F55-C3C5-837C-4FCFDCD3D735}"/>
              </a:ext>
            </a:extLst>
          </p:cNvPr>
          <p:cNvSpPr txBox="1"/>
          <p:nvPr/>
        </p:nvSpPr>
        <p:spPr>
          <a:xfrm>
            <a:off x="9752764" y="3685141"/>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13%</a:t>
            </a:r>
          </a:p>
        </p:txBody>
      </p:sp>
      <p:cxnSp>
        <p:nvCxnSpPr>
          <p:cNvPr id="78" name="Straight Connector 77">
            <a:extLst>
              <a:ext uri="{FF2B5EF4-FFF2-40B4-BE49-F238E27FC236}">
                <a16:creationId xmlns:a16="http://schemas.microsoft.com/office/drawing/2014/main" id="{2389D7B2-D69E-5C03-B389-0F8B093BC748}"/>
              </a:ext>
            </a:extLst>
          </p:cNvPr>
          <p:cNvCxnSpPr>
            <a:cxnSpLocks/>
          </p:cNvCxnSpPr>
          <p:nvPr/>
        </p:nvCxnSpPr>
        <p:spPr>
          <a:xfrm flipH="1" flipV="1">
            <a:off x="7021243" y="4291014"/>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116B5E-8A1F-6650-6027-9F73DE66CD7D}"/>
              </a:ext>
            </a:extLst>
          </p:cNvPr>
          <p:cNvSpPr txBox="1"/>
          <p:nvPr/>
        </p:nvSpPr>
        <p:spPr>
          <a:xfrm>
            <a:off x="6474233" y="3671570"/>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7%</a:t>
            </a:r>
          </a:p>
        </p:txBody>
      </p:sp>
      <p:sp>
        <p:nvSpPr>
          <p:cNvPr id="88" name="TextBox 87">
            <a:extLst>
              <a:ext uri="{FF2B5EF4-FFF2-40B4-BE49-F238E27FC236}">
                <a16:creationId xmlns:a16="http://schemas.microsoft.com/office/drawing/2014/main" id="{D757B254-AC0D-D027-F5F7-6B762C24F15E}"/>
              </a:ext>
            </a:extLst>
          </p:cNvPr>
          <p:cNvSpPr txBox="1"/>
          <p:nvPr/>
        </p:nvSpPr>
        <p:spPr>
          <a:xfrm>
            <a:off x="8384720" y="3687602"/>
            <a:ext cx="547010" cy="276999"/>
          </a:xfrm>
          <a:prstGeom prst="rect">
            <a:avLst/>
          </a:prstGeom>
          <a:noFill/>
        </p:spPr>
        <p:txBody>
          <a:bodyPr wrap="square" rtlCol="0">
            <a:spAutoFit/>
          </a:bodyPr>
          <a:lstStyle/>
          <a:p>
            <a:r>
              <a:rPr lang="en-IE" sz="1200" b="1" i="1" dirty="0">
                <a:solidFill>
                  <a:srgbClr val="FF0000"/>
                </a:solidFill>
                <a:latin typeface="Times New Roman" panose="02020603050405020304" pitchFamily="18" charset="0"/>
                <a:cs typeface="Times New Roman" panose="02020603050405020304" pitchFamily="18" charset="0"/>
              </a:rPr>
              <a:t>80%</a:t>
            </a:r>
          </a:p>
        </p:txBody>
      </p:sp>
      <p:sp>
        <p:nvSpPr>
          <p:cNvPr id="90" name="Rectangle: Rounded Corners 89">
            <a:extLst>
              <a:ext uri="{FF2B5EF4-FFF2-40B4-BE49-F238E27FC236}">
                <a16:creationId xmlns:a16="http://schemas.microsoft.com/office/drawing/2014/main" id="{0984D66E-D46D-93EE-1F63-DBDFCC47D66A}"/>
              </a:ext>
            </a:extLst>
          </p:cNvPr>
          <p:cNvSpPr/>
          <p:nvPr/>
        </p:nvSpPr>
        <p:spPr>
          <a:xfrm>
            <a:off x="8613021" y="2606910"/>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TextBox 90">
            <a:extLst>
              <a:ext uri="{FF2B5EF4-FFF2-40B4-BE49-F238E27FC236}">
                <a16:creationId xmlns:a16="http://schemas.microsoft.com/office/drawing/2014/main" id="{98CC2BF5-99AF-0D7D-DA05-127835016C5B}"/>
              </a:ext>
            </a:extLst>
          </p:cNvPr>
          <p:cNvSpPr txBox="1"/>
          <p:nvPr/>
        </p:nvSpPr>
        <p:spPr>
          <a:xfrm>
            <a:off x="8722876" y="2591024"/>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6</a:t>
            </a:r>
          </a:p>
        </p:txBody>
      </p:sp>
      <p:sp>
        <p:nvSpPr>
          <p:cNvPr id="92" name="Rectangle: Rounded Corners 91">
            <a:extLst>
              <a:ext uri="{FF2B5EF4-FFF2-40B4-BE49-F238E27FC236}">
                <a16:creationId xmlns:a16="http://schemas.microsoft.com/office/drawing/2014/main" id="{A409D1CF-0FF7-E180-162D-B115501D20E8}"/>
              </a:ext>
            </a:extLst>
          </p:cNvPr>
          <p:cNvSpPr/>
          <p:nvPr/>
        </p:nvSpPr>
        <p:spPr>
          <a:xfrm>
            <a:off x="7448181" y="260775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3" name="TextBox 92">
            <a:extLst>
              <a:ext uri="{FF2B5EF4-FFF2-40B4-BE49-F238E27FC236}">
                <a16:creationId xmlns:a16="http://schemas.microsoft.com/office/drawing/2014/main" id="{B332AD09-1A29-92AA-CA9E-B140C54AEE01}"/>
              </a:ext>
            </a:extLst>
          </p:cNvPr>
          <p:cNvSpPr txBox="1"/>
          <p:nvPr/>
        </p:nvSpPr>
        <p:spPr>
          <a:xfrm>
            <a:off x="7558036" y="259186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RED 5</a:t>
            </a:r>
          </a:p>
        </p:txBody>
      </p:sp>
      <p:sp>
        <p:nvSpPr>
          <p:cNvPr id="108" name="TextBox 107">
            <a:extLst>
              <a:ext uri="{FF2B5EF4-FFF2-40B4-BE49-F238E27FC236}">
                <a16:creationId xmlns:a16="http://schemas.microsoft.com/office/drawing/2014/main" id="{36049649-B73B-C229-2FEE-6947844B7832}"/>
              </a:ext>
            </a:extLst>
          </p:cNvPr>
          <p:cNvSpPr txBox="1"/>
          <p:nvPr/>
        </p:nvSpPr>
        <p:spPr>
          <a:xfrm>
            <a:off x="7652471" y="291959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18%</a:t>
            </a:r>
          </a:p>
        </p:txBody>
      </p:sp>
      <p:sp>
        <p:nvSpPr>
          <p:cNvPr id="109" name="TextBox 108">
            <a:extLst>
              <a:ext uri="{FF2B5EF4-FFF2-40B4-BE49-F238E27FC236}">
                <a16:creationId xmlns:a16="http://schemas.microsoft.com/office/drawing/2014/main" id="{322A3D55-ED20-8F47-0050-08B014054AE1}"/>
              </a:ext>
            </a:extLst>
          </p:cNvPr>
          <p:cNvSpPr txBox="1"/>
          <p:nvPr/>
        </p:nvSpPr>
        <p:spPr>
          <a:xfrm>
            <a:off x="8927538" y="2918008"/>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64%</a:t>
            </a:r>
          </a:p>
        </p:txBody>
      </p:sp>
      <p:sp>
        <p:nvSpPr>
          <p:cNvPr id="112" name="TextBox 111">
            <a:extLst>
              <a:ext uri="{FF2B5EF4-FFF2-40B4-BE49-F238E27FC236}">
                <a16:creationId xmlns:a16="http://schemas.microsoft.com/office/drawing/2014/main" id="{64F226EC-F38E-4078-769F-295CFD51727A}"/>
              </a:ext>
            </a:extLst>
          </p:cNvPr>
          <p:cNvSpPr txBox="1"/>
          <p:nvPr/>
        </p:nvSpPr>
        <p:spPr>
          <a:xfrm>
            <a:off x="6612517" y="2936897"/>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4.5%</a:t>
            </a:r>
          </a:p>
        </p:txBody>
      </p:sp>
      <p:sp>
        <p:nvSpPr>
          <p:cNvPr id="114" name="Rectangle: Rounded Corners 113">
            <a:extLst>
              <a:ext uri="{FF2B5EF4-FFF2-40B4-BE49-F238E27FC236}">
                <a16:creationId xmlns:a16="http://schemas.microsoft.com/office/drawing/2014/main" id="{34FC20E8-DD3B-20A9-66AA-F6CD88E61C2B}"/>
              </a:ext>
            </a:extLst>
          </p:cNvPr>
          <p:cNvSpPr/>
          <p:nvPr/>
        </p:nvSpPr>
        <p:spPr>
          <a:xfrm>
            <a:off x="8384720" y="1845102"/>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5" name="TextBox 114">
            <a:extLst>
              <a:ext uri="{FF2B5EF4-FFF2-40B4-BE49-F238E27FC236}">
                <a16:creationId xmlns:a16="http://schemas.microsoft.com/office/drawing/2014/main" id="{C534F638-C50C-2B55-7656-E201754838BC}"/>
              </a:ext>
            </a:extLst>
          </p:cNvPr>
          <p:cNvSpPr txBox="1"/>
          <p:nvPr/>
        </p:nvSpPr>
        <p:spPr>
          <a:xfrm>
            <a:off x="8494575" y="1829216"/>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JOHN</a:t>
            </a:r>
          </a:p>
        </p:txBody>
      </p:sp>
      <p:sp>
        <p:nvSpPr>
          <p:cNvPr id="117" name="Rectangle: Rounded Corners 116">
            <a:extLst>
              <a:ext uri="{FF2B5EF4-FFF2-40B4-BE49-F238E27FC236}">
                <a16:creationId xmlns:a16="http://schemas.microsoft.com/office/drawing/2014/main" id="{8683787E-36ED-60AF-BC8E-3E3AFD490BE9}"/>
              </a:ext>
            </a:extLst>
          </p:cNvPr>
          <p:cNvSpPr/>
          <p:nvPr/>
        </p:nvSpPr>
        <p:spPr>
          <a:xfrm>
            <a:off x="9550113" y="1847677"/>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8" name="TextBox 117">
            <a:extLst>
              <a:ext uri="{FF2B5EF4-FFF2-40B4-BE49-F238E27FC236}">
                <a16:creationId xmlns:a16="http://schemas.microsoft.com/office/drawing/2014/main" id="{0767A089-D1E4-998F-7567-65310791979F}"/>
              </a:ext>
            </a:extLst>
          </p:cNvPr>
          <p:cNvSpPr txBox="1"/>
          <p:nvPr/>
        </p:nvSpPr>
        <p:spPr>
          <a:xfrm>
            <a:off x="9659968" y="1831791"/>
            <a:ext cx="892475" cy="307777"/>
          </a:xfrm>
          <a:prstGeom prst="rect">
            <a:avLst/>
          </a:prstGeom>
          <a:noFill/>
        </p:spPr>
        <p:txBody>
          <a:bodyPr wrap="square" rtlCol="0">
            <a:spAutoFit/>
          </a:bodyPr>
          <a:lstStyle/>
          <a:p>
            <a:pPr algn="ctr"/>
            <a:r>
              <a:rPr lang="en-IE" sz="1400" b="1" dirty="0">
                <a:latin typeface="Times New Roman" panose="02020603050405020304" pitchFamily="18" charset="0"/>
                <a:cs typeface="Times New Roman" panose="02020603050405020304" pitchFamily="18" charset="0"/>
              </a:rPr>
              <a:t>ANNA</a:t>
            </a:r>
          </a:p>
        </p:txBody>
      </p:sp>
      <p:sp>
        <p:nvSpPr>
          <p:cNvPr id="120" name="TextBox 119">
            <a:extLst>
              <a:ext uri="{FF2B5EF4-FFF2-40B4-BE49-F238E27FC236}">
                <a16:creationId xmlns:a16="http://schemas.microsoft.com/office/drawing/2014/main" id="{EC9E412A-E126-FA15-0FA7-2A57CDEAB1B9}"/>
              </a:ext>
            </a:extLst>
          </p:cNvPr>
          <p:cNvSpPr txBox="1"/>
          <p:nvPr/>
        </p:nvSpPr>
        <p:spPr>
          <a:xfrm>
            <a:off x="8927538" y="214781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15%</a:t>
            </a:r>
          </a:p>
        </p:txBody>
      </p:sp>
      <p:sp>
        <p:nvSpPr>
          <p:cNvPr id="121" name="TextBox 120">
            <a:extLst>
              <a:ext uri="{FF2B5EF4-FFF2-40B4-BE49-F238E27FC236}">
                <a16:creationId xmlns:a16="http://schemas.microsoft.com/office/drawing/2014/main" id="{C495973F-7145-2C8D-2CD0-B02B1637A87D}"/>
              </a:ext>
            </a:extLst>
          </p:cNvPr>
          <p:cNvSpPr txBox="1"/>
          <p:nvPr/>
        </p:nvSpPr>
        <p:spPr>
          <a:xfrm>
            <a:off x="9625620" y="2152660"/>
            <a:ext cx="547010" cy="276999"/>
          </a:xfrm>
          <a:prstGeom prst="rect">
            <a:avLst/>
          </a:prstGeom>
          <a:noFill/>
        </p:spPr>
        <p:txBody>
          <a:bodyPr wrap="square" rtlCol="0">
            <a:spAutoFit/>
          </a:bodyPr>
          <a:lstStyle/>
          <a:p>
            <a:r>
              <a:rPr lang="en-IE" sz="1200" b="1" i="1" u="sng" dirty="0">
                <a:solidFill>
                  <a:srgbClr val="FF0000"/>
                </a:solidFill>
                <a:latin typeface="Times New Roman" panose="02020603050405020304" pitchFamily="18" charset="0"/>
                <a:cs typeface="Times New Roman" panose="02020603050405020304" pitchFamily="18" charset="0"/>
              </a:rPr>
              <a:t>55%</a:t>
            </a:r>
          </a:p>
        </p:txBody>
      </p:sp>
      <p:cxnSp>
        <p:nvCxnSpPr>
          <p:cNvPr id="136" name="Straight Connector 135">
            <a:extLst>
              <a:ext uri="{FF2B5EF4-FFF2-40B4-BE49-F238E27FC236}">
                <a16:creationId xmlns:a16="http://schemas.microsoft.com/office/drawing/2014/main" id="{10F67FF0-288C-B780-3DD4-0CE88676FC05}"/>
              </a:ext>
            </a:extLst>
          </p:cNvPr>
          <p:cNvCxnSpPr>
            <a:cxnSpLocks/>
          </p:cNvCxnSpPr>
          <p:nvPr/>
        </p:nvCxnSpPr>
        <p:spPr>
          <a:xfrm>
            <a:off x="4256561" y="2120265"/>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8855BA3-026D-0886-F5C6-11A557BC2002}"/>
              </a:ext>
            </a:extLst>
          </p:cNvPr>
          <p:cNvCxnSpPr>
            <a:cxnSpLocks/>
          </p:cNvCxnSpPr>
          <p:nvPr/>
        </p:nvCxnSpPr>
        <p:spPr>
          <a:xfrm>
            <a:off x="2455060"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C8D1AF-922B-1820-3EE4-8C9D818A6290}"/>
              </a:ext>
            </a:extLst>
          </p:cNvPr>
          <p:cNvCxnSpPr>
            <a:cxnSpLocks/>
          </p:cNvCxnSpPr>
          <p:nvPr/>
        </p:nvCxnSpPr>
        <p:spPr>
          <a:xfrm>
            <a:off x="3247426" y="2898801"/>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80025C-8B36-9959-5430-629F047CCB8B}"/>
              </a:ext>
            </a:extLst>
          </p:cNvPr>
          <p:cNvCxnSpPr>
            <a:cxnSpLocks/>
          </p:cNvCxnSpPr>
          <p:nvPr/>
        </p:nvCxnSpPr>
        <p:spPr>
          <a:xfrm>
            <a:off x="4659224" y="2901141"/>
            <a:ext cx="0" cy="484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1D2BA1-D26D-E2FA-15FB-30E1D022AC98}"/>
              </a:ext>
            </a:extLst>
          </p:cNvPr>
          <p:cNvCxnSpPr>
            <a:cxnSpLocks/>
          </p:cNvCxnSpPr>
          <p:nvPr/>
        </p:nvCxnSpPr>
        <p:spPr>
          <a:xfrm>
            <a:off x="2890521" y="367157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BBAA-00C1-A290-58FF-03ED44483B13}"/>
              </a:ext>
            </a:extLst>
          </p:cNvPr>
          <p:cNvCxnSpPr>
            <a:cxnSpLocks/>
          </p:cNvCxnSpPr>
          <p:nvPr/>
        </p:nvCxnSpPr>
        <p:spPr>
          <a:xfrm>
            <a:off x="4661640" y="3670893"/>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9CC6AF8-2F9D-9ACC-F3D0-1F47B6FBB2E3}"/>
              </a:ext>
            </a:extLst>
          </p:cNvPr>
          <p:cNvCxnSpPr>
            <a:cxnSpLocks/>
          </p:cNvCxnSpPr>
          <p:nvPr/>
        </p:nvCxnSpPr>
        <p:spPr>
          <a:xfrm>
            <a:off x="8867849" y="2126702"/>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5781B7-7F6B-48B3-0982-C379986D2C4D}"/>
              </a:ext>
            </a:extLst>
          </p:cNvPr>
          <p:cNvCxnSpPr>
            <a:cxnSpLocks/>
          </p:cNvCxnSpPr>
          <p:nvPr/>
        </p:nvCxnSpPr>
        <p:spPr>
          <a:xfrm>
            <a:off x="2890521" y="4441698"/>
            <a:ext cx="0" cy="44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C6B850-7094-77B3-7C4C-323942C9CE28}"/>
              </a:ext>
            </a:extLst>
          </p:cNvPr>
          <p:cNvCxnSpPr>
            <a:cxnSpLocks/>
          </p:cNvCxnSpPr>
          <p:nvPr/>
        </p:nvCxnSpPr>
        <p:spPr>
          <a:xfrm>
            <a:off x="4659224" y="4447551"/>
            <a:ext cx="0" cy="442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0D2AA69-7207-A392-928D-546192949494}"/>
              </a:ext>
            </a:extLst>
          </p:cNvPr>
          <p:cNvCxnSpPr>
            <a:cxnSpLocks/>
          </p:cNvCxnSpPr>
          <p:nvPr/>
        </p:nvCxnSpPr>
        <p:spPr>
          <a:xfrm>
            <a:off x="9654167" y="2126702"/>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6D69AF-4D63-24D8-1BE1-A0E552C11BB0}"/>
              </a:ext>
            </a:extLst>
          </p:cNvPr>
          <p:cNvCxnSpPr>
            <a:cxnSpLocks/>
          </p:cNvCxnSpPr>
          <p:nvPr/>
        </p:nvCxnSpPr>
        <p:spPr>
          <a:xfrm>
            <a:off x="8242727" y="2895240"/>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CFB0D4-0C35-18ED-468F-3D9281326FF5}"/>
              </a:ext>
            </a:extLst>
          </p:cNvPr>
          <p:cNvCxnSpPr>
            <a:cxnSpLocks/>
          </p:cNvCxnSpPr>
          <p:nvPr/>
        </p:nvCxnSpPr>
        <p:spPr>
          <a:xfrm>
            <a:off x="8867849" y="2898801"/>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D1DDBAA-C682-E69A-D9D4-C872E4E1AB91}"/>
              </a:ext>
            </a:extLst>
          </p:cNvPr>
          <p:cNvCxnSpPr>
            <a:cxnSpLocks/>
          </p:cNvCxnSpPr>
          <p:nvPr/>
        </p:nvCxnSpPr>
        <p:spPr>
          <a:xfrm>
            <a:off x="8927538" y="3671570"/>
            <a:ext cx="0" cy="48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25C20-C6FF-0DEB-DA2F-C36D9FCA7E04}"/>
              </a:ext>
            </a:extLst>
          </p:cNvPr>
          <p:cNvCxnSpPr>
            <a:cxnSpLocks/>
          </p:cNvCxnSpPr>
          <p:nvPr/>
        </p:nvCxnSpPr>
        <p:spPr>
          <a:xfrm>
            <a:off x="9771117" y="3664593"/>
            <a:ext cx="0" cy="484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EB12286-7E5F-CCAB-46A8-FC1A11A6BBD4}"/>
              </a:ext>
            </a:extLst>
          </p:cNvPr>
          <p:cNvCxnSpPr>
            <a:cxnSpLocks/>
          </p:cNvCxnSpPr>
          <p:nvPr/>
        </p:nvCxnSpPr>
        <p:spPr>
          <a:xfrm>
            <a:off x="9381357" y="4447876"/>
            <a:ext cx="2269" cy="436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7A6542F-BDA3-EC72-F13B-D85246B2CD0C}"/>
              </a:ext>
            </a:extLst>
          </p:cNvPr>
          <p:cNvCxnSpPr>
            <a:cxnSpLocks/>
          </p:cNvCxnSpPr>
          <p:nvPr/>
        </p:nvCxnSpPr>
        <p:spPr>
          <a:xfrm>
            <a:off x="7021243" y="3674083"/>
            <a:ext cx="0" cy="62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B7E38B-0760-C99E-3558-EBA86CB4AE6B}"/>
              </a:ext>
            </a:extLst>
          </p:cNvPr>
          <p:cNvSpPr txBox="1"/>
          <p:nvPr/>
        </p:nvSpPr>
        <p:spPr>
          <a:xfrm>
            <a:off x="5181549" y="3667027"/>
            <a:ext cx="827523"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4.8%</a:t>
            </a:r>
          </a:p>
        </p:txBody>
      </p:sp>
      <p:sp>
        <p:nvSpPr>
          <p:cNvPr id="19" name="Rectangle: Rounded Corners 18">
            <a:extLst>
              <a:ext uri="{FF2B5EF4-FFF2-40B4-BE49-F238E27FC236}">
                <a16:creationId xmlns:a16="http://schemas.microsoft.com/office/drawing/2014/main" id="{652F8527-7360-697B-D183-5C951D3DB0A9}"/>
              </a:ext>
            </a:extLst>
          </p:cNvPr>
          <p:cNvSpPr/>
          <p:nvPr/>
        </p:nvSpPr>
        <p:spPr>
          <a:xfrm>
            <a:off x="3803299" y="1411125"/>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Rectangle: Rounded Corners 23">
            <a:extLst>
              <a:ext uri="{FF2B5EF4-FFF2-40B4-BE49-F238E27FC236}">
                <a16:creationId xmlns:a16="http://schemas.microsoft.com/office/drawing/2014/main" id="{D9E1AC07-10AD-289A-4B1D-56C605234C25}"/>
              </a:ext>
            </a:extLst>
          </p:cNvPr>
          <p:cNvSpPr/>
          <p:nvPr/>
        </p:nvSpPr>
        <p:spPr>
          <a:xfrm>
            <a:off x="1625859" y="2180188"/>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8" name="Rectangle: Rounded Corners 27">
            <a:extLst>
              <a:ext uri="{FF2B5EF4-FFF2-40B4-BE49-F238E27FC236}">
                <a16:creationId xmlns:a16="http://schemas.microsoft.com/office/drawing/2014/main" id="{E4B27A82-BAA8-F71B-FB8A-5AD681090269}"/>
              </a:ext>
            </a:extLst>
          </p:cNvPr>
          <p:cNvSpPr/>
          <p:nvPr/>
        </p:nvSpPr>
        <p:spPr>
          <a:xfrm>
            <a:off x="2809429" y="2177700"/>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1" name="Rectangle: Rounded Corners 30">
            <a:extLst>
              <a:ext uri="{FF2B5EF4-FFF2-40B4-BE49-F238E27FC236}">
                <a16:creationId xmlns:a16="http://schemas.microsoft.com/office/drawing/2014/main" id="{88B9A784-3B95-E1EB-2E58-1D80CA590FF8}"/>
              </a:ext>
            </a:extLst>
          </p:cNvPr>
          <p:cNvSpPr/>
          <p:nvPr/>
        </p:nvSpPr>
        <p:spPr>
          <a:xfrm>
            <a:off x="5146248" y="3700985"/>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Rectangle: Rounded Corners 32">
            <a:extLst>
              <a:ext uri="{FF2B5EF4-FFF2-40B4-BE49-F238E27FC236}">
                <a16:creationId xmlns:a16="http://schemas.microsoft.com/office/drawing/2014/main" id="{60D2C436-18F3-F1D8-DE07-C8E638C616FA}"/>
              </a:ext>
            </a:extLst>
          </p:cNvPr>
          <p:cNvSpPr/>
          <p:nvPr/>
        </p:nvSpPr>
        <p:spPr>
          <a:xfrm>
            <a:off x="6583699" y="2958980"/>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TextBox 35">
            <a:extLst>
              <a:ext uri="{FF2B5EF4-FFF2-40B4-BE49-F238E27FC236}">
                <a16:creationId xmlns:a16="http://schemas.microsoft.com/office/drawing/2014/main" id="{99D8B2BC-49C5-6B27-B709-EB911B73D372}"/>
              </a:ext>
            </a:extLst>
          </p:cNvPr>
          <p:cNvSpPr txBox="1"/>
          <p:nvPr/>
        </p:nvSpPr>
        <p:spPr>
          <a:xfrm>
            <a:off x="7597438" y="2158663"/>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9.3%</a:t>
            </a:r>
          </a:p>
        </p:txBody>
      </p:sp>
      <p:sp>
        <p:nvSpPr>
          <p:cNvPr id="39" name="Rectangle: Rounded Corners 38">
            <a:extLst>
              <a:ext uri="{FF2B5EF4-FFF2-40B4-BE49-F238E27FC236}">
                <a16:creationId xmlns:a16="http://schemas.microsoft.com/office/drawing/2014/main" id="{998D1B0D-C220-211D-A223-294E2460CDFF}"/>
              </a:ext>
            </a:extLst>
          </p:cNvPr>
          <p:cNvSpPr/>
          <p:nvPr/>
        </p:nvSpPr>
        <p:spPr>
          <a:xfrm>
            <a:off x="7568620" y="2180746"/>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TextBox 39">
            <a:extLst>
              <a:ext uri="{FF2B5EF4-FFF2-40B4-BE49-F238E27FC236}">
                <a16:creationId xmlns:a16="http://schemas.microsoft.com/office/drawing/2014/main" id="{8C073DBB-0863-A1A0-5039-1B8345748704}"/>
              </a:ext>
            </a:extLst>
          </p:cNvPr>
          <p:cNvSpPr txBox="1"/>
          <p:nvPr/>
        </p:nvSpPr>
        <p:spPr>
          <a:xfrm>
            <a:off x="9693213" y="2933484"/>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8.4%</a:t>
            </a:r>
          </a:p>
        </p:txBody>
      </p:sp>
      <p:sp>
        <p:nvSpPr>
          <p:cNvPr id="41" name="Rectangle: Rounded Corners 40">
            <a:extLst>
              <a:ext uri="{FF2B5EF4-FFF2-40B4-BE49-F238E27FC236}">
                <a16:creationId xmlns:a16="http://schemas.microsoft.com/office/drawing/2014/main" id="{3BB93E8D-347A-800C-BCF1-CECFCF4F90F0}"/>
              </a:ext>
            </a:extLst>
          </p:cNvPr>
          <p:cNvSpPr/>
          <p:nvPr/>
        </p:nvSpPr>
        <p:spPr>
          <a:xfrm>
            <a:off x="9664395" y="2955567"/>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5" name="TextBox 44">
            <a:extLst>
              <a:ext uri="{FF2B5EF4-FFF2-40B4-BE49-F238E27FC236}">
                <a16:creationId xmlns:a16="http://schemas.microsoft.com/office/drawing/2014/main" id="{EB00BC39-15CD-FD1C-0315-795A7EC58997}"/>
              </a:ext>
            </a:extLst>
          </p:cNvPr>
          <p:cNvSpPr txBox="1"/>
          <p:nvPr/>
        </p:nvSpPr>
        <p:spPr>
          <a:xfrm>
            <a:off x="8508433" y="1398134"/>
            <a:ext cx="820515" cy="461665"/>
          </a:xfrm>
          <a:prstGeom prst="rect">
            <a:avLst/>
          </a:prstGeom>
          <a:noFill/>
        </p:spPr>
        <p:txBody>
          <a:bodyPr wrap="square" rtlCol="0">
            <a:spAutoFit/>
          </a:bodyPr>
          <a:lstStyle/>
          <a:p>
            <a:r>
              <a:rPr lang="en-IE" sz="2400" b="1" i="1" dirty="0">
                <a:solidFill>
                  <a:srgbClr val="FF0000"/>
                </a:solidFill>
                <a:latin typeface="Times New Roman" panose="02020603050405020304" pitchFamily="18" charset="0"/>
                <a:cs typeface="Times New Roman" panose="02020603050405020304" pitchFamily="18" charset="0"/>
              </a:rPr>
              <a:t>4.9%</a:t>
            </a:r>
          </a:p>
        </p:txBody>
      </p:sp>
      <p:sp>
        <p:nvSpPr>
          <p:cNvPr id="49" name="Rectangle: Rounded Corners 48">
            <a:extLst>
              <a:ext uri="{FF2B5EF4-FFF2-40B4-BE49-F238E27FC236}">
                <a16:creationId xmlns:a16="http://schemas.microsoft.com/office/drawing/2014/main" id="{8B2175BC-57E8-477F-F940-413B5BA66B63}"/>
              </a:ext>
            </a:extLst>
          </p:cNvPr>
          <p:cNvSpPr/>
          <p:nvPr/>
        </p:nvSpPr>
        <p:spPr>
          <a:xfrm>
            <a:off x="8479615" y="1420217"/>
            <a:ext cx="867023" cy="4266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3" name="TextBox 52">
            <a:extLst>
              <a:ext uri="{FF2B5EF4-FFF2-40B4-BE49-F238E27FC236}">
                <a16:creationId xmlns:a16="http://schemas.microsoft.com/office/drawing/2014/main" id="{BF3FED46-9246-82AC-C123-F8677D751F4C}"/>
              </a:ext>
            </a:extLst>
          </p:cNvPr>
          <p:cNvSpPr txBox="1"/>
          <p:nvPr/>
        </p:nvSpPr>
        <p:spPr>
          <a:xfrm>
            <a:off x="9603563" y="1387295"/>
            <a:ext cx="976570" cy="461665"/>
          </a:xfrm>
          <a:prstGeom prst="rect">
            <a:avLst/>
          </a:prstGeom>
          <a:noFill/>
        </p:spPr>
        <p:txBody>
          <a:bodyPr wrap="square" rtlCol="0">
            <a:spAutoFit/>
          </a:bodyPr>
          <a:lstStyle/>
          <a:p>
            <a:r>
              <a:rPr lang="en-IE" sz="2400" b="1" i="1" dirty="0">
                <a:solidFill>
                  <a:schemeClr val="bg1">
                    <a:lumMod val="95000"/>
                  </a:schemeClr>
                </a:solidFill>
                <a:latin typeface="Times New Roman" panose="02020603050405020304" pitchFamily="18" charset="0"/>
                <a:cs typeface="Times New Roman" panose="02020603050405020304" pitchFamily="18" charset="0"/>
              </a:rPr>
              <a:t>18.3%</a:t>
            </a:r>
          </a:p>
        </p:txBody>
      </p:sp>
      <p:cxnSp>
        <p:nvCxnSpPr>
          <p:cNvPr id="80" name="Straight Connector 79">
            <a:extLst>
              <a:ext uri="{FF2B5EF4-FFF2-40B4-BE49-F238E27FC236}">
                <a16:creationId xmlns:a16="http://schemas.microsoft.com/office/drawing/2014/main" id="{6FD7DE7E-626F-3444-E94F-62D0F087DD87}"/>
              </a:ext>
            </a:extLst>
          </p:cNvPr>
          <p:cNvCxnSpPr>
            <a:cxnSpLocks/>
          </p:cNvCxnSpPr>
          <p:nvPr/>
        </p:nvCxnSpPr>
        <p:spPr>
          <a:xfrm flipH="1" flipV="1">
            <a:off x="2882235" y="4887316"/>
            <a:ext cx="1796219" cy="10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10ED6FBD-29C5-317A-A1BE-42D9A9FF1F2D}"/>
              </a:ext>
            </a:extLst>
          </p:cNvPr>
          <p:cNvSpPr/>
          <p:nvPr/>
        </p:nvSpPr>
        <p:spPr>
          <a:xfrm>
            <a:off x="2350364" y="5169617"/>
            <a:ext cx="1094019" cy="286822"/>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7" name="TextBox 16">
            <a:extLst>
              <a:ext uri="{FF2B5EF4-FFF2-40B4-BE49-F238E27FC236}">
                <a16:creationId xmlns:a16="http://schemas.microsoft.com/office/drawing/2014/main" id="{14C920C8-E35B-98FF-8617-34402A8C23A3}"/>
              </a:ext>
            </a:extLst>
          </p:cNvPr>
          <p:cNvSpPr txBox="1"/>
          <p:nvPr/>
        </p:nvSpPr>
        <p:spPr>
          <a:xfrm>
            <a:off x="2400750" y="5156255"/>
            <a:ext cx="993245" cy="307777"/>
          </a:xfrm>
          <a:prstGeom prst="rect">
            <a:avLst/>
          </a:prstGeom>
          <a:noFill/>
        </p:spPr>
        <p:txBody>
          <a:bodyPr wrap="square" rtlCol="0">
            <a:spAutoFit/>
          </a:bodyPr>
          <a:lstStyle/>
          <a:p>
            <a:pPr algn="ctr"/>
            <a:r>
              <a:rPr lang="en-IE" sz="1400" b="1" i="1" dirty="0">
                <a:latin typeface="Times New Roman" panose="02020603050405020304" pitchFamily="18" charset="0"/>
                <a:cs typeface="Times New Roman" panose="02020603050405020304" pitchFamily="18" charset="0"/>
              </a:rPr>
              <a:t>France</a:t>
            </a:r>
          </a:p>
        </p:txBody>
      </p:sp>
      <p:sp>
        <p:nvSpPr>
          <p:cNvPr id="18" name="Rectangle: Rounded Corners 17">
            <a:extLst>
              <a:ext uri="{FF2B5EF4-FFF2-40B4-BE49-F238E27FC236}">
                <a16:creationId xmlns:a16="http://schemas.microsoft.com/office/drawing/2014/main" id="{F7CE8F3A-BE98-5A78-6BF1-D3000286531A}"/>
              </a:ext>
            </a:extLst>
          </p:cNvPr>
          <p:cNvSpPr/>
          <p:nvPr/>
        </p:nvSpPr>
        <p:spPr>
          <a:xfrm>
            <a:off x="4102617" y="5162024"/>
            <a:ext cx="1094019" cy="286822"/>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TextBox 19">
            <a:extLst>
              <a:ext uri="{FF2B5EF4-FFF2-40B4-BE49-F238E27FC236}">
                <a16:creationId xmlns:a16="http://schemas.microsoft.com/office/drawing/2014/main" id="{C43344E7-7D95-4F4E-AB58-619CC3B15718}"/>
              </a:ext>
            </a:extLst>
          </p:cNvPr>
          <p:cNvSpPr txBox="1"/>
          <p:nvPr/>
        </p:nvSpPr>
        <p:spPr>
          <a:xfrm>
            <a:off x="4153003" y="5148662"/>
            <a:ext cx="993245" cy="307777"/>
          </a:xfrm>
          <a:prstGeom prst="rect">
            <a:avLst/>
          </a:prstGeom>
          <a:noFill/>
        </p:spPr>
        <p:txBody>
          <a:bodyPr wrap="square" rtlCol="0">
            <a:spAutoFit/>
          </a:bodyPr>
          <a:lstStyle/>
          <a:p>
            <a:pPr algn="ctr"/>
            <a:r>
              <a:rPr lang="en-IE" sz="1400" b="1" i="1" dirty="0">
                <a:latin typeface="Times New Roman" panose="02020603050405020304" pitchFamily="18" charset="0"/>
                <a:cs typeface="Times New Roman" panose="02020603050405020304" pitchFamily="18" charset="0"/>
              </a:rPr>
              <a:t>Cayman</a:t>
            </a:r>
          </a:p>
        </p:txBody>
      </p:sp>
      <p:sp>
        <p:nvSpPr>
          <p:cNvPr id="56" name="Rectangle: Rounded Corners 55">
            <a:extLst>
              <a:ext uri="{FF2B5EF4-FFF2-40B4-BE49-F238E27FC236}">
                <a16:creationId xmlns:a16="http://schemas.microsoft.com/office/drawing/2014/main" id="{4455140F-DA26-3C89-48D6-44E822B81796}"/>
              </a:ext>
            </a:extLst>
          </p:cNvPr>
          <p:cNvSpPr/>
          <p:nvPr/>
        </p:nvSpPr>
        <p:spPr>
          <a:xfrm>
            <a:off x="8817463" y="5162024"/>
            <a:ext cx="1094019" cy="286822"/>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6" name="TextBox 65">
            <a:extLst>
              <a:ext uri="{FF2B5EF4-FFF2-40B4-BE49-F238E27FC236}">
                <a16:creationId xmlns:a16="http://schemas.microsoft.com/office/drawing/2014/main" id="{B41B52CA-4092-6B0B-708F-0D80CC58306A}"/>
              </a:ext>
            </a:extLst>
          </p:cNvPr>
          <p:cNvSpPr txBox="1"/>
          <p:nvPr/>
        </p:nvSpPr>
        <p:spPr>
          <a:xfrm>
            <a:off x="8867849" y="5148662"/>
            <a:ext cx="993245" cy="307777"/>
          </a:xfrm>
          <a:prstGeom prst="rect">
            <a:avLst/>
          </a:prstGeom>
          <a:noFill/>
        </p:spPr>
        <p:txBody>
          <a:bodyPr wrap="square" rtlCol="0">
            <a:spAutoFit/>
          </a:bodyPr>
          <a:lstStyle/>
          <a:p>
            <a:pPr algn="ctr"/>
            <a:r>
              <a:rPr lang="en-IE" sz="1400" b="1" i="1" dirty="0">
                <a:latin typeface="Times New Roman" panose="02020603050405020304" pitchFamily="18" charset="0"/>
                <a:cs typeface="Times New Roman" panose="02020603050405020304" pitchFamily="18" charset="0"/>
              </a:rPr>
              <a:t>China</a:t>
            </a:r>
          </a:p>
        </p:txBody>
      </p:sp>
      <p:sp>
        <p:nvSpPr>
          <p:cNvPr id="73" name="Rectangle: Rounded Corners 72">
            <a:extLst>
              <a:ext uri="{FF2B5EF4-FFF2-40B4-BE49-F238E27FC236}">
                <a16:creationId xmlns:a16="http://schemas.microsoft.com/office/drawing/2014/main" id="{0DA0B0C3-C48A-2A62-D8C9-CC3E510E6D05}"/>
              </a:ext>
            </a:extLst>
          </p:cNvPr>
          <p:cNvSpPr/>
          <p:nvPr/>
        </p:nvSpPr>
        <p:spPr>
          <a:xfrm>
            <a:off x="6966537" y="5162024"/>
            <a:ext cx="1094019" cy="28682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5" name="TextBox 74">
            <a:extLst>
              <a:ext uri="{FF2B5EF4-FFF2-40B4-BE49-F238E27FC236}">
                <a16:creationId xmlns:a16="http://schemas.microsoft.com/office/drawing/2014/main" id="{8FFA29D7-BF1E-8DA5-35D6-6398DF7CF76C}"/>
              </a:ext>
            </a:extLst>
          </p:cNvPr>
          <p:cNvSpPr txBox="1"/>
          <p:nvPr/>
        </p:nvSpPr>
        <p:spPr>
          <a:xfrm>
            <a:off x="7016923" y="5148662"/>
            <a:ext cx="993245" cy="307777"/>
          </a:xfrm>
          <a:prstGeom prst="rect">
            <a:avLst/>
          </a:prstGeom>
          <a:noFill/>
        </p:spPr>
        <p:txBody>
          <a:bodyPr wrap="square" rtlCol="0">
            <a:spAutoFit/>
          </a:bodyPr>
          <a:lstStyle/>
          <a:p>
            <a:pPr algn="ctr"/>
            <a:r>
              <a:rPr lang="en-IE" sz="1400" b="1" i="1" dirty="0">
                <a:latin typeface="Times New Roman" panose="02020603050405020304" pitchFamily="18" charset="0"/>
                <a:cs typeface="Times New Roman" panose="02020603050405020304" pitchFamily="18" charset="0"/>
              </a:rPr>
              <a:t>Ireland</a:t>
            </a:r>
          </a:p>
        </p:txBody>
      </p:sp>
      <p:pic>
        <p:nvPicPr>
          <p:cNvPr id="77" name="Picture 76" descr="Logo, company name&#10;&#10;Description automatically generated">
            <a:extLst>
              <a:ext uri="{FF2B5EF4-FFF2-40B4-BE49-F238E27FC236}">
                <a16:creationId xmlns:a16="http://schemas.microsoft.com/office/drawing/2014/main" id="{B54B89EF-8A6B-8AE6-28D7-0082DAE5A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3" y="6008462"/>
            <a:ext cx="946520" cy="621380"/>
          </a:xfrm>
          <a:prstGeom prst="rect">
            <a:avLst/>
          </a:prstGeom>
        </p:spPr>
      </p:pic>
      <p:pic>
        <p:nvPicPr>
          <p:cNvPr id="79" name="Picture 78" descr="A picture containing graphical user interface&#10;&#10;Description automatically generated">
            <a:extLst>
              <a:ext uri="{FF2B5EF4-FFF2-40B4-BE49-F238E27FC236}">
                <a16:creationId xmlns:a16="http://schemas.microsoft.com/office/drawing/2014/main" id="{C9B55007-2CD0-5E25-ED8E-8C046DC28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705" y="5999886"/>
            <a:ext cx="1576609" cy="751789"/>
          </a:xfrm>
          <a:prstGeom prst="rect">
            <a:avLst/>
          </a:prstGeom>
        </p:spPr>
      </p:pic>
      <p:sp>
        <p:nvSpPr>
          <p:cNvPr id="81" name="TextBox 80">
            <a:extLst>
              <a:ext uri="{FF2B5EF4-FFF2-40B4-BE49-F238E27FC236}">
                <a16:creationId xmlns:a16="http://schemas.microsoft.com/office/drawing/2014/main" id="{81A5F15A-A253-A3FE-7FA5-FB856BDD6902}"/>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66189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338EA3-4312-8CDF-9ED4-495605085498}"/>
              </a:ext>
            </a:extLst>
          </p:cNvPr>
          <p:cNvSpPr txBox="1"/>
          <p:nvPr/>
        </p:nvSpPr>
        <p:spPr>
          <a:xfrm>
            <a:off x="435600" y="1685308"/>
            <a:ext cx="11257005" cy="2123658"/>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SECTION   III.</a:t>
            </a:r>
          </a:p>
          <a:p>
            <a:pPr algn="ctr"/>
            <a:endParaRPr lang="en-IE" sz="4400" b="1" dirty="0">
              <a:solidFill>
                <a:srgbClr val="00205A"/>
              </a:solidFill>
              <a:latin typeface="Zona Pro ExtraLight" panose="02010A03040002020004" pitchFamily="2" charset="0"/>
            </a:endParaRPr>
          </a:p>
          <a:p>
            <a:pPr algn="ctr"/>
            <a:r>
              <a:rPr lang="en-IE" sz="4400" b="1" dirty="0">
                <a:solidFill>
                  <a:srgbClr val="00205A"/>
                </a:solidFill>
                <a:latin typeface="Zona Pro ExtraLight" panose="02010A03040002020004" pitchFamily="2" charset="0"/>
              </a:rPr>
              <a:t>SANCTIONS AND REGULATIONS</a:t>
            </a:r>
          </a:p>
        </p:txBody>
      </p:sp>
      <p:pic>
        <p:nvPicPr>
          <p:cNvPr id="2" name="Picture 1" descr="Logo, company name&#10;&#10;Description automatically generated">
            <a:extLst>
              <a:ext uri="{FF2B5EF4-FFF2-40B4-BE49-F238E27FC236}">
                <a16:creationId xmlns:a16="http://schemas.microsoft.com/office/drawing/2014/main" id="{0A126DCD-3306-8675-8B79-4B32F1D6B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3" y="5715296"/>
            <a:ext cx="1393086" cy="914546"/>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DADFA69A-5407-79B4-8CD0-8623B9F9A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169" y="5694301"/>
            <a:ext cx="2044244" cy="974776"/>
          </a:xfrm>
          <a:prstGeom prst="rect">
            <a:avLst/>
          </a:prstGeom>
        </p:spPr>
      </p:pic>
    </p:spTree>
    <p:extLst>
      <p:ext uri="{BB962C8B-B14F-4D97-AF65-F5344CB8AC3E}">
        <p14:creationId xmlns:p14="http://schemas.microsoft.com/office/powerpoint/2010/main" val="1954923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p:txBody>
          <a:bodyPr>
            <a:normAutofit/>
          </a:bodyPr>
          <a:lstStyle/>
          <a:p>
            <a:pPr algn="ctr"/>
            <a:r>
              <a:rPr lang="en-GB" b="1" dirty="0">
                <a:solidFill>
                  <a:srgbClr val="00205A"/>
                </a:solidFill>
                <a:latin typeface="Zona Pro ExtraLight" panose="02010A03040002020004" pitchFamily="2" charset="0"/>
                <a:ea typeface="+mn-ea"/>
                <a:cs typeface="+mn-cs"/>
              </a:rPr>
              <a:t>THE SOURCE OF SANCTIONS</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a:xfrm>
            <a:off x="816935" y="1612974"/>
            <a:ext cx="10515600" cy="4351338"/>
          </a:xfrm>
        </p:spPr>
        <p:txBody>
          <a:bodyPr>
            <a:normAutofit fontScale="92500" lnSpcReduction="10000"/>
          </a:bodyPr>
          <a:lstStyle/>
          <a:p>
            <a:r>
              <a:rPr lang="en-GB" sz="2200" b="1" dirty="0">
                <a:solidFill>
                  <a:srgbClr val="00205B"/>
                </a:solidFill>
                <a:latin typeface="Hamlin"/>
                <a:cs typeface="Times New Roman" panose="02020603050405020304" pitchFamily="18" charset="0"/>
              </a:rPr>
              <a:t>Devised by </a:t>
            </a:r>
            <a:r>
              <a:rPr lang="en-GB" sz="2200" dirty="0">
                <a:solidFill>
                  <a:srgbClr val="00205B"/>
                </a:solidFill>
                <a:latin typeface="Hamlin"/>
                <a:cs typeface="Times New Roman" panose="02020603050405020304" pitchFamily="18" charset="0"/>
              </a:rPr>
              <a:t>- The Council of the European Union, through sub-committees such as the High Representative of the Union for Foreign Affairs and Security Policy, and the  </a:t>
            </a:r>
            <a:r>
              <a:rPr lang="en-IE" sz="2200" dirty="0">
                <a:solidFill>
                  <a:srgbClr val="00205B"/>
                </a:solidFill>
                <a:latin typeface="Hamlin"/>
                <a:cs typeface="Times New Roman" panose="02020603050405020304" pitchFamily="18" charset="0"/>
              </a:rPr>
              <a:t>European External Action Service</a:t>
            </a:r>
            <a:endParaRPr lang="en-GB" sz="2200" dirty="0">
              <a:solidFill>
                <a:srgbClr val="00205B"/>
              </a:solidFill>
              <a:latin typeface="Hamlin"/>
              <a:cs typeface="Times New Roman" panose="02020603050405020304" pitchFamily="18" charset="0"/>
            </a:endParaRPr>
          </a:p>
          <a:p>
            <a:endParaRPr lang="en-GB" sz="2200" dirty="0">
              <a:solidFill>
                <a:srgbClr val="00205B"/>
              </a:solidFill>
              <a:latin typeface="Hamlin"/>
              <a:cs typeface="Times New Roman" panose="02020603050405020304" pitchFamily="18" charset="0"/>
            </a:endParaRPr>
          </a:p>
          <a:p>
            <a:r>
              <a:rPr lang="en-GB" sz="2200" b="1" dirty="0">
                <a:solidFill>
                  <a:srgbClr val="00205B"/>
                </a:solidFill>
                <a:latin typeface="Hamlin"/>
                <a:cs typeface="Times New Roman" panose="02020603050405020304" pitchFamily="18" charset="0"/>
              </a:rPr>
              <a:t>Implemented by </a:t>
            </a:r>
            <a:r>
              <a:rPr lang="en-GB" sz="2200" dirty="0">
                <a:solidFill>
                  <a:srgbClr val="00205B"/>
                </a:solidFill>
                <a:latin typeface="Hamlin"/>
                <a:cs typeface="Times New Roman" panose="02020603050405020304" pitchFamily="18" charset="0"/>
              </a:rPr>
              <a:t>- EU Member States, Sanctions form part of EU law, so they must be transposed by members into national law and adopted by the governments and individuals/entities within</a:t>
            </a:r>
          </a:p>
          <a:p>
            <a:endParaRPr lang="en-GB" sz="2200" dirty="0">
              <a:solidFill>
                <a:srgbClr val="00205B"/>
              </a:solidFill>
              <a:latin typeface="Hamlin"/>
              <a:cs typeface="Times New Roman" panose="02020603050405020304" pitchFamily="18" charset="0"/>
            </a:endParaRPr>
          </a:p>
          <a:p>
            <a:r>
              <a:rPr lang="en-GB" sz="2200" b="1" dirty="0">
                <a:solidFill>
                  <a:srgbClr val="00205B"/>
                </a:solidFill>
                <a:latin typeface="Hamlin"/>
                <a:cs typeface="Times New Roman" panose="02020603050405020304" pitchFamily="18" charset="0"/>
              </a:rPr>
              <a:t>Enforced by </a:t>
            </a:r>
            <a:r>
              <a:rPr lang="en-GB" sz="2200" dirty="0">
                <a:solidFill>
                  <a:srgbClr val="00205B"/>
                </a:solidFill>
                <a:latin typeface="Hamlin"/>
                <a:cs typeface="Times New Roman" panose="02020603050405020304" pitchFamily="18" charset="0"/>
              </a:rPr>
              <a:t>- The EU Commission, ensuring uniformity across jurisdictions and reprimanding failures, even sanctioning EU member states for breaches of EU law, such as Hungary and Poland (Rule of Law)</a:t>
            </a:r>
          </a:p>
          <a:p>
            <a:pPr marL="0" indent="0">
              <a:buNone/>
            </a:pPr>
            <a:endParaRPr lang="en-IE" sz="2400" dirty="0">
              <a:latin typeface="Times New Roman" panose="02020603050405020304" pitchFamily="18" charset="0"/>
              <a:cs typeface="Times New Roman" panose="02020603050405020304" pitchFamily="18" charset="0"/>
            </a:endParaRPr>
          </a:p>
          <a:p>
            <a:pPr algn="ctr"/>
            <a:r>
              <a:rPr lang="en-IE" sz="2200" b="1" dirty="0">
                <a:solidFill>
                  <a:srgbClr val="00205B"/>
                </a:solidFill>
                <a:latin typeface="Hamlin"/>
                <a:cs typeface="Times New Roman" panose="02020603050405020304" pitchFamily="18" charset="0"/>
              </a:rPr>
              <a:t>The EU may also choose to implement UN/US Sanctions etc</a:t>
            </a:r>
          </a:p>
          <a:p>
            <a:endParaRPr lang="en-IE"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56FEB77-620F-4342-5684-6E95967FD123}"/>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1/12</a:t>
            </a:r>
          </a:p>
        </p:txBody>
      </p:sp>
      <p:sp>
        <p:nvSpPr>
          <p:cNvPr id="4" name="Rectangle: Rounded Corners 3">
            <a:extLst>
              <a:ext uri="{FF2B5EF4-FFF2-40B4-BE49-F238E27FC236}">
                <a16:creationId xmlns:a16="http://schemas.microsoft.com/office/drawing/2014/main" id="{0744DFDD-0604-F7AD-0B5F-55DF1E50CC7A}"/>
              </a:ext>
            </a:extLst>
          </p:cNvPr>
          <p:cNvSpPr/>
          <p:nvPr/>
        </p:nvSpPr>
        <p:spPr>
          <a:xfrm>
            <a:off x="848832" y="5200084"/>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descr="Logo, company name&#10;&#10;Description automatically generated">
            <a:extLst>
              <a:ext uri="{FF2B5EF4-FFF2-40B4-BE49-F238E27FC236}">
                <a16:creationId xmlns:a16="http://schemas.microsoft.com/office/drawing/2014/main" id="{14E775B5-E155-DC69-3E9F-153C7BECF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60" y="5873161"/>
            <a:ext cx="1233599" cy="809844"/>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B1ED0D2E-E1AC-0DB6-E150-71FB7E05C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905178"/>
            <a:ext cx="1725267" cy="822675"/>
          </a:xfrm>
          <a:prstGeom prst="rect">
            <a:avLst/>
          </a:prstGeom>
        </p:spPr>
      </p:pic>
      <p:sp>
        <p:nvSpPr>
          <p:cNvPr id="11" name="TextBox 10">
            <a:extLst>
              <a:ext uri="{FF2B5EF4-FFF2-40B4-BE49-F238E27FC236}">
                <a16:creationId xmlns:a16="http://schemas.microsoft.com/office/drawing/2014/main" id="{C7630653-B622-E966-359B-B7CA5357659D}"/>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44913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1FA2-B65A-D01A-837C-54A68A2340A6}"/>
              </a:ext>
            </a:extLst>
          </p:cNvPr>
          <p:cNvSpPr>
            <a:spLocks noGrp="1"/>
          </p:cNvSpPr>
          <p:nvPr>
            <p:ph type="ctrTitle"/>
          </p:nvPr>
        </p:nvSpPr>
        <p:spPr>
          <a:xfrm>
            <a:off x="1534633" y="138223"/>
            <a:ext cx="9144000" cy="2387600"/>
          </a:xfrm>
        </p:spPr>
        <p:txBody>
          <a:bodyPr>
            <a:normAutofit/>
          </a:bodyPr>
          <a:lstStyle/>
          <a:p>
            <a:r>
              <a:rPr lang="en-GB" sz="4400" b="1" dirty="0">
                <a:solidFill>
                  <a:srgbClr val="00205A"/>
                </a:solidFill>
                <a:latin typeface="Zona Pro ExtraLight" panose="02010A03040002020004" pitchFamily="2" charset="0"/>
                <a:ea typeface="+mn-ea"/>
                <a:cs typeface="+mn-cs"/>
              </a:rPr>
              <a:t>INTUITIVE ANTI-MONEY LAUNDERING</a:t>
            </a:r>
            <a:br>
              <a:rPr lang="en-GB" sz="3600" b="1" dirty="0">
                <a:solidFill>
                  <a:srgbClr val="00205B"/>
                </a:solidFill>
                <a:latin typeface="Times New Roman" panose="02020603050405020304" pitchFamily="18" charset="0"/>
                <a:cs typeface="Times New Roman" panose="02020603050405020304" pitchFamily="18" charset="0"/>
              </a:rPr>
            </a:br>
            <a:br>
              <a:rPr lang="en-GB" sz="3600" b="1" dirty="0">
                <a:solidFill>
                  <a:srgbClr val="00205B"/>
                </a:solidFill>
                <a:latin typeface="Times New Roman" panose="02020603050405020304" pitchFamily="18" charset="0"/>
                <a:cs typeface="Times New Roman" panose="02020603050405020304" pitchFamily="18" charset="0"/>
              </a:rPr>
            </a:br>
            <a:endParaRPr lang="en-IE" sz="3600" b="1" dirty="0">
              <a:solidFill>
                <a:srgbClr val="00205B"/>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B73B398A-6C97-C006-8BA5-6605494C175D}"/>
              </a:ext>
            </a:extLst>
          </p:cNvPr>
          <p:cNvSpPr txBox="1">
            <a:spLocks/>
          </p:cNvSpPr>
          <p:nvPr/>
        </p:nvSpPr>
        <p:spPr>
          <a:xfrm>
            <a:off x="1481470" y="564638"/>
            <a:ext cx="9144000" cy="22203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rgbClr val="00205A"/>
                </a:solidFill>
                <a:latin typeface="Zona Pro ExtraLight" panose="02010A03040002020004" pitchFamily="2" charset="0"/>
                <a:ea typeface="+mn-ea"/>
                <a:cs typeface="+mn-cs"/>
              </a:rPr>
              <a:t>Presented by Patrick Ryan</a:t>
            </a:r>
            <a:br>
              <a:rPr lang="en-GB" sz="3200" dirty="0">
                <a:solidFill>
                  <a:srgbClr val="00205A"/>
                </a:solidFill>
                <a:latin typeface="Zona Pro ExtraLight" panose="02010A03040002020004" pitchFamily="2" charset="0"/>
                <a:ea typeface="+mn-ea"/>
                <a:cs typeface="+mn-cs"/>
              </a:rPr>
            </a:br>
            <a:r>
              <a:rPr lang="en-GB" sz="3200" dirty="0">
                <a:solidFill>
                  <a:srgbClr val="00205A"/>
                </a:solidFill>
                <a:latin typeface="Zona Pro ExtraLight" panose="02010A03040002020004" pitchFamily="2" charset="0"/>
                <a:ea typeface="+mn-ea"/>
                <a:cs typeface="+mn-cs"/>
              </a:rPr>
              <a:t>Senior AML Analyst</a:t>
            </a:r>
            <a:br>
              <a:rPr lang="en-GB" sz="3600" dirty="0">
                <a:latin typeface="Times New Roman" panose="02020603050405020304" pitchFamily="18" charset="0"/>
                <a:cs typeface="Times New Roman" panose="02020603050405020304" pitchFamily="18" charset="0"/>
              </a:rPr>
            </a:br>
            <a:endParaRPr lang="en-IE" sz="3600" dirty="0">
              <a:latin typeface="Times New Roman" panose="02020603050405020304" pitchFamily="18" charset="0"/>
              <a:cs typeface="Times New Roman" panose="02020603050405020304" pitchFamily="18" charset="0"/>
            </a:endParaRPr>
          </a:p>
        </p:txBody>
      </p:sp>
      <p:pic>
        <p:nvPicPr>
          <p:cNvPr id="5" name="Picture 4" descr="A person wearing glasses and a suit&#10;&#10;Description automatically generated with medium confidence">
            <a:extLst>
              <a:ext uri="{FF2B5EF4-FFF2-40B4-BE49-F238E27FC236}">
                <a16:creationId xmlns:a16="http://schemas.microsoft.com/office/drawing/2014/main" id="{F807E4BE-599F-AC4D-6A4D-FD99AFDDE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463" y="2496923"/>
            <a:ext cx="2891483" cy="2891483"/>
          </a:xfrm>
          <a:prstGeom prst="rect">
            <a:avLst/>
          </a:prstGeom>
        </p:spPr>
      </p:pic>
      <p:sp>
        <p:nvSpPr>
          <p:cNvPr id="9" name="Rectangle 8">
            <a:extLst>
              <a:ext uri="{FF2B5EF4-FFF2-40B4-BE49-F238E27FC236}">
                <a16:creationId xmlns:a16="http://schemas.microsoft.com/office/drawing/2014/main" id="{54C35A7F-0E07-F2E5-2E73-AB8FA1253B99}"/>
              </a:ext>
            </a:extLst>
          </p:cNvPr>
          <p:cNvSpPr/>
          <p:nvPr/>
        </p:nvSpPr>
        <p:spPr>
          <a:xfrm>
            <a:off x="4607727" y="2495201"/>
            <a:ext cx="2891483" cy="29100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Logo, company name&#10;&#10;Description automatically generated">
            <a:extLst>
              <a:ext uri="{FF2B5EF4-FFF2-40B4-BE49-F238E27FC236}">
                <a16:creationId xmlns:a16="http://schemas.microsoft.com/office/drawing/2014/main" id="{7DBA0E44-EED0-5144-63D8-6110B1259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73CB7B2A-F2A3-15CA-9E5C-18EC09101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
        <p:nvSpPr>
          <p:cNvPr id="14" name="TextBox 13">
            <a:extLst>
              <a:ext uri="{FF2B5EF4-FFF2-40B4-BE49-F238E27FC236}">
                <a16:creationId xmlns:a16="http://schemas.microsoft.com/office/drawing/2014/main" id="{A2B83DB3-6073-FD3C-F105-F604A2A49A86}"/>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1129496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ap&#10;&#10;Description automatically generated">
            <a:extLst>
              <a:ext uri="{FF2B5EF4-FFF2-40B4-BE49-F238E27FC236}">
                <a16:creationId xmlns:a16="http://schemas.microsoft.com/office/drawing/2014/main" id="{78551935-4CD7-DAA2-EFB5-87BEB3B6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269" y="687504"/>
            <a:ext cx="5353134" cy="5314308"/>
          </a:xfrm>
          <a:prstGeom prst="rect">
            <a:avLst/>
          </a:prstGeom>
        </p:spPr>
      </p:pic>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2/12</a:t>
            </a:r>
          </a:p>
        </p:txBody>
      </p:sp>
      <p:sp>
        <p:nvSpPr>
          <p:cNvPr id="3" name="Rectangle: Rounded Corners 2">
            <a:extLst>
              <a:ext uri="{FF2B5EF4-FFF2-40B4-BE49-F238E27FC236}">
                <a16:creationId xmlns:a16="http://schemas.microsoft.com/office/drawing/2014/main" id="{60266DBF-94C2-D954-15E3-6695930FB8D4}"/>
              </a:ext>
            </a:extLst>
          </p:cNvPr>
          <p:cNvSpPr/>
          <p:nvPr/>
        </p:nvSpPr>
        <p:spPr>
          <a:xfrm>
            <a:off x="4751173" y="3429000"/>
            <a:ext cx="932936" cy="72414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D54350FE-07D9-FCF2-9D79-62262714F665}"/>
              </a:ext>
            </a:extLst>
          </p:cNvPr>
          <p:cNvSpPr txBox="1"/>
          <p:nvPr/>
        </p:nvSpPr>
        <p:spPr>
          <a:xfrm>
            <a:off x="1634952" y="152115"/>
            <a:ext cx="8922095" cy="2123658"/>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THE EU COUNCIL AND ITS MEMBER STATES - SANCTIONERS</a:t>
            </a:r>
          </a:p>
        </p:txBody>
      </p:sp>
      <p:sp>
        <p:nvSpPr>
          <p:cNvPr id="6" name="Rectangle 5">
            <a:extLst>
              <a:ext uri="{FF2B5EF4-FFF2-40B4-BE49-F238E27FC236}">
                <a16:creationId xmlns:a16="http://schemas.microsoft.com/office/drawing/2014/main" id="{7041696E-CF0A-CC0A-4A22-7E6F105C30E9}"/>
              </a:ext>
            </a:extLst>
          </p:cNvPr>
          <p:cNvSpPr/>
          <p:nvPr/>
        </p:nvSpPr>
        <p:spPr>
          <a:xfrm>
            <a:off x="3305456" y="651665"/>
            <a:ext cx="5517292" cy="54497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Logo, company name&#10;&#10;Description automatically generated">
            <a:extLst>
              <a:ext uri="{FF2B5EF4-FFF2-40B4-BE49-F238E27FC236}">
                <a16:creationId xmlns:a16="http://schemas.microsoft.com/office/drawing/2014/main" id="{801E7D15-A152-D669-2FB6-CDCF29A03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93" y="6011456"/>
            <a:ext cx="941958" cy="618385"/>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9B3D4A2B-2857-4FFB-6B88-1BC6F89A2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091" y="5925458"/>
            <a:ext cx="1682737" cy="802395"/>
          </a:xfrm>
          <a:prstGeom prst="rect">
            <a:avLst/>
          </a:prstGeom>
        </p:spPr>
      </p:pic>
      <p:sp>
        <p:nvSpPr>
          <p:cNvPr id="11" name="TextBox 10">
            <a:extLst>
              <a:ext uri="{FF2B5EF4-FFF2-40B4-BE49-F238E27FC236}">
                <a16:creationId xmlns:a16="http://schemas.microsoft.com/office/drawing/2014/main" id="{56DE2E5B-FEBD-6E7D-4BAB-82B9C72F97BB}"/>
              </a:ext>
            </a:extLst>
          </p:cNvPr>
          <p:cNvSpPr txBox="1"/>
          <p:nvPr/>
        </p:nvSpPr>
        <p:spPr>
          <a:xfrm>
            <a:off x="9703983" y="6158299"/>
            <a:ext cx="2076892"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44660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3/12</a:t>
            </a:r>
          </a:p>
        </p:txBody>
      </p:sp>
      <p:sp>
        <p:nvSpPr>
          <p:cNvPr id="5" name="TextBox 4">
            <a:extLst>
              <a:ext uri="{FF2B5EF4-FFF2-40B4-BE49-F238E27FC236}">
                <a16:creationId xmlns:a16="http://schemas.microsoft.com/office/drawing/2014/main" id="{D54350FE-07D9-FCF2-9D79-62262714F665}"/>
              </a:ext>
            </a:extLst>
          </p:cNvPr>
          <p:cNvSpPr txBox="1"/>
          <p:nvPr/>
        </p:nvSpPr>
        <p:spPr>
          <a:xfrm>
            <a:off x="1009135" y="262387"/>
            <a:ext cx="11182865" cy="830997"/>
          </a:xfrm>
          <a:prstGeom prst="rect">
            <a:avLst/>
          </a:prstGeom>
          <a:noFill/>
        </p:spPr>
        <p:txBody>
          <a:bodyPr wrap="square" rtlCol="0">
            <a:spAutoFit/>
          </a:bodyPr>
          <a:lstStyle/>
          <a:p>
            <a:pPr algn="ctr"/>
            <a:r>
              <a:rPr lang="en-IE" sz="2400" b="1" dirty="0">
                <a:solidFill>
                  <a:srgbClr val="00205A"/>
                </a:solidFill>
                <a:latin typeface="Zona Pro ExtraLight" panose="02010A03040002020004" pitchFamily="2" charset="0"/>
              </a:rPr>
              <a:t>THE RUSSIAN FEDERATION – 147 MILLION PEOPLE SANCTIONED - FALLOUT</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descr="Map&#10;&#10;Description automatically generated">
            <a:extLst>
              <a:ext uri="{FF2B5EF4-FFF2-40B4-BE49-F238E27FC236}">
                <a16:creationId xmlns:a16="http://schemas.microsoft.com/office/drawing/2014/main" id="{F1CC27C9-7D43-207C-C457-6A38752D0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564" y="1080209"/>
            <a:ext cx="8342870" cy="4855811"/>
          </a:xfrm>
          <a:prstGeom prst="rect">
            <a:avLst/>
          </a:prstGeom>
        </p:spPr>
      </p:pic>
      <p:sp>
        <p:nvSpPr>
          <p:cNvPr id="13" name="Rectangle: Rounded Corners 12">
            <a:extLst>
              <a:ext uri="{FF2B5EF4-FFF2-40B4-BE49-F238E27FC236}">
                <a16:creationId xmlns:a16="http://schemas.microsoft.com/office/drawing/2014/main" id="{DEC08B2A-2C11-E32A-A466-B5DE6EC0866B}"/>
              </a:ext>
            </a:extLst>
          </p:cNvPr>
          <p:cNvSpPr/>
          <p:nvPr/>
        </p:nvSpPr>
        <p:spPr>
          <a:xfrm>
            <a:off x="1717588" y="3316584"/>
            <a:ext cx="932936" cy="72414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descr="Logo, company name&#10;&#10;Description automatically generated">
            <a:extLst>
              <a:ext uri="{FF2B5EF4-FFF2-40B4-BE49-F238E27FC236}">
                <a16:creationId xmlns:a16="http://schemas.microsoft.com/office/drawing/2014/main" id="{BDF1185C-0873-5892-51FE-F469B7339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29" y="6119948"/>
            <a:ext cx="799113" cy="524609"/>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86846DE1-C1E4-7910-A733-0739A3016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928" y="6061854"/>
            <a:ext cx="1427556" cy="680715"/>
          </a:xfrm>
          <a:prstGeom prst="rect">
            <a:avLst/>
          </a:prstGeom>
        </p:spPr>
      </p:pic>
      <p:sp>
        <p:nvSpPr>
          <p:cNvPr id="11" name="TextBox 10">
            <a:extLst>
              <a:ext uri="{FF2B5EF4-FFF2-40B4-BE49-F238E27FC236}">
                <a16:creationId xmlns:a16="http://schemas.microsoft.com/office/drawing/2014/main" id="{9E35B364-3236-6C91-1E15-7A085DA810E1}"/>
              </a:ext>
            </a:extLst>
          </p:cNvPr>
          <p:cNvSpPr txBox="1"/>
          <p:nvPr/>
        </p:nvSpPr>
        <p:spPr>
          <a:xfrm>
            <a:off x="9810306" y="6211669"/>
            <a:ext cx="1959936"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333711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4/12</a:t>
            </a:r>
          </a:p>
        </p:txBody>
      </p:sp>
      <p:sp>
        <p:nvSpPr>
          <p:cNvPr id="5" name="TextBox 4">
            <a:extLst>
              <a:ext uri="{FF2B5EF4-FFF2-40B4-BE49-F238E27FC236}">
                <a16:creationId xmlns:a16="http://schemas.microsoft.com/office/drawing/2014/main" id="{D54350FE-07D9-FCF2-9D79-62262714F665}"/>
              </a:ext>
            </a:extLst>
          </p:cNvPr>
          <p:cNvSpPr txBox="1"/>
          <p:nvPr/>
        </p:nvSpPr>
        <p:spPr>
          <a:xfrm>
            <a:off x="1114095" y="151411"/>
            <a:ext cx="9643418" cy="830997"/>
          </a:xfrm>
          <a:prstGeom prst="rect">
            <a:avLst/>
          </a:prstGeom>
          <a:noFill/>
        </p:spPr>
        <p:txBody>
          <a:bodyPr wrap="square" rtlCol="0">
            <a:spAutoFit/>
          </a:bodyPr>
          <a:lstStyle/>
          <a:p>
            <a:pPr algn="ctr"/>
            <a:r>
              <a:rPr lang="en-IE" sz="2400" b="1" dirty="0">
                <a:solidFill>
                  <a:srgbClr val="00205A"/>
                </a:solidFill>
                <a:latin typeface="Zona Pro ExtraLight" panose="02010A03040002020004" pitchFamily="2" charset="0"/>
              </a:rPr>
              <a:t>THE DIFFERENCE BETWEEN A COUNTRY AND ITS GOVERNMENT</a:t>
            </a:r>
          </a:p>
        </p:txBody>
      </p:sp>
      <p:sp>
        <p:nvSpPr>
          <p:cNvPr id="6" name="Rectangle 5">
            <a:extLst>
              <a:ext uri="{FF2B5EF4-FFF2-40B4-BE49-F238E27FC236}">
                <a16:creationId xmlns:a16="http://schemas.microsoft.com/office/drawing/2014/main" id="{7041696E-CF0A-CC0A-4A22-7E6F105C30E9}"/>
              </a:ext>
            </a:extLst>
          </p:cNvPr>
          <p:cNvSpPr/>
          <p:nvPr/>
        </p:nvSpPr>
        <p:spPr>
          <a:xfrm>
            <a:off x="1326292" y="1086191"/>
            <a:ext cx="9539416" cy="4843848"/>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A picture containing sky, outdoor, building, city&#10;&#10;Description automatically generated">
            <a:extLst>
              <a:ext uri="{FF2B5EF4-FFF2-40B4-BE49-F238E27FC236}">
                <a16:creationId xmlns:a16="http://schemas.microsoft.com/office/drawing/2014/main" id="{8E766DAA-8044-9468-B292-9697C34C6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717" y="1385289"/>
            <a:ext cx="6338565" cy="4224679"/>
          </a:xfrm>
          <a:prstGeom prst="rect">
            <a:avLst/>
          </a:prstGeom>
        </p:spPr>
      </p:pic>
      <p:sp>
        <p:nvSpPr>
          <p:cNvPr id="13" name="Rectangle 12">
            <a:extLst>
              <a:ext uri="{FF2B5EF4-FFF2-40B4-BE49-F238E27FC236}">
                <a16:creationId xmlns:a16="http://schemas.microsoft.com/office/drawing/2014/main" id="{C279B6E5-9827-61D1-8CE9-C07FB600C694}"/>
              </a:ext>
            </a:extLst>
          </p:cNvPr>
          <p:cNvSpPr/>
          <p:nvPr/>
        </p:nvSpPr>
        <p:spPr>
          <a:xfrm>
            <a:off x="2925302" y="1385289"/>
            <a:ext cx="6339980" cy="42246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descr="Logo, company name&#10;&#10;Description automatically generated">
            <a:extLst>
              <a:ext uri="{FF2B5EF4-FFF2-40B4-BE49-F238E27FC236}">
                <a16:creationId xmlns:a16="http://schemas.microsoft.com/office/drawing/2014/main" id="{8B8A9213-AD1C-5611-D532-CBE15627B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92" y="6097418"/>
            <a:ext cx="811017" cy="532424"/>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EF11E078-83BF-354B-5B3D-A76077741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091" y="6036998"/>
            <a:ext cx="1448821" cy="690855"/>
          </a:xfrm>
          <a:prstGeom prst="rect">
            <a:avLst/>
          </a:prstGeom>
        </p:spPr>
      </p:pic>
      <p:sp>
        <p:nvSpPr>
          <p:cNvPr id="10" name="TextBox 9">
            <a:extLst>
              <a:ext uri="{FF2B5EF4-FFF2-40B4-BE49-F238E27FC236}">
                <a16:creationId xmlns:a16="http://schemas.microsoft.com/office/drawing/2014/main" id="{3EC82B79-5857-A044-DEAC-49D7D25F7628}"/>
              </a:ext>
            </a:extLst>
          </p:cNvPr>
          <p:cNvSpPr txBox="1"/>
          <p:nvPr/>
        </p:nvSpPr>
        <p:spPr>
          <a:xfrm>
            <a:off x="9799674" y="6211669"/>
            <a:ext cx="1842977"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120206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a:xfrm>
            <a:off x="785037" y="131209"/>
            <a:ext cx="10515600" cy="1325563"/>
          </a:xfrm>
        </p:spPr>
        <p:txBody>
          <a:bodyPr>
            <a:normAutofit/>
          </a:bodyPr>
          <a:lstStyle/>
          <a:p>
            <a:pPr algn="ctr"/>
            <a:r>
              <a:rPr lang="en-GB" b="1" dirty="0">
                <a:solidFill>
                  <a:srgbClr val="00205A"/>
                </a:solidFill>
                <a:latin typeface="Zona Pro ExtraLight" panose="02010A03040002020004" pitchFamily="2" charset="0"/>
                <a:ea typeface="+mn-ea"/>
                <a:cs typeface="+mn-cs"/>
              </a:rPr>
              <a:t>TYPES AND FORMS OF SANCTIONS</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a:xfrm>
            <a:off x="870097" y="1361078"/>
            <a:ext cx="10515600" cy="4710113"/>
          </a:xfrm>
        </p:spPr>
        <p:txBody>
          <a:bodyPr>
            <a:noAutofit/>
          </a:bodyPr>
          <a:lstStyle/>
          <a:p>
            <a:r>
              <a:rPr lang="en-GB" sz="2000" b="1" dirty="0">
                <a:solidFill>
                  <a:srgbClr val="00205B"/>
                </a:solidFill>
                <a:latin typeface="Hamlin"/>
                <a:cs typeface="Times New Roman" panose="02020603050405020304" pitchFamily="18" charset="0"/>
              </a:rPr>
              <a:t>Individuals </a:t>
            </a:r>
            <a:r>
              <a:rPr lang="en-GB" sz="2000" dirty="0">
                <a:solidFill>
                  <a:srgbClr val="00205B"/>
                </a:solidFill>
                <a:latin typeface="Hamlin"/>
                <a:cs typeface="Times New Roman" panose="02020603050405020304" pitchFamily="18" charset="0"/>
              </a:rPr>
              <a:t>- </a:t>
            </a:r>
            <a:r>
              <a:rPr lang="en-IE" sz="2000" dirty="0">
                <a:solidFill>
                  <a:srgbClr val="00205B"/>
                </a:solidFill>
                <a:latin typeface="Hamlin"/>
                <a:cs typeface="Times New Roman" panose="02020603050405020304" pitchFamily="18" charset="0"/>
              </a:rPr>
              <a:t>Usually subject to </a:t>
            </a:r>
            <a:r>
              <a:rPr lang="en-GB" sz="2000" dirty="0">
                <a:solidFill>
                  <a:srgbClr val="00205B"/>
                </a:solidFill>
                <a:latin typeface="Hamlin"/>
                <a:cs typeface="Times New Roman" panose="02020603050405020304" pitchFamily="18" charset="0"/>
              </a:rPr>
              <a:t>an asset freeze and the prohibition to make funds and economic resources available to them, in targeted response to their activities/policies the EU deems contrary to international law, human rights and fundamental freedoms (ECHR, CJEU, CFR)</a:t>
            </a:r>
          </a:p>
          <a:p>
            <a:endParaRPr lang="en-GB" sz="2000" dirty="0">
              <a:solidFill>
                <a:srgbClr val="00205B"/>
              </a:solidFill>
              <a:latin typeface="Hamlin"/>
              <a:cs typeface="Times New Roman" panose="02020603050405020304" pitchFamily="18" charset="0"/>
            </a:endParaRPr>
          </a:p>
          <a:p>
            <a:r>
              <a:rPr lang="en-GB" sz="2000" b="1" dirty="0">
                <a:solidFill>
                  <a:srgbClr val="00205B"/>
                </a:solidFill>
                <a:latin typeface="Hamlin"/>
                <a:cs typeface="Times New Roman" panose="02020603050405020304" pitchFamily="18" charset="0"/>
              </a:rPr>
              <a:t>Entities/Nations </a:t>
            </a:r>
            <a:r>
              <a:rPr lang="en-GB" sz="2000" dirty="0">
                <a:solidFill>
                  <a:srgbClr val="00205B"/>
                </a:solidFill>
                <a:latin typeface="Hamlin"/>
                <a:cs typeface="Times New Roman" panose="02020603050405020304" pitchFamily="18" charset="0"/>
              </a:rPr>
              <a:t>– Many different relevant entity types exist, such as companies, pensions, foundations, charities, trusts, partnerships. All are in scope for Sanctions and Enhanced Due Diligence if registered/domiciled in the Russian Federation</a:t>
            </a:r>
          </a:p>
          <a:p>
            <a:endParaRPr lang="en-GB" sz="2000" dirty="0">
              <a:solidFill>
                <a:srgbClr val="00205B"/>
              </a:solidFill>
              <a:latin typeface="Hamlin"/>
              <a:cs typeface="Times New Roman" panose="02020603050405020304" pitchFamily="18" charset="0"/>
            </a:endParaRPr>
          </a:p>
          <a:p>
            <a:r>
              <a:rPr lang="en-GB" sz="2000" b="1" dirty="0">
                <a:solidFill>
                  <a:srgbClr val="00205B"/>
                </a:solidFill>
                <a:latin typeface="Hamlin"/>
                <a:cs typeface="Times New Roman" panose="02020603050405020304" pitchFamily="18" charset="0"/>
              </a:rPr>
              <a:t>Forms</a:t>
            </a:r>
            <a:r>
              <a:rPr lang="en-GB" sz="2000" dirty="0">
                <a:solidFill>
                  <a:srgbClr val="00205B"/>
                </a:solidFill>
                <a:latin typeface="Hamlin"/>
                <a:cs typeface="Times New Roman" panose="02020603050405020304" pitchFamily="18" charset="0"/>
              </a:rPr>
              <a:t> - Asset freezing or confiscation, travel bans, import and export restrictions, restrictions on banking/financial services, embargoes, etc</a:t>
            </a:r>
            <a:r>
              <a:rPr lang="en-IE" sz="2000" dirty="0">
                <a:solidFill>
                  <a:srgbClr val="00205B"/>
                </a:solidFill>
                <a:latin typeface="Hamlin"/>
                <a:cs typeface="Times New Roman" panose="02020603050405020304" pitchFamily="18" charset="0"/>
              </a:rPr>
              <a:t>. There are over 2000 Individuals/Entities on the EU’s Financial Sanctions List (Not all Russian)</a:t>
            </a:r>
          </a:p>
        </p:txBody>
      </p:sp>
      <p:sp>
        <p:nvSpPr>
          <p:cNvPr id="6" name="TextBox 5">
            <a:extLst>
              <a:ext uri="{FF2B5EF4-FFF2-40B4-BE49-F238E27FC236}">
                <a16:creationId xmlns:a16="http://schemas.microsoft.com/office/drawing/2014/main" id="{B56FEB77-620F-4342-5684-6E95967FD123}"/>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5/12</a:t>
            </a:r>
          </a:p>
        </p:txBody>
      </p:sp>
      <p:pic>
        <p:nvPicPr>
          <p:cNvPr id="5" name="Picture 4" descr="Logo, company name&#10;&#10;Description automatically generated">
            <a:extLst>
              <a:ext uri="{FF2B5EF4-FFF2-40B4-BE49-F238E27FC236}">
                <a16:creationId xmlns:a16="http://schemas.microsoft.com/office/drawing/2014/main" id="{51F99FE1-A46C-3B79-F5DA-8A6AB61E3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3" y="5903760"/>
            <a:ext cx="1106008" cy="726082"/>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D342778-F892-1428-D485-2851E5589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834198"/>
            <a:ext cx="1874123" cy="893655"/>
          </a:xfrm>
          <a:prstGeom prst="rect">
            <a:avLst/>
          </a:prstGeom>
        </p:spPr>
      </p:pic>
      <p:sp>
        <p:nvSpPr>
          <p:cNvPr id="10" name="TextBox 9">
            <a:extLst>
              <a:ext uri="{FF2B5EF4-FFF2-40B4-BE49-F238E27FC236}">
                <a16:creationId xmlns:a16="http://schemas.microsoft.com/office/drawing/2014/main" id="{7DA0F03C-1C25-541A-DE7C-FC4E7E40FBB5}"/>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185266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6/12</a:t>
            </a:r>
          </a:p>
        </p:txBody>
      </p:sp>
      <p:sp>
        <p:nvSpPr>
          <p:cNvPr id="5" name="TextBox 4">
            <a:extLst>
              <a:ext uri="{FF2B5EF4-FFF2-40B4-BE49-F238E27FC236}">
                <a16:creationId xmlns:a16="http://schemas.microsoft.com/office/drawing/2014/main" id="{D54350FE-07D9-FCF2-9D79-62262714F665}"/>
              </a:ext>
            </a:extLst>
          </p:cNvPr>
          <p:cNvSpPr txBox="1"/>
          <p:nvPr/>
        </p:nvSpPr>
        <p:spPr>
          <a:xfrm>
            <a:off x="1634952" y="152115"/>
            <a:ext cx="8922095" cy="769441"/>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SANCTIONED INDIVIDUALS</a:t>
            </a:r>
          </a:p>
        </p:txBody>
      </p:sp>
      <p:sp>
        <p:nvSpPr>
          <p:cNvPr id="6" name="Rectangle 5">
            <a:extLst>
              <a:ext uri="{FF2B5EF4-FFF2-40B4-BE49-F238E27FC236}">
                <a16:creationId xmlns:a16="http://schemas.microsoft.com/office/drawing/2014/main" id="{7041696E-CF0A-CC0A-4A22-7E6F105C30E9}"/>
              </a:ext>
            </a:extLst>
          </p:cNvPr>
          <p:cNvSpPr/>
          <p:nvPr/>
        </p:nvSpPr>
        <p:spPr>
          <a:xfrm>
            <a:off x="3273559" y="949377"/>
            <a:ext cx="5517292" cy="5449781"/>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0D677495-927E-7C01-7965-E8E5F1A6FC82}"/>
              </a:ext>
            </a:extLst>
          </p:cNvPr>
          <p:cNvSpPr txBox="1"/>
          <p:nvPr/>
        </p:nvSpPr>
        <p:spPr>
          <a:xfrm>
            <a:off x="3711146" y="4293300"/>
            <a:ext cx="4769707" cy="1754326"/>
          </a:xfrm>
          <a:prstGeom prst="rect">
            <a:avLst/>
          </a:prstGeom>
          <a:noFill/>
        </p:spPr>
        <p:txBody>
          <a:bodyPr wrap="square">
            <a:spAutoFit/>
          </a:bodyPr>
          <a:lstStyle/>
          <a:p>
            <a:pPr algn="ctr"/>
            <a:r>
              <a:rPr lang="en-IE" sz="1200" dirty="0">
                <a:solidFill>
                  <a:srgbClr val="00205B"/>
                </a:solidFill>
                <a:latin typeface="Times New Roman" panose="02020603050405020304" pitchFamily="18" charset="0"/>
                <a:cs typeface="Times New Roman" panose="02020603050405020304" pitchFamily="18" charset="0"/>
              </a:rPr>
              <a:t>EU reference number: EU.7510.16 </a:t>
            </a:r>
          </a:p>
          <a:p>
            <a:pPr algn="ctr"/>
            <a:r>
              <a:rPr lang="en-IE" sz="1200" dirty="0">
                <a:solidFill>
                  <a:srgbClr val="00205B"/>
                </a:solidFill>
                <a:latin typeface="Times New Roman" panose="02020603050405020304" pitchFamily="18" charset="0"/>
                <a:cs typeface="Times New Roman" panose="02020603050405020304" pitchFamily="18" charset="0"/>
              </a:rPr>
              <a:t>Legal basis: 2022/332 (OJ L53) </a:t>
            </a:r>
            <a:r>
              <a:rPr lang="en-IE" sz="1200" u="sng" dirty="0">
                <a:solidFill>
                  <a:srgbClr val="00205B"/>
                </a:solidFill>
                <a:latin typeface="Times New Roman" panose="02020603050405020304" pitchFamily="18" charset="0"/>
                <a:cs typeface="Times New Roman" panose="02020603050405020304" pitchFamily="18" charset="0"/>
              </a:rPr>
              <a:t>(Journal of the EU)</a:t>
            </a:r>
          </a:p>
          <a:p>
            <a:pPr algn="ctr"/>
            <a:r>
              <a:rPr lang="en-IE" sz="1200" dirty="0">
                <a:solidFill>
                  <a:srgbClr val="00205B"/>
                </a:solidFill>
                <a:latin typeface="Times New Roman" panose="02020603050405020304" pitchFamily="18" charset="0"/>
                <a:cs typeface="Times New Roman" panose="02020603050405020304" pitchFamily="18" charset="0"/>
              </a:rPr>
              <a:t>Programme: UKR - Ukraine </a:t>
            </a:r>
          </a:p>
          <a:p>
            <a:endParaRPr lang="en-IE" sz="1200" dirty="0">
              <a:solidFill>
                <a:srgbClr val="00205B"/>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Name/Alias: </a:t>
            </a:r>
            <a:r>
              <a:rPr lang="az-Cyrl-AZ" sz="1200" dirty="0">
                <a:solidFill>
                  <a:srgbClr val="00205B"/>
                </a:solidFill>
                <a:latin typeface="Times New Roman" panose="02020603050405020304" pitchFamily="18" charset="0"/>
                <a:cs typeface="Times New Roman" panose="02020603050405020304" pitchFamily="18" charset="0"/>
              </a:rPr>
              <a:t>Влади́мир Влади́мирович ПУ́ТИН </a:t>
            </a:r>
            <a:endParaRPr lang="en-IE" sz="1200" dirty="0">
              <a:solidFill>
                <a:srgbClr val="00205B"/>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Name/Alias: </a:t>
            </a:r>
            <a:r>
              <a:rPr lang="en-IE" sz="1200" b="1" i="1" dirty="0">
                <a:solidFill>
                  <a:srgbClr val="00205B"/>
                </a:solidFill>
                <a:latin typeface="Times New Roman" panose="02020603050405020304" pitchFamily="18" charset="0"/>
                <a:cs typeface="Times New Roman" panose="02020603050405020304" pitchFamily="18" charset="0"/>
              </a:rPr>
              <a:t>Vladimir Vladimirovich PUTIN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Function: President of the Russian Federation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Birth date: 07/10/1952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Birth place: Russian Federation, Leningrad (now Saint-Petersburg)</a:t>
            </a:r>
          </a:p>
        </p:txBody>
      </p:sp>
      <p:pic>
        <p:nvPicPr>
          <p:cNvPr id="14" name="Picture 13" descr="A person in a suit and tie&#10;&#10;Description automatically generated with medium confidence">
            <a:extLst>
              <a:ext uri="{FF2B5EF4-FFF2-40B4-BE49-F238E27FC236}">
                <a16:creationId xmlns:a16="http://schemas.microsoft.com/office/drawing/2014/main" id="{B1FE2507-7D01-8716-B5B2-4AA31F5C8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389" y="1056543"/>
            <a:ext cx="4675222" cy="3103179"/>
          </a:xfrm>
          <a:prstGeom prst="rect">
            <a:avLst/>
          </a:prstGeom>
        </p:spPr>
      </p:pic>
      <p:sp>
        <p:nvSpPr>
          <p:cNvPr id="15" name="Rectangle 14">
            <a:extLst>
              <a:ext uri="{FF2B5EF4-FFF2-40B4-BE49-F238E27FC236}">
                <a16:creationId xmlns:a16="http://schemas.microsoft.com/office/drawing/2014/main" id="{2C87B77F-62BB-B3FC-601F-A12CA4713BA1}"/>
              </a:ext>
            </a:extLst>
          </p:cNvPr>
          <p:cNvSpPr/>
          <p:nvPr/>
        </p:nvSpPr>
        <p:spPr>
          <a:xfrm>
            <a:off x="3758389" y="1056543"/>
            <a:ext cx="4675222" cy="31031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Logo, company name&#10;&#10;Description automatically generated">
            <a:extLst>
              <a:ext uri="{FF2B5EF4-FFF2-40B4-BE49-F238E27FC236}">
                <a16:creationId xmlns:a16="http://schemas.microsoft.com/office/drawing/2014/main" id="{16285B9F-F42F-A0C0-8802-B425E66C3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67" y="5967199"/>
            <a:ext cx="912198" cy="598848"/>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34222FFD-0F9A-D457-006D-C7E6EB40F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765" y="5887013"/>
            <a:ext cx="1629574" cy="777045"/>
          </a:xfrm>
          <a:prstGeom prst="rect">
            <a:avLst/>
          </a:prstGeom>
        </p:spPr>
      </p:pic>
      <p:sp>
        <p:nvSpPr>
          <p:cNvPr id="11" name="TextBox 10">
            <a:extLst>
              <a:ext uri="{FF2B5EF4-FFF2-40B4-BE49-F238E27FC236}">
                <a16:creationId xmlns:a16="http://schemas.microsoft.com/office/drawing/2014/main" id="{DF1B7F6F-B9B4-8696-D700-8BA641CD26ED}"/>
              </a:ext>
            </a:extLst>
          </p:cNvPr>
          <p:cNvSpPr txBox="1"/>
          <p:nvPr/>
        </p:nvSpPr>
        <p:spPr>
          <a:xfrm>
            <a:off x="9735879" y="6224988"/>
            <a:ext cx="2371061"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3591381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7/12</a:t>
            </a:r>
          </a:p>
        </p:txBody>
      </p:sp>
      <p:sp>
        <p:nvSpPr>
          <p:cNvPr id="5" name="TextBox 4">
            <a:extLst>
              <a:ext uri="{FF2B5EF4-FFF2-40B4-BE49-F238E27FC236}">
                <a16:creationId xmlns:a16="http://schemas.microsoft.com/office/drawing/2014/main" id="{D54350FE-07D9-FCF2-9D79-62262714F665}"/>
              </a:ext>
            </a:extLst>
          </p:cNvPr>
          <p:cNvSpPr txBox="1"/>
          <p:nvPr/>
        </p:nvSpPr>
        <p:spPr>
          <a:xfrm>
            <a:off x="1539259" y="0"/>
            <a:ext cx="8922095" cy="769441"/>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SANCTIONED INDIVIDUALS</a:t>
            </a:r>
          </a:p>
        </p:txBody>
      </p:sp>
      <p:sp>
        <p:nvSpPr>
          <p:cNvPr id="6" name="Rectangle 5">
            <a:extLst>
              <a:ext uri="{FF2B5EF4-FFF2-40B4-BE49-F238E27FC236}">
                <a16:creationId xmlns:a16="http://schemas.microsoft.com/office/drawing/2014/main" id="{7041696E-CF0A-CC0A-4A22-7E6F105C30E9}"/>
              </a:ext>
            </a:extLst>
          </p:cNvPr>
          <p:cNvSpPr/>
          <p:nvPr/>
        </p:nvSpPr>
        <p:spPr>
          <a:xfrm>
            <a:off x="3241661" y="832418"/>
            <a:ext cx="5517292" cy="5449781"/>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16A9EB44-EA1B-4E43-8CBF-7AC3D2AB1E3B}"/>
              </a:ext>
            </a:extLst>
          </p:cNvPr>
          <p:cNvSpPr txBox="1"/>
          <p:nvPr/>
        </p:nvSpPr>
        <p:spPr>
          <a:xfrm>
            <a:off x="3711146" y="3802318"/>
            <a:ext cx="4769706" cy="2308324"/>
          </a:xfrm>
          <a:prstGeom prst="rect">
            <a:avLst/>
          </a:prstGeom>
          <a:noFill/>
        </p:spPr>
        <p:txBody>
          <a:bodyPr wrap="square">
            <a:spAutoFit/>
          </a:bodyPr>
          <a:lstStyle/>
          <a:p>
            <a:pPr algn="ctr"/>
            <a:r>
              <a:rPr lang="en-IE" sz="1200" dirty="0">
                <a:solidFill>
                  <a:srgbClr val="00205B"/>
                </a:solidFill>
                <a:latin typeface="Times New Roman" panose="02020603050405020304" pitchFamily="18" charset="0"/>
                <a:cs typeface="Times New Roman" panose="02020603050405020304" pitchFamily="18" charset="0"/>
              </a:rPr>
              <a:t>EU reference number: EU.8492.36 </a:t>
            </a:r>
          </a:p>
          <a:p>
            <a:pPr algn="ctr"/>
            <a:r>
              <a:rPr lang="en-IE" sz="1200" dirty="0">
                <a:solidFill>
                  <a:srgbClr val="00205B"/>
                </a:solidFill>
                <a:latin typeface="Times New Roman" panose="02020603050405020304" pitchFamily="18" charset="0"/>
                <a:cs typeface="Times New Roman" panose="02020603050405020304" pitchFamily="18" charset="0"/>
              </a:rPr>
              <a:t>Legal basis: 2022/1270 (OJ L193) </a:t>
            </a:r>
          </a:p>
          <a:p>
            <a:pPr algn="ctr"/>
            <a:r>
              <a:rPr lang="en-IE" sz="1200" dirty="0">
                <a:solidFill>
                  <a:srgbClr val="00205B"/>
                </a:solidFill>
                <a:latin typeface="Times New Roman" panose="02020603050405020304" pitchFamily="18" charset="0"/>
                <a:cs typeface="Times New Roman" panose="02020603050405020304" pitchFamily="18" charset="0"/>
              </a:rPr>
              <a:t>Programme: UKR - Ukraine</a:t>
            </a:r>
          </a:p>
          <a:p>
            <a:endParaRPr lang="en-IE" sz="1200" dirty="0">
              <a:solidFill>
                <a:srgbClr val="00205B"/>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Name/Alias: </a:t>
            </a:r>
            <a:r>
              <a:rPr lang="az-Cyrl-AZ" sz="1200" dirty="0">
                <a:solidFill>
                  <a:srgbClr val="00205B"/>
                </a:solidFill>
                <a:latin typeface="Times New Roman" panose="02020603050405020304" pitchFamily="18" charset="0"/>
                <a:cs typeface="Times New Roman" panose="02020603050405020304" pitchFamily="18" charset="0"/>
              </a:rPr>
              <a:t>Сергей Семёнович СОБЯНИН</a:t>
            </a:r>
            <a:endParaRPr lang="en-IE" sz="1200" dirty="0">
              <a:solidFill>
                <a:srgbClr val="00205B"/>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Name/Alias: </a:t>
            </a:r>
            <a:r>
              <a:rPr lang="en-IE" sz="1200" b="1" i="1" dirty="0">
                <a:solidFill>
                  <a:srgbClr val="00205B"/>
                </a:solidFill>
                <a:latin typeface="Times New Roman" panose="02020603050405020304" pitchFamily="18" charset="0"/>
                <a:cs typeface="Times New Roman" panose="02020603050405020304" pitchFamily="18" charset="0"/>
              </a:rPr>
              <a:t>Sergey </a:t>
            </a:r>
            <a:r>
              <a:rPr lang="en-IE" sz="1200" b="1" i="1" dirty="0" err="1">
                <a:solidFill>
                  <a:srgbClr val="00205B"/>
                </a:solidFill>
                <a:latin typeface="Times New Roman" panose="02020603050405020304" pitchFamily="18" charset="0"/>
                <a:cs typeface="Times New Roman" panose="02020603050405020304" pitchFamily="18" charset="0"/>
              </a:rPr>
              <a:t>Semyonovich</a:t>
            </a:r>
            <a:r>
              <a:rPr lang="en-IE" sz="1200" b="1" i="1" dirty="0">
                <a:solidFill>
                  <a:srgbClr val="00205B"/>
                </a:solidFill>
                <a:latin typeface="Times New Roman" panose="02020603050405020304" pitchFamily="18" charset="0"/>
                <a:cs typeface="Times New Roman" panose="02020603050405020304" pitchFamily="18" charset="0"/>
              </a:rPr>
              <a:t> SOBYANIN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Function: Mayor of Moscow and has close ties with Vladimir Putin. Head of the presidential administration from 2005-2008 and served as Deputy Prime Minister of Russia from 2008-2010 in Vladimir Putin’s Second Cabinet. Member of the Security Council</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Birth date: 21/06/1958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Birth place: Russian Federation, </a:t>
            </a:r>
            <a:r>
              <a:rPr lang="en-IE" sz="1200" dirty="0" err="1">
                <a:solidFill>
                  <a:srgbClr val="00205B"/>
                </a:solidFill>
                <a:latin typeface="Times New Roman" panose="02020603050405020304" pitchFamily="18" charset="0"/>
                <a:cs typeface="Times New Roman" panose="02020603050405020304" pitchFamily="18" charset="0"/>
              </a:rPr>
              <a:t>Nyaksimvol</a:t>
            </a:r>
            <a:endParaRPr lang="en-IE" sz="1200" dirty="0">
              <a:solidFill>
                <a:srgbClr val="00205B"/>
              </a:solidFill>
              <a:latin typeface="Times New Roman" panose="02020603050405020304" pitchFamily="18" charset="0"/>
              <a:cs typeface="Times New Roman" panose="02020603050405020304" pitchFamily="18" charset="0"/>
            </a:endParaRPr>
          </a:p>
        </p:txBody>
      </p:sp>
      <p:pic>
        <p:nvPicPr>
          <p:cNvPr id="9" name="Picture 8" descr="A person with white hair&#10;&#10;Description automatically generated with low confidence">
            <a:extLst>
              <a:ext uri="{FF2B5EF4-FFF2-40B4-BE49-F238E27FC236}">
                <a16:creationId xmlns:a16="http://schemas.microsoft.com/office/drawing/2014/main" id="{B2569D49-4CE6-625D-EE6F-405472342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953" y="921871"/>
            <a:ext cx="4413580" cy="2813658"/>
          </a:xfrm>
          <a:prstGeom prst="rect">
            <a:avLst/>
          </a:prstGeom>
        </p:spPr>
      </p:pic>
      <p:sp>
        <p:nvSpPr>
          <p:cNvPr id="10" name="Rectangle 9">
            <a:extLst>
              <a:ext uri="{FF2B5EF4-FFF2-40B4-BE49-F238E27FC236}">
                <a16:creationId xmlns:a16="http://schemas.microsoft.com/office/drawing/2014/main" id="{6210DA57-1B76-7519-2528-2C97C5A2BB1B}"/>
              </a:ext>
            </a:extLst>
          </p:cNvPr>
          <p:cNvSpPr/>
          <p:nvPr/>
        </p:nvSpPr>
        <p:spPr>
          <a:xfrm>
            <a:off x="3902951" y="921871"/>
            <a:ext cx="4413581" cy="28136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Logo, company name&#10;&#10;Description automatically generated">
            <a:extLst>
              <a:ext uri="{FF2B5EF4-FFF2-40B4-BE49-F238E27FC236}">
                <a16:creationId xmlns:a16="http://schemas.microsoft.com/office/drawing/2014/main" id="{AA98D66A-EFEB-C538-45FF-A4669151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93" y="6070066"/>
            <a:ext cx="852680" cy="559775"/>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35383305-E95F-8971-0EFA-58462C8F8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091" y="6001508"/>
            <a:ext cx="1523249" cy="726345"/>
          </a:xfrm>
          <a:prstGeom prst="rect">
            <a:avLst/>
          </a:prstGeom>
        </p:spPr>
      </p:pic>
      <p:sp>
        <p:nvSpPr>
          <p:cNvPr id="13" name="TextBox 12">
            <a:extLst>
              <a:ext uri="{FF2B5EF4-FFF2-40B4-BE49-F238E27FC236}">
                <a16:creationId xmlns:a16="http://schemas.microsoft.com/office/drawing/2014/main" id="{81BC70A3-BF78-DE74-BB77-0BB24968C361}"/>
              </a:ext>
            </a:extLst>
          </p:cNvPr>
          <p:cNvSpPr txBox="1"/>
          <p:nvPr/>
        </p:nvSpPr>
        <p:spPr>
          <a:xfrm>
            <a:off x="9852837" y="6248255"/>
            <a:ext cx="1853610"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1829537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8/12</a:t>
            </a:r>
          </a:p>
        </p:txBody>
      </p:sp>
      <p:sp>
        <p:nvSpPr>
          <p:cNvPr id="5" name="TextBox 4">
            <a:extLst>
              <a:ext uri="{FF2B5EF4-FFF2-40B4-BE49-F238E27FC236}">
                <a16:creationId xmlns:a16="http://schemas.microsoft.com/office/drawing/2014/main" id="{D54350FE-07D9-FCF2-9D79-62262714F665}"/>
              </a:ext>
            </a:extLst>
          </p:cNvPr>
          <p:cNvSpPr txBox="1"/>
          <p:nvPr/>
        </p:nvSpPr>
        <p:spPr>
          <a:xfrm>
            <a:off x="1624320" y="88320"/>
            <a:ext cx="8922095" cy="769441"/>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SANCTIONED INDIVIDUALS</a:t>
            </a:r>
          </a:p>
        </p:txBody>
      </p:sp>
      <p:sp>
        <p:nvSpPr>
          <p:cNvPr id="6" name="Rectangle 5">
            <a:extLst>
              <a:ext uri="{FF2B5EF4-FFF2-40B4-BE49-F238E27FC236}">
                <a16:creationId xmlns:a16="http://schemas.microsoft.com/office/drawing/2014/main" id="{7041696E-CF0A-CC0A-4A22-7E6F105C30E9}"/>
              </a:ext>
            </a:extLst>
          </p:cNvPr>
          <p:cNvSpPr/>
          <p:nvPr/>
        </p:nvSpPr>
        <p:spPr>
          <a:xfrm>
            <a:off x="3326721" y="853684"/>
            <a:ext cx="5517292" cy="5449781"/>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16A9EB44-EA1B-4E43-8CBF-7AC3D2AB1E3B}"/>
              </a:ext>
            </a:extLst>
          </p:cNvPr>
          <p:cNvSpPr txBox="1"/>
          <p:nvPr/>
        </p:nvSpPr>
        <p:spPr>
          <a:xfrm>
            <a:off x="3711147" y="3908036"/>
            <a:ext cx="4769706" cy="2123658"/>
          </a:xfrm>
          <a:prstGeom prst="rect">
            <a:avLst/>
          </a:prstGeom>
          <a:noFill/>
        </p:spPr>
        <p:txBody>
          <a:bodyPr wrap="square">
            <a:spAutoFit/>
          </a:bodyPr>
          <a:lstStyle/>
          <a:p>
            <a:pPr algn="ctr"/>
            <a:r>
              <a:rPr lang="en-IE" sz="1200" dirty="0">
                <a:solidFill>
                  <a:srgbClr val="00205B"/>
                </a:solidFill>
                <a:latin typeface="Times New Roman" panose="02020603050405020304" pitchFamily="18" charset="0"/>
                <a:cs typeface="Times New Roman" panose="02020603050405020304" pitchFamily="18" charset="0"/>
              </a:rPr>
              <a:t>EU reference number: EU.7891.85 </a:t>
            </a:r>
          </a:p>
          <a:p>
            <a:pPr algn="ctr"/>
            <a:r>
              <a:rPr lang="en-IE" sz="1200" dirty="0">
                <a:solidFill>
                  <a:srgbClr val="00205B"/>
                </a:solidFill>
                <a:latin typeface="Times New Roman" panose="02020603050405020304" pitchFamily="18" charset="0"/>
                <a:cs typeface="Times New Roman" panose="02020603050405020304" pitchFamily="18" charset="0"/>
              </a:rPr>
              <a:t>Legal basis: 2022/581 (OJ L110) </a:t>
            </a:r>
          </a:p>
          <a:p>
            <a:pPr algn="ctr"/>
            <a:r>
              <a:rPr lang="en-IE" sz="1200" dirty="0">
                <a:solidFill>
                  <a:srgbClr val="00205B"/>
                </a:solidFill>
                <a:latin typeface="Times New Roman" panose="02020603050405020304" pitchFamily="18" charset="0"/>
                <a:cs typeface="Times New Roman" panose="02020603050405020304" pitchFamily="18" charset="0"/>
              </a:rPr>
              <a:t>Programme: UKR - Ukraine </a:t>
            </a:r>
          </a:p>
          <a:p>
            <a:pPr algn="ctr"/>
            <a:endParaRPr lang="en-IE" sz="1200" dirty="0">
              <a:solidFill>
                <a:srgbClr val="00205B"/>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Name/Alias: </a:t>
            </a:r>
            <a:r>
              <a:rPr lang="az-Cyrl-AZ" sz="1200" dirty="0">
                <a:solidFill>
                  <a:srgbClr val="00205B"/>
                </a:solidFill>
                <a:latin typeface="Times New Roman" panose="02020603050405020304" pitchFamily="18" charset="0"/>
                <a:cs typeface="Times New Roman" panose="02020603050405020304" pitchFamily="18" charset="0"/>
              </a:rPr>
              <a:t>Игорь Евгеньевич КОНАШЕНКОВ </a:t>
            </a:r>
            <a:endParaRPr lang="en-IE" sz="1200" dirty="0">
              <a:solidFill>
                <a:srgbClr val="00205B"/>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Name/Alias: </a:t>
            </a:r>
            <a:r>
              <a:rPr lang="en-IE" sz="1200" b="1" i="1" dirty="0">
                <a:solidFill>
                  <a:srgbClr val="00205B"/>
                </a:solidFill>
                <a:latin typeface="Times New Roman" panose="02020603050405020304" pitchFamily="18" charset="0"/>
                <a:cs typeface="Times New Roman" panose="02020603050405020304" pitchFamily="18" charset="0"/>
              </a:rPr>
              <a:t>Igor </a:t>
            </a:r>
            <a:r>
              <a:rPr lang="en-IE" sz="1200" b="1" i="1" dirty="0" err="1">
                <a:solidFill>
                  <a:srgbClr val="00205B"/>
                </a:solidFill>
                <a:latin typeface="Times New Roman" panose="02020603050405020304" pitchFamily="18" charset="0"/>
                <a:cs typeface="Times New Roman" panose="02020603050405020304" pitchFamily="18" charset="0"/>
              </a:rPr>
              <a:t>Evgenievich</a:t>
            </a:r>
            <a:r>
              <a:rPr lang="en-IE" sz="1200" b="1" i="1" dirty="0">
                <a:solidFill>
                  <a:srgbClr val="00205B"/>
                </a:solidFill>
                <a:latin typeface="Times New Roman" panose="02020603050405020304" pitchFamily="18" charset="0"/>
                <a:cs typeface="Times New Roman" panose="02020603050405020304" pitchFamily="18" charset="0"/>
              </a:rPr>
              <a:t> KONASHENKOV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Title: Major General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Function: Head of the Department of Information and Communications of the Ministry of </a:t>
            </a:r>
            <a:r>
              <a:rPr lang="en-IE" sz="1200" dirty="0" err="1">
                <a:solidFill>
                  <a:srgbClr val="00205B"/>
                </a:solidFill>
                <a:latin typeface="Times New Roman" panose="02020603050405020304" pitchFamily="18" charset="0"/>
                <a:cs typeface="Times New Roman" panose="02020603050405020304" pitchFamily="18" charset="0"/>
              </a:rPr>
              <a:t>Defense</a:t>
            </a:r>
            <a:r>
              <a:rPr lang="en-IE" sz="1200" dirty="0">
                <a:solidFill>
                  <a:srgbClr val="00205B"/>
                </a:solidFill>
                <a:latin typeface="Times New Roman" panose="02020603050405020304" pitchFamily="18" charset="0"/>
                <a:cs typeface="Times New Roman" panose="02020603050405020304" pitchFamily="18" charset="0"/>
              </a:rPr>
              <a:t> of the Russian Federation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Birth date: 15/05/1966 </a:t>
            </a:r>
          </a:p>
          <a:p>
            <a:pPr marL="171450" indent="-171450">
              <a:buFont typeface="Arial" panose="020B0604020202020204" pitchFamily="34" charset="0"/>
              <a:buChar char="•"/>
            </a:pPr>
            <a:r>
              <a:rPr lang="en-IE" sz="1200" dirty="0">
                <a:solidFill>
                  <a:srgbClr val="00205B"/>
                </a:solidFill>
                <a:latin typeface="Times New Roman" panose="02020603050405020304" pitchFamily="18" charset="0"/>
                <a:cs typeface="Times New Roman" panose="02020603050405020304" pitchFamily="18" charset="0"/>
              </a:rPr>
              <a:t>Birth place: Moldova, Republic Of, Chisinau</a:t>
            </a:r>
          </a:p>
        </p:txBody>
      </p:sp>
      <p:pic>
        <p:nvPicPr>
          <p:cNvPr id="12" name="Picture 11" descr="A person in a military uniform&#10;&#10;Description automatically generated with medium confidence">
            <a:extLst>
              <a:ext uri="{FF2B5EF4-FFF2-40B4-BE49-F238E27FC236}">
                <a16:creationId xmlns:a16="http://schemas.microsoft.com/office/drawing/2014/main" id="{254C5413-317A-28AA-58BA-04FCA2179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199" y="1006892"/>
            <a:ext cx="4869505" cy="2740290"/>
          </a:xfrm>
          <a:prstGeom prst="rect">
            <a:avLst/>
          </a:prstGeom>
        </p:spPr>
      </p:pic>
      <p:sp>
        <p:nvSpPr>
          <p:cNvPr id="13" name="Rectangle 12">
            <a:extLst>
              <a:ext uri="{FF2B5EF4-FFF2-40B4-BE49-F238E27FC236}">
                <a16:creationId xmlns:a16="http://schemas.microsoft.com/office/drawing/2014/main" id="{B07EC065-9FDF-7272-C810-63F80FB849A8}"/>
              </a:ext>
            </a:extLst>
          </p:cNvPr>
          <p:cNvSpPr/>
          <p:nvPr/>
        </p:nvSpPr>
        <p:spPr>
          <a:xfrm>
            <a:off x="3665843" y="988358"/>
            <a:ext cx="4831362" cy="27613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Logo, company name&#10;&#10;Description automatically generated">
            <a:extLst>
              <a:ext uri="{FF2B5EF4-FFF2-40B4-BE49-F238E27FC236}">
                <a16:creationId xmlns:a16="http://schemas.microsoft.com/office/drawing/2014/main" id="{1954641C-9A72-6E5C-0D37-47778DFC6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92" y="6046622"/>
            <a:ext cx="888391" cy="583219"/>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92B2D4BA-BEDD-5522-07F6-F611EE0A1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091" y="5971088"/>
            <a:ext cx="1587044" cy="756765"/>
          </a:xfrm>
          <a:prstGeom prst="rect">
            <a:avLst/>
          </a:prstGeom>
        </p:spPr>
      </p:pic>
      <p:sp>
        <p:nvSpPr>
          <p:cNvPr id="11" name="TextBox 10">
            <a:extLst>
              <a:ext uri="{FF2B5EF4-FFF2-40B4-BE49-F238E27FC236}">
                <a16:creationId xmlns:a16="http://schemas.microsoft.com/office/drawing/2014/main" id="{12609601-F612-301D-39C3-8AE93A820099}"/>
              </a:ext>
            </a:extLst>
          </p:cNvPr>
          <p:cNvSpPr txBox="1"/>
          <p:nvPr/>
        </p:nvSpPr>
        <p:spPr>
          <a:xfrm>
            <a:off x="9820940" y="6146509"/>
            <a:ext cx="1874873"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994192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building with a sign on it&#10;&#10;Description automatically generated with low confidence">
            <a:extLst>
              <a:ext uri="{FF2B5EF4-FFF2-40B4-BE49-F238E27FC236}">
                <a16:creationId xmlns:a16="http://schemas.microsoft.com/office/drawing/2014/main" id="{EB89D3FF-234E-0006-2C15-49626D0C8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525" y="1076540"/>
            <a:ext cx="4606042" cy="3063185"/>
          </a:xfrm>
          <a:prstGeom prst="rect">
            <a:avLst/>
          </a:prstGeom>
        </p:spPr>
      </p:pic>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9/12</a:t>
            </a:r>
          </a:p>
        </p:txBody>
      </p:sp>
      <p:sp>
        <p:nvSpPr>
          <p:cNvPr id="5" name="TextBox 4">
            <a:extLst>
              <a:ext uri="{FF2B5EF4-FFF2-40B4-BE49-F238E27FC236}">
                <a16:creationId xmlns:a16="http://schemas.microsoft.com/office/drawing/2014/main" id="{D54350FE-07D9-FCF2-9D79-62262714F665}"/>
              </a:ext>
            </a:extLst>
          </p:cNvPr>
          <p:cNvSpPr txBox="1"/>
          <p:nvPr/>
        </p:nvSpPr>
        <p:spPr>
          <a:xfrm>
            <a:off x="1486096" y="130850"/>
            <a:ext cx="8922095" cy="769441"/>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SANCTIONED ENTITIES</a:t>
            </a:r>
          </a:p>
        </p:txBody>
      </p:sp>
      <p:sp>
        <p:nvSpPr>
          <p:cNvPr id="6" name="Rectangle 5">
            <a:extLst>
              <a:ext uri="{FF2B5EF4-FFF2-40B4-BE49-F238E27FC236}">
                <a16:creationId xmlns:a16="http://schemas.microsoft.com/office/drawing/2014/main" id="{7041696E-CF0A-CC0A-4A22-7E6F105C30E9}"/>
              </a:ext>
            </a:extLst>
          </p:cNvPr>
          <p:cNvSpPr/>
          <p:nvPr/>
        </p:nvSpPr>
        <p:spPr>
          <a:xfrm>
            <a:off x="3337354" y="928112"/>
            <a:ext cx="5517292" cy="5449781"/>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0D677495-927E-7C01-7965-E8E5F1A6FC82}"/>
              </a:ext>
            </a:extLst>
          </p:cNvPr>
          <p:cNvSpPr txBox="1"/>
          <p:nvPr/>
        </p:nvSpPr>
        <p:spPr>
          <a:xfrm>
            <a:off x="3711146" y="4293300"/>
            <a:ext cx="4769707" cy="1569660"/>
          </a:xfrm>
          <a:prstGeom prst="rect">
            <a:avLst/>
          </a:prstGeom>
          <a:noFill/>
        </p:spPr>
        <p:txBody>
          <a:bodyPr wrap="square">
            <a:spAutoFit/>
          </a:bodyPr>
          <a:lstStyle/>
          <a:p>
            <a:pPr algn="ctr"/>
            <a:r>
              <a:rPr lang="en-IE" sz="1200" dirty="0">
                <a:solidFill>
                  <a:srgbClr val="00205B"/>
                </a:solidFill>
              </a:rPr>
              <a:t>EU reference number: EU.8537.32 </a:t>
            </a:r>
          </a:p>
          <a:p>
            <a:pPr algn="ctr"/>
            <a:r>
              <a:rPr lang="en-IE" sz="1200" dirty="0">
                <a:solidFill>
                  <a:srgbClr val="00205B"/>
                </a:solidFill>
              </a:rPr>
              <a:t>Legal basis: 2022/1270 (OJ L193) </a:t>
            </a:r>
          </a:p>
          <a:p>
            <a:pPr algn="ctr"/>
            <a:r>
              <a:rPr lang="en-IE" sz="1200" dirty="0">
                <a:solidFill>
                  <a:srgbClr val="00205B"/>
                </a:solidFill>
              </a:rPr>
              <a:t>Programme: UKR - Ukraine </a:t>
            </a:r>
          </a:p>
          <a:p>
            <a:pPr algn="ctr"/>
            <a:endParaRPr lang="en-IE" sz="1200" dirty="0">
              <a:solidFill>
                <a:srgbClr val="00205B"/>
              </a:solidFill>
            </a:endParaRPr>
          </a:p>
          <a:p>
            <a:pPr marL="171450" indent="-171450">
              <a:buFont typeface="Arial" panose="020B0604020202020204" pitchFamily="34" charset="0"/>
              <a:buChar char="•"/>
            </a:pPr>
            <a:r>
              <a:rPr lang="en-IE" sz="1200" dirty="0">
                <a:solidFill>
                  <a:srgbClr val="00205B"/>
                </a:solidFill>
              </a:rPr>
              <a:t>Company name: </a:t>
            </a:r>
          </a:p>
          <a:p>
            <a:pPr marL="171450" indent="-171450">
              <a:buFont typeface="Arial" panose="020B0604020202020204" pitchFamily="34" charset="0"/>
              <a:buChar char="•"/>
            </a:pPr>
            <a:r>
              <a:rPr lang="en-IE" sz="1200" dirty="0">
                <a:solidFill>
                  <a:srgbClr val="00205B"/>
                </a:solidFill>
              </a:rPr>
              <a:t>Name: </a:t>
            </a:r>
            <a:r>
              <a:rPr lang="az-Cyrl-AZ" sz="1200" dirty="0">
                <a:solidFill>
                  <a:srgbClr val="00205B"/>
                </a:solidFill>
              </a:rPr>
              <a:t>Сбербанк </a:t>
            </a:r>
            <a:endParaRPr lang="en-IE" sz="1200" dirty="0">
              <a:solidFill>
                <a:srgbClr val="00205B"/>
              </a:solidFill>
            </a:endParaRPr>
          </a:p>
          <a:p>
            <a:pPr marL="171450" indent="-171450">
              <a:buFont typeface="Arial" panose="020B0604020202020204" pitchFamily="34" charset="0"/>
              <a:buChar char="•"/>
            </a:pPr>
            <a:r>
              <a:rPr lang="en-IE" sz="1200" dirty="0">
                <a:solidFill>
                  <a:srgbClr val="00205B"/>
                </a:solidFill>
              </a:rPr>
              <a:t>Name: </a:t>
            </a:r>
            <a:r>
              <a:rPr lang="en-IE" sz="1200" b="1" i="1" dirty="0">
                <a:solidFill>
                  <a:srgbClr val="00205B"/>
                </a:solidFill>
              </a:rPr>
              <a:t>Sberbank</a:t>
            </a:r>
          </a:p>
          <a:p>
            <a:pPr marL="171450" indent="-171450">
              <a:buFont typeface="Arial" panose="020B0604020202020204" pitchFamily="34" charset="0"/>
              <a:buChar char="•"/>
            </a:pPr>
            <a:r>
              <a:rPr lang="en-IE" sz="1200" dirty="0">
                <a:solidFill>
                  <a:srgbClr val="00205B"/>
                </a:solidFill>
              </a:rPr>
              <a:t>Address: Russian Federation, Moscow, 19 </a:t>
            </a:r>
            <a:r>
              <a:rPr lang="en-IE" sz="1200" dirty="0" err="1">
                <a:solidFill>
                  <a:srgbClr val="00205B"/>
                </a:solidFill>
              </a:rPr>
              <a:t>Vavilova</a:t>
            </a:r>
            <a:r>
              <a:rPr lang="en-IE" sz="1200" dirty="0">
                <a:solidFill>
                  <a:srgbClr val="00205B"/>
                </a:solidFill>
              </a:rPr>
              <a:t> St., 117997</a:t>
            </a:r>
            <a:endParaRPr lang="en-IE" sz="1200" dirty="0">
              <a:solidFill>
                <a:srgbClr val="00205B"/>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C87B77F-62BB-B3FC-601F-A12CA4713BA1}"/>
              </a:ext>
            </a:extLst>
          </p:cNvPr>
          <p:cNvSpPr/>
          <p:nvPr/>
        </p:nvSpPr>
        <p:spPr>
          <a:xfrm>
            <a:off x="3786253" y="1076539"/>
            <a:ext cx="4619492" cy="30708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descr="Logo, company name&#10;&#10;Description automatically generated">
            <a:extLst>
              <a:ext uri="{FF2B5EF4-FFF2-40B4-BE49-F238E27FC236}">
                <a16:creationId xmlns:a16="http://schemas.microsoft.com/office/drawing/2014/main" id="{0AD6EB7A-A5ED-F021-7670-39CC30465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97" y="6018633"/>
            <a:ext cx="882439" cy="579311"/>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9A2A6A21-56D9-1585-B102-00E74082B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296" y="5944261"/>
            <a:ext cx="1576411" cy="751695"/>
          </a:xfrm>
          <a:prstGeom prst="rect">
            <a:avLst/>
          </a:prstGeom>
        </p:spPr>
      </p:pic>
      <p:sp>
        <p:nvSpPr>
          <p:cNvPr id="12" name="TextBox 11">
            <a:extLst>
              <a:ext uri="{FF2B5EF4-FFF2-40B4-BE49-F238E27FC236}">
                <a16:creationId xmlns:a16="http://schemas.microsoft.com/office/drawing/2014/main" id="{39C5B992-6CAD-53A1-9253-510405747B7B}"/>
              </a:ext>
            </a:extLst>
          </p:cNvPr>
          <p:cNvSpPr txBox="1"/>
          <p:nvPr/>
        </p:nvSpPr>
        <p:spPr>
          <a:xfrm>
            <a:off x="9852837" y="6149091"/>
            <a:ext cx="191740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492132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A4670C85-1587-6739-E4AD-385F983A9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009" y="1035446"/>
            <a:ext cx="4540689" cy="3118305"/>
          </a:xfrm>
          <a:prstGeom prst="rect">
            <a:avLst/>
          </a:prstGeom>
        </p:spPr>
      </p:pic>
      <p:sp>
        <p:nvSpPr>
          <p:cNvPr id="2" name="TextBox 1">
            <a:extLst>
              <a:ext uri="{FF2B5EF4-FFF2-40B4-BE49-F238E27FC236}">
                <a16:creationId xmlns:a16="http://schemas.microsoft.com/office/drawing/2014/main" id="{03ED048C-7BDF-EBE9-D6D8-45D19B664121}"/>
              </a:ext>
            </a:extLst>
          </p:cNvPr>
          <p:cNvSpPr txBox="1"/>
          <p:nvPr/>
        </p:nvSpPr>
        <p:spPr>
          <a:xfrm>
            <a:off x="11602995" y="6529126"/>
            <a:ext cx="5890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10/12</a:t>
            </a:r>
          </a:p>
        </p:txBody>
      </p:sp>
      <p:sp>
        <p:nvSpPr>
          <p:cNvPr id="5" name="TextBox 4">
            <a:extLst>
              <a:ext uri="{FF2B5EF4-FFF2-40B4-BE49-F238E27FC236}">
                <a16:creationId xmlns:a16="http://schemas.microsoft.com/office/drawing/2014/main" id="{D54350FE-07D9-FCF2-9D79-62262714F665}"/>
              </a:ext>
            </a:extLst>
          </p:cNvPr>
          <p:cNvSpPr txBox="1"/>
          <p:nvPr/>
        </p:nvSpPr>
        <p:spPr>
          <a:xfrm>
            <a:off x="1634952" y="152115"/>
            <a:ext cx="8922095" cy="769441"/>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SANCTIONED ENTITIES</a:t>
            </a:r>
          </a:p>
        </p:txBody>
      </p:sp>
      <p:sp>
        <p:nvSpPr>
          <p:cNvPr id="6" name="Rectangle 5">
            <a:extLst>
              <a:ext uri="{FF2B5EF4-FFF2-40B4-BE49-F238E27FC236}">
                <a16:creationId xmlns:a16="http://schemas.microsoft.com/office/drawing/2014/main" id="{7041696E-CF0A-CC0A-4A22-7E6F105C30E9}"/>
              </a:ext>
            </a:extLst>
          </p:cNvPr>
          <p:cNvSpPr/>
          <p:nvPr/>
        </p:nvSpPr>
        <p:spPr>
          <a:xfrm>
            <a:off x="3337354" y="906846"/>
            <a:ext cx="5517292" cy="5449781"/>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0D677495-927E-7C01-7965-E8E5F1A6FC82}"/>
              </a:ext>
            </a:extLst>
          </p:cNvPr>
          <p:cNvSpPr txBox="1"/>
          <p:nvPr/>
        </p:nvSpPr>
        <p:spPr>
          <a:xfrm>
            <a:off x="3649073" y="4240833"/>
            <a:ext cx="4769707" cy="1938992"/>
          </a:xfrm>
          <a:prstGeom prst="rect">
            <a:avLst/>
          </a:prstGeom>
          <a:noFill/>
        </p:spPr>
        <p:txBody>
          <a:bodyPr wrap="square">
            <a:spAutoFit/>
          </a:bodyPr>
          <a:lstStyle/>
          <a:p>
            <a:pPr algn="ctr"/>
            <a:r>
              <a:rPr lang="en-IE" sz="1200" dirty="0">
                <a:solidFill>
                  <a:srgbClr val="00205B"/>
                </a:solidFill>
              </a:rPr>
              <a:t>EU reference number: EU.7807.67 </a:t>
            </a:r>
          </a:p>
          <a:p>
            <a:pPr algn="ctr"/>
            <a:r>
              <a:rPr lang="en-IE" sz="1200" dirty="0">
                <a:solidFill>
                  <a:srgbClr val="00205B"/>
                </a:solidFill>
              </a:rPr>
              <a:t>Legal basis: 2022/427 (OJ L87I) </a:t>
            </a:r>
          </a:p>
          <a:p>
            <a:pPr algn="ctr"/>
            <a:r>
              <a:rPr lang="en-IE" sz="1200" dirty="0">
                <a:solidFill>
                  <a:srgbClr val="00205B"/>
                </a:solidFill>
              </a:rPr>
              <a:t>Programme: UKR - Ukraine </a:t>
            </a:r>
          </a:p>
          <a:p>
            <a:pPr algn="ctr"/>
            <a:endParaRPr lang="en-IE" sz="1200" dirty="0">
              <a:solidFill>
                <a:srgbClr val="00205B"/>
              </a:solidFill>
            </a:endParaRPr>
          </a:p>
          <a:p>
            <a:pPr marL="171450" indent="-171450">
              <a:buFont typeface="Arial" panose="020B0604020202020204" pitchFamily="34" charset="0"/>
              <a:buChar char="•"/>
            </a:pPr>
            <a:r>
              <a:rPr lang="en-IE" sz="1200" dirty="0">
                <a:solidFill>
                  <a:srgbClr val="00205B"/>
                </a:solidFill>
              </a:rPr>
              <a:t>Company name: </a:t>
            </a:r>
          </a:p>
          <a:p>
            <a:pPr marL="171450" indent="-171450">
              <a:buFont typeface="Arial" panose="020B0604020202020204" pitchFamily="34" charset="0"/>
              <a:buChar char="•"/>
            </a:pPr>
            <a:r>
              <a:rPr lang="en-IE" sz="1200" dirty="0">
                <a:solidFill>
                  <a:srgbClr val="00205B"/>
                </a:solidFill>
              </a:rPr>
              <a:t>Name: </a:t>
            </a:r>
            <a:r>
              <a:rPr lang="az-Cyrl-AZ" sz="1200" dirty="0">
                <a:solidFill>
                  <a:srgbClr val="00205B"/>
                </a:solidFill>
              </a:rPr>
              <a:t>РН-Аэро </a:t>
            </a:r>
            <a:endParaRPr lang="en-IE" sz="1200" dirty="0">
              <a:solidFill>
                <a:srgbClr val="00205B"/>
              </a:solidFill>
            </a:endParaRPr>
          </a:p>
          <a:p>
            <a:pPr marL="171450" indent="-171450">
              <a:buFont typeface="Arial" panose="020B0604020202020204" pitchFamily="34" charset="0"/>
              <a:buChar char="•"/>
            </a:pPr>
            <a:r>
              <a:rPr lang="en-IE" sz="1200" dirty="0">
                <a:solidFill>
                  <a:srgbClr val="00205B"/>
                </a:solidFill>
              </a:rPr>
              <a:t>Name: RN AERO </a:t>
            </a:r>
          </a:p>
          <a:p>
            <a:pPr marL="171450" indent="-171450">
              <a:buFont typeface="Arial" panose="020B0604020202020204" pitchFamily="34" charset="0"/>
              <a:buChar char="•"/>
            </a:pPr>
            <a:r>
              <a:rPr lang="en-IE" sz="1200" dirty="0">
                <a:solidFill>
                  <a:srgbClr val="00205B"/>
                </a:solidFill>
              </a:rPr>
              <a:t>Name: </a:t>
            </a:r>
            <a:r>
              <a:rPr lang="az-Cyrl-AZ" sz="1200" dirty="0">
                <a:solidFill>
                  <a:srgbClr val="00205B"/>
                </a:solidFill>
              </a:rPr>
              <a:t>Роснефть-Аэро </a:t>
            </a:r>
            <a:endParaRPr lang="en-IE" sz="1200" dirty="0">
              <a:solidFill>
                <a:srgbClr val="00205B"/>
              </a:solidFill>
            </a:endParaRPr>
          </a:p>
          <a:p>
            <a:pPr marL="171450" indent="-171450">
              <a:buFont typeface="Arial" panose="020B0604020202020204" pitchFamily="34" charset="0"/>
              <a:buChar char="•"/>
            </a:pPr>
            <a:r>
              <a:rPr lang="en-IE" sz="1200" dirty="0">
                <a:solidFill>
                  <a:srgbClr val="00205B"/>
                </a:solidFill>
              </a:rPr>
              <a:t>Name: </a:t>
            </a:r>
            <a:r>
              <a:rPr lang="en-IE" sz="1200" b="1" i="1" dirty="0">
                <a:solidFill>
                  <a:srgbClr val="00205B"/>
                </a:solidFill>
              </a:rPr>
              <a:t>ROSNEFT AERO </a:t>
            </a:r>
          </a:p>
          <a:p>
            <a:pPr marL="171450" indent="-171450">
              <a:buFont typeface="Arial" panose="020B0604020202020204" pitchFamily="34" charset="0"/>
              <a:buChar char="•"/>
            </a:pPr>
            <a:r>
              <a:rPr lang="en-IE" sz="1200" dirty="0">
                <a:solidFill>
                  <a:srgbClr val="00205B"/>
                </a:solidFill>
              </a:rPr>
              <a:t>Address: Russian Federation, 119071 Moscow, 15, Malaya </a:t>
            </a:r>
            <a:r>
              <a:rPr lang="en-IE" sz="1200" dirty="0" err="1">
                <a:solidFill>
                  <a:srgbClr val="00205B"/>
                </a:solidFill>
              </a:rPr>
              <a:t>Kaluzhskaya</a:t>
            </a:r>
            <a:endParaRPr lang="en-IE" sz="1200" dirty="0">
              <a:solidFill>
                <a:srgbClr val="00205B"/>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C87B77F-62BB-B3FC-601F-A12CA4713BA1}"/>
              </a:ext>
            </a:extLst>
          </p:cNvPr>
          <p:cNvSpPr/>
          <p:nvPr/>
        </p:nvSpPr>
        <p:spPr>
          <a:xfrm>
            <a:off x="3838009" y="1041418"/>
            <a:ext cx="4540689" cy="31183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Logo, company name&#10;&#10;Description automatically generated">
            <a:extLst>
              <a:ext uri="{FF2B5EF4-FFF2-40B4-BE49-F238E27FC236}">
                <a16:creationId xmlns:a16="http://schemas.microsoft.com/office/drawing/2014/main" id="{C0E62822-88B6-1070-9EF1-27FD3CAC0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92" y="6027086"/>
            <a:ext cx="918151" cy="602756"/>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113DECFE-0036-5E02-D133-A85D1EDB1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091" y="5945738"/>
            <a:ext cx="1640207" cy="782115"/>
          </a:xfrm>
          <a:prstGeom prst="rect">
            <a:avLst/>
          </a:prstGeom>
        </p:spPr>
      </p:pic>
      <p:sp>
        <p:nvSpPr>
          <p:cNvPr id="12" name="TextBox 11">
            <a:extLst>
              <a:ext uri="{FF2B5EF4-FFF2-40B4-BE49-F238E27FC236}">
                <a16:creationId xmlns:a16="http://schemas.microsoft.com/office/drawing/2014/main" id="{3E89CACB-489A-DB3A-CD34-6BCA961BD318}"/>
              </a:ext>
            </a:extLst>
          </p:cNvPr>
          <p:cNvSpPr txBox="1"/>
          <p:nvPr/>
        </p:nvSpPr>
        <p:spPr>
          <a:xfrm>
            <a:off x="9842205" y="6116925"/>
            <a:ext cx="1896139"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941336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2DA1918C-F2A9-AE2B-48D3-BB8534618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143" y="1067441"/>
            <a:ext cx="4591221" cy="2582562"/>
          </a:xfrm>
          <a:prstGeom prst="rect">
            <a:avLst/>
          </a:prstGeom>
        </p:spPr>
      </p:pic>
      <p:sp>
        <p:nvSpPr>
          <p:cNvPr id="2" name="TextBox 1">
            <a:extLst>
              <a:ext uri="{FF2B5EF4-FFF2-40B4-BE49-F238E27FC236}">
                <a16:creationId xmlns:a16="http://schemas.microsoft.com/office/drawing/2014/main" id="{03ED048C-7BDF-EBE9-D6D8-45D19B664121}"/>
              </a:ext>
            </a:extLst>
          </p:cNvPr>
          <p:cNvSpPr txBox="1"/>
          <p:nvPr/>
        </p:nvSpPr>
        <p:spPr>
          <a:xfrm>
            <a:off x="11578281" y="6529126"/>
            <a:ext cx="613719"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11/12</a:t>
            </a:r>
          </a:p>
        </p:txBody>
      </p:sp>
      <p:sp>
        <p:nvSpPr>
          <p:cNvPr id="5" name="TextBox 4">
            <a:extLst>
              <a:ext uri="{FF2B5EF4-FFF2-40B4-BE49-F238E27FC236}">
                <a16:creationId xmlns:a16="http://schemas.microsoft.com/office/drawing/2014/main" id="{D54350FE-07D9-FCF2-9D79-62262714F665}"/>
              </a:ext>
            </a:extLst>
          </p:cNvPr>
          <p:cNvSpPr txBox="1"/>
          <p:nvPr/>
        </p:nvSpPr>
        <p:spPr>
          <a:xfrm>
            <a:off x="1634952" y="152115"/>
            <a:ext cx="8922095" cy="769441"/>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SANCTIONED ENTITIES</a:t>
            </a:r>
          </a:p>
        </p:txBody>
      </p:sp>
      <p:sp>
        <p:nvSpPr>
          <p:cNvPr id="6" name="Rectangle 5">
            <a:extLst>
              <a:ext uri="{FF2B5EF4-FFF2-40B4-BE49-F238E27FC236}">
                <a16:creationId xmlns:a16="http://schemas.microsoft.com/office/drawing/2014/main" id="{7041696E-CF0A-CC0A-4A22-7E6F105C30E9}"/>
              </a:ext>
            </a:extLst>
          </p:cNvPr>
          <p:cNvSpPr/>
          <p:nvPr/>
        </p:nvSpPr>
        <p:spPr>
          <a:xfrm>
            <a:off x="3369252" y="917479"/>
            <a:ext cx="5517292" cy="5449781"/>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0D677495-927E-7C01-7965-E8E5F1A6FC82}"/>
              </a:ext>
            </a:extLst>
          </p:cNvPr>
          <p:cNvSpPr txBox="1"/>
          <p:nvPr/>
        </p:nvSpPr>
        <p:spPr>
          <a:xfrm>
            <a:off x="3711145" y="3938964"/>
            <a:ext cx="4769707" cy="1938992"/>
          </a:xfrm>
          <a:prstGeom prst="rect">
            <a:avLst/>
          </a:prstGeom>
          <a:noFill/>
        </p:spPr>
        <p:txBody>
          <a:bodyPr wrap="square">
            <a:spAutoFit/>
          </a:bodyPr>
          <a:lstStyle/>
          <a:p>
            <a:pPr algn="ctr"/>
            <a:r>
              <a:rPr lang="en-IE" sz="1200" dirty="0">
                <a:solidFill>
                  <a:srgbClr val="00205B"/>
                </a:solidFill>
              </a:rPr>
              <a:t>EU reference number: EU.7394.37 </a:t>
            </a:r>
          </a:p>
          <a:p>
            <a:pPr algn="ctr"/>
            <a:r>
              <a:rPr lang="en-IE" sz="1200" dirty="0">
                <a:solidFill>
                  <a:srgbClr val="00205B"/>
                </a:solidFill>
              </a:rPr>
              <a:t>Legal basis: 2022/260 (OJ L42I) </a:t>
            </a:r>
          </a:p>
          <a:p>
            <a:pPr algn="ctr"/>
            <a:r>
              <a:rPr lang="en-IE" sz="1200" dirty="0">
                <a:solidFill>
                  <a:srgbClr val="00205B"/>
                </a:solidFill>
              </a:rPr>
              <a:t>Programme: UKR – Ukraine</a:t>
            </a:r>
          </a:p>
          <a:p>
            <a:pPr algn="ctr"/>
            <a:r>
              <a:rPr lang="en-IE" sz="1200" dirty="0">
                <a:solidFill>
                  <a:srgbClr val="00205B"/>
                </a:solidFill>
              </a:rPr>
              <a:t> </a:t>
            </a:r>
          </a:p>
          <a:p>
            <a:pPr marL="171450" indent="-171450">
              <a:buFont typeface="Arial" panose="020B0604020202020204" pitchFamily="34" charset="0"/>
              <a:buChar char="•"/>
            </a:pPr>
            <a:r>
              <a:rPr lang="en-IE" sz="1200" dirty="0">
                <a:solidFill>
                  <a:srgbClr val="00205B"/>
                </a:solidFill>
              </a:rPr>
              <a:t>Company name: </a:t>
            </a:r>
          </a:p>
          <a:p>
            <a:pPr marL="171450" indent="-171450">
              <a:buFont typeface="Arial" panose="020B0604020202020204" pitchFamily="34" charset="0"/>
              <a:buChar char="•"/>
            </a:pPr>
            <a:r>
              <a:rPr lang="en-IE" sz="1200" dirty="0">
                <a:solidFill>
                  <a:srgbClr val="00205B"/>
                </a:solidFill>
              </a:rPr>
              <a:t>Name: </a:t>
            </a:r>
            <a:r>
              <a:rPr lang="en-IE" sz="1200" b="1" i="1" dirty="0">
                <a:solidFill>
                  <a:srgbClr val="00205B"/>
                </a:solidFill>
              </a:rPr>
              <a:t>Bank Rossiya </a:t>
            </a:r>
          </a:p>
          <a:p>
            <a:pPr marL="171450" indent="-171450">
              <a:buFont typeface="Arial" panose="020B0604020202020204" pitchFamily="34" charset="0"/>
              <a:buChar char="•"/>
            </a:pPr>
            <a:r>
              <a:rPr lang="en-IE" sz="1200" dirty="0">
                <a:solidFill>
                  <a:srgbClr val="00205B"/>
                </a:solidFill>
              </a:rPr>
              <a:t>Name: </a:t>
            </a:r>
            <a:r>
              <a:rPr lang="az-Cyrl-AZ" sz="1200" dirty="0">
                <a:solidFill>
                  <a:srgbClr val="00205B"/>
                </a:solidFill>
              </a:rPr>
              <a:t>Банк «Росси́я»</a:t>
            </a:r>
            <a:endParaRPr lang="en-IE" sz="1200" dirty="0">
              <a:solidFill>
                <a:srgbClr val="00205B"/>
              </a:solidFill>
            </a:endParaRPr>
          </a:p>
          <a:p>
            <a:pPr marL="171450" indent="-171450">
              <a:buFont typeface="Arial" panose="020B0604020202020204" pitchFamily="34" charset="0"/>
              <a:buChar char="•"/>
            </a:pPr>
            <a:r>
              <a:rPr lang="en-IE" sz="1200" dirty="0">
                <a:solidFill>
                  <a:srgbClr val="00205B"/>
                </a:solidFill>
              </a:rPr>
              <a:t>Remark: Founded on 27.6.1990</a:t>
            </a:r>
          </a:p>
          <a:p>
            <a:pPr marL="171450" indent="-171450">
              <a:buFont typeface="Arial" panose="020B0604020202020204" pitchFamily="34" charset="0"/>
              <a:buChar char="•"/>
            </a:pPr>
            <a:r>
              <a:rPr lang="en-IE" sz="1200" dirty="0">
                <a:solidFill>
                  <a:srgbClr val="00205B"/>
                </a:solidFill>
              </a:rPr>
              <a:t>Associated individuals: Dmitri LEBEDEV (Chairman)</a:t>
            </a:r>
          </a:p>
          <a:p>
            <a:pPr marL="171450" indent="-171450">
              <a:buFont typeface="Arial" panose="020B0604020202020204" pitchFamily="34" charset="0"/>
              <a:buChar char="•"/>
            </a:pPr>
            <a:r>
              <a:rPr lang="en-IE" sz="1200" dirty="0">
                <a:solidFill>
                  <a:srgbClr val="00205B"/>
                </a:solidFill>
              </a:rPr>
              <a:t>Address: Russian Federation, 191124 Saint Petersburg, Pl </a:t>
            </a:r>
            <a:r>
              <a:rPr lang="en-IE" sz="1200" dirty="0" err="1">
                <a:solidFill>
                  <a:srgbClr val="00205B"/>
                </a:solidFill>
              </a:rPr>
              <a:t>Rastrelli</a:t>
            </a:r>
            <a:r>
              <a:rPr lang="en-IE" sz="1200" dirty="0">
                <a:solidFill>
                  <a:srgbClr val="00205B"/>
                </a:solidFill>
              </a:rPr>
              <a:t> 2</a:t>
            </a:r>
            <a:endParaRPr lang="en-IE" sz="1200" dirty="0">
              <a:solidFill>
                <a:srgbClr val="00205B"/>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C87B77F-62BB-B3FC-601F-A12CA4713BA1}"/>
              </a:ext>
            </a:extLst>
          </p:cNvPr>
          <p:cNvSpPr/>
          <p:nvPr/>
        </p:nvSpPr>
        <p:spPr>
          <a:xfrm>
            <a:off x="3804787" y="1056543"/>
            <a:ext cx="4619492" cy="25996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Logo, company name&#10;&#10;Description automatically generated">
            <a:extLst>
              <a:ext uri="{FF2B5EF4-FFF2-40B4-BE49-F238E27FC236}">
                <a16:creationId xmlns:a16="http://schemas.microsoft.com/office/drawing/2014/main" id="{5443FC20-A69D-0E57-C3F1-366839439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93" y="6023178"/>
            <a:ext cx="924102" cy="606663"/>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249256DA-677D-29FE-CEEB-C34DCF31F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091" y="5940668"/>
            <a:ext cx="1650839" cy="787185"/>
          </a:xfrm>
          <a:prstGeom prst="rect">
            <a:avLst/>
          </a:prstGeom>
        </p:spPr>
      </p:pic>
      <p:sp>
        <p:nvSpPr>
          <p:cNvPr id="12" name="TextBox 11">
            <a:extLst>
              <a:ext uri="{FF2B5EF4-FFF2-40B4-BE49-F238E27FC236}">
                <a16:creationId xmlns:a16="http://schemas.microsoft.com/office/drawing/2014/main" id="{9924FA8D-AD81-390E-BA44-2C283FFB54F6}"/>
              </a:ext>
            </a:extLst>
          </p:cNvPr>
          <p:cNvSpPr txBox="1"/>
          <p:nvPr/>
        </p:nvSpPr>
        <p:spPr>
          <a:xfrm>
            <a:off x="9874102" y="6163459"/>
            <a:ext cx="200246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363602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1FA2-B65A-D01A-837C-54A68A2340A6}"/>
              </a:ext>
            </a:extLst>
          </p:cNvPr>
          <p:cNvSpPr>
            <a:spLocks noGrp="1"/>
          </p:cNvSpPr>
          <p:nvPr>
            <p:ph type="ctrTitle"/>
          </p:nvPr>
        </p:nvSpPr>
        <p:spPr>
          <a:xfrm>
            <a:off x="1524000" y="0"/>
            <a:ext cx="9144000" cy="2387600"/>
          </a:xfrm>
        </p:spPr>
        <p:txBody>
          <a:bodyPr>
            <a:normAutofit/>
          </a:bodyPr>
          <a:lstStyle/>
          <a:p>
            <a:r>
              <a:rPr lang="en-GB" sz="4400" b="1" dirty="0">
                <a:solidFill>
                  <a:srgbClr val="00205A"/>
                </a:solidFill>
                <a:latin typeface="Zona Pro ExtraLight" panose="02010A03040002020004" pitchFamily="2" charset="0"/>
                <a:ea typeface="+mn-ea"/>
                <a:cs typeface="+mn-cs"/>
              </a:rPr>
              <a:t>INTUITIVE</a:t>
            </a:r>
            <a:r>
              <a:rPr lang="en-GB" sz="3600" dirty="0">
                <a:latin typeface="Times New Roman" panose="02020603050405020304" pitchFamily="18" charset="0"/>
                <a:cs typeface="Times New Roman" panose="02020603050405020304" pitchFamily="18" charset="0"/>
              </a:rPr>
              <a:t> </a:t>
            </a:r>
            <a:r>
              <a:rPr lang="en-GB" sz="4400" b="1" dirty="0">
                <a:solidFill>
                  <a:srgbClr val="00205A"/>
                </a:solidFill>
                <a:latin typeface="Zona Pro ExtraLight" panose="02010A03040002020004" pitchFamily="2" charset="0"/>
                <a:ea typeface="+mn-ea"/>
                <a:cs typeface="+mn-cs"/>
              </a:rPr>
              <a:t>ANTI-MONEY</a:t>
            </a:r>
            <a:r>
              <a:rPr lang="en-GB" sz="3600" dirty="0">
                <a:latin typeface="Times New Roman" panose="02020603050405020304" pitchFamily="18" charset="0"/>
                <a:cs typeface="Times New Roman" panose="02020603050405020304" pitchFamily="18" charset="0"/>
              </a:rPr>
              <a:t> </a:t>
            </a:r>
            <a:r>
              <a:rPr lang="en-GB" sz="4400" b="1" dirty="0">
                <a:solidFill>
                  <a:srgbClr val="00205A"/>
                </a:solidFill>
                <a:latin typeface="Zona Pro ExtraLight" panose="02010A03040002020004" pitchFamily="2" charset="0"/>
                <a:ea typeface="+mn-ea"/>
                <a:cs typeface="+mn-cs"/>
              </a:rPr>
              <a:t>LAUNDERING</a:t>
            </a:r>
            <a:br>
              <a:rPr lang="en-GB" sz="3600" dirty="0">
                <a:latin typeface="Times New Roman" panose="02020603050405020304" pitchFamily="18" charset="0"/>
                <a:cs typeface="Times New Roman" panose="02020603050405020304" pitchFamily="18" charset="0"/>
              </a:rPr>
            </a:br>
            <a:br>
              <a:rPr lang="en-GB" sz="3600" dirty="0">
                <a:latin typeface="Times New Roman" panose="02020603050405020304" pitchFamily="18" charset="0"/>
                <a:cs typeface="Times New Roman" panose="02020603050405020304" pitchFamily="18" charset="0"/>
              </a:rPr>
            </a:br>
            <a:endParaRPr lang="en-IE" sz="36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B73B398A-6C97-C006-8BA5-6605494C175D}"/>
              </a:ext>
            </a:extLst>
          </p:cNvPr>
          <p:cNvSpPr txBox="1">
            <a:spLocks/>
          </p:cNvSpPr>
          <p:nvPr/>
        </p:nvSpPr>
        <p:spPr>
          <a:xfrm>
            <a:off x="1524000" y="93677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solidFill>
                  <a:srgbClr val="00205B"/>
                </a:solidFill>
                <a:latin typeface="Hamlin"/>
                <a:cs typeface="Times New Roman" panose="02020603050405020304" pitchFamily="18" charset="0"/>
              </a:rPr>
              <a:t>Our Promise To Attendees</a:t>
            </a:r>
            <a:br>
              <a:rPr lang="en-GB" sz="4000" dirty="0">
                <a:solidFill>
                  <a:srgbClr val="00205B"/>
                </a:solidFill>
                <a:latin typeface="Hamlin"/>
                <a:cs typeface="Times New Roman" panose="02020603050405020304" pitchFamily="18" charset="0"/>
              </a:rPr>
            </a:br>
            <a:br>
              <a:rPr lang="en-GB" sz="4000" dirty="0">
                <a:solidFill>
                  <a:srgbClr val="00205B"/>
                </a:solidFill>
                <a:latin typeface="Hamlin"/>
                <a:cs typeface="Times New Roman" panose="02020603050405020304" pitchFamily="18" charset="0"/>
              </a:rPr>
            </a:br>
            <a:endParaRPr lang="en-IE" sz="4000" dirty="0">
              <a:solidFill>
                <a:srgbClr val="00205B"/>
              </a:solidFill>
              <a:latin typeface="Hamlin"/>
              <a:cs typeface="Times New Roman" panose="02020603050405020304" pitchFamily="18" charset="0"/>
            </a:endParaRPr>
          </a:p>
        </p:txBody>
      </p:sp>
      <p:sp>
        <p:nvSpPr>
          <p:cNvPr id="6" name="TextBox 5">
            <a:extLst>
              <a:ext uri="{FF2B5EF4-FFF2-40B4-BE49-F238E27FC236}">
                <a16:creationId xmlns:a16="http://schemas.microsoft.com/office/drawing/2014/main" id="{4640FBE8-5150-7CF7-C4D3-CA4FFC2EA4F6}"/>
              </a:ext>
            </a:extLst>
          </p:cNvPr>
          <p:cNvSpPr txBox="1"/>
          <p:nvPr/>
        </p:nvSpPr>
        <p:spPr>
          <a:xfrm>
            <a:off x="3128768" y="2408865"/>
            <a:ext cx="6281732" cy="3447098"/>
          </a:xfrm>
          <a:prstGeom prst="rect">
            <a:avLst/>
          </a:prstGeom>
          <a:noFill/>
        </p:spPr>
        <p:txBody>
          <a:bodyPr wrap="square">
            <a:spAutoFit/>
          </a:bodyPr>
          <a:lstStyle/>
          <a:p>
            <a:pPr algn="ctr"/>
            <a:r>
              <a:rPr lang="en-GB" sz="2000" dirty="0">
                <a:solidFill>
                  <a:srgbClr val="00205B"/>
                </a:solidFill>
                <a:latin typeface="Hamlin"/>
                <a:cs typeface="Times New Roman" panose="02020603050405020304" pitchFamily="18" charset="0"/>
              </a:rPr>
              <a:t>By the end of this 90 minute AML Session; </a:t>
            </a:r>
          </a:p>
          <a:p>
            <a:pPr algn="ctr"/>
            <a:endParaRPr lang="en-GB" sz="20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GB" sz="2000" dirty="0">
                <a:solidFill>
                  <a:srgbClr val="00205B"/>
                </a:solidFill>
                <a:latin typeface="Hamlin"/>
                <a:cs typeface="Times New Roman" panose="02020603050405020304" pitchFamily="18" charset="0"/>
              </a:rPr>
              <a:t>You will better understand how AML law is conceived and created, and then implemented by firms and people like you</a:t>
            </a:r>
          </a:p>
          <a:p>
            <a:endParaRPr lang="en-GB" sz="20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GB" sz="2000" dirty="0">
                <a:solidFill>
                  <a:srgbClr val="00205B"/>
                </a:solidFill>
                <a:latin typeface="Hamlin"/>
                <a:cs typeface="Times New Roman" panose="02020603050405020304" pitchFamily="18" charset="0"/>
              </a:rPr>
              <a:t>You will realise why knowing the ultimate beneficial ownership of your clients is a critical component of AML</a:t>
            </a:r>
          </a:p>
          <a:p>
            <a:pPr marL="285750" indent="-285750">
              <a:buFont typeface="Arial" panose="020B0604020202020204" pitchFamily="34" charset="0"/>
              <a:buChar char="•"/>
            </a:pPr>
            <a:endParaRPr lang="en-GB" sz="20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GB" sz="2000" dirty="0">
                <a:solidFill>
                  <a:srgbClr val="00205B"/>
                </a:solidFill>
                <a:latin typeface="Hamlin"/>
                <a:cs typeface="Times New Roman" panose="02020603050405020304" pitchFamily="18" charset="0"/>
              </a:rPr>
              <a:t>You will appreciate why your AML role is so important</a:t>
            </a:r>
          </a:p>
          <a:p>
            <a:pPr marL="285750" indent="-285750">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5D417BF-3414-CCFD-0008-B8E0BC600723}"/>
              </a:ext>
            </a:extLst>
          </p:cNvPr>
          <p:cNvSpPr/>
          <p:nvPr/>
        </p:nvSpPr>
        <p:spPr>
          <a:xfrm>
            <a:off x="3152003" y="1723012"/>
            <a:ext cx="5887994" cy="534442"/>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descr="Logo, company name&#10;&#10;Description automatically generated">
            <a:extLst>
              <a:ext uri="{FF2B5EF4-FFF2-40B4-BE49-F238E27FC236}">
                <a16:creationId xmlns:a16="http://schemas.microsoft.com/office/drawing/2014/main" id="{D2DB752F-788C-250B-D2C5-3709058AE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1955759B-8F86-5A83-7C60-70F438CC4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818988"/>
            <a:ext cx="1906021" cy="908866"/>
          </a:xfrm>
          <a:prstGeom prst="rect">
            <a:avLst/>
          </a:prstGeom>
        </p:spPr>
      </p:pic>
      <p:sp>
        <p:nvSpPr>
          <p:cNvPr id="10" name="TextBox 9">
            <a:extLst>
              <a:ext uri="{FF2B5EF4-FFF2-40B4-BE49-F238E27FC236}">
                <a16:creationId xmlns:a16="http://schemas.microsoft.com/office/drawing/2014/main" id="{840589FD-05ED-B817-E87C-A636B5C7E851}"/>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68562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p:txBody>
          <a:bodyPr>
            <a:normAutofit/>
          </a:bodyPr>
          <a:lstStyle/>
          <a:p>
            <a:pPr algn="ctr"/>
            <a:r>
              <a:rPr lang="en-GB" b="1" dirty="0">
                <a:solidFill>
                  <a:srgbClr val="00205A"/>
                </a:solidFill>
                <a:latin typeface="Zona Pro ExtraLight" panose="02010A03040002020004" pitchFamily="2" charset="0"/>
                <a:ea typeface="+mn-ea"/>
                <a:cs typeface="+mn-cs"/>
              </a:rPr>
              <a:t>DETECTING PEPs AND SANCTIONED PERSONS</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a:xfrm>
            <a:off x="859465" y="1320579"/>
            <a:ext cx="10515600" cy="4351338"/>
          </a:xfrm>
        </p:spPr>
        <p:txBody>
          <a:bodyPr>
            <a:normAutofit/>
          </a:bodyPr>
          <a:lstStyle/>
          <a:p>
            <a:endParaRPr lang="en-GB" sz="2400" dirty="0">
              <a:latin typeface="Times New Roman" panose="02020603050405020304" pitchFamily="18" charset="0"/>
              <a:cs typeface="Times New Roman" panose="02020603050405020304" pitchFamily="18" charset="0"/>
            </a:endParaRPr>
          </a:p>
          <a:p>
            <a:r>
              <a:rPr lang="en-GB" sz="2000" dirty="0">
                <a:solidFill>
                  <a:srgbClr val="00205B"/>
                </a:solidFill>
                <a:latin typeface="Hamlin"/>
                <a:cs typeface="Times New Roman" panose="02020603050405020304" pitchFamily="18" charset="0"/>
              </a:rPr>
              <a:t>Request the correct information/documentation per client entity type</a:t>
            </a:r>
          </a:p>
          <a:p>
            <a:endParaRPr lang="en-GB" sz="2000" dirty="0">
              <a:solidFill>
                <a:srgbClr val="00205B"/>
              </a:solidFill>
              <a:latin typeface="Hamlin"/>
              <a:cs typeface="Times New Roman" panose="02020603050405020304" pitchFamily="18" charset="0"/>
            </a:endParaRPr>
          </a:p>
          <a:p>
            <a:r>
              <a:rPr lang="en-GB" sz="2000" dirty="0">
                <a:solidFill>
                  <a:srgbClr val="00205B"/>
                </a:solidFill>
                <a:latin typeface="Hamlin"/>
                <a:cs typeface="Times New Roman" panose="02020603050405020304" pitchFamily="18" charset="0"/>
              </a:rPr>
              <a:t>Fully understand the ownership and control of your client entity, apply the correct level of risk evaluation and requisite due diligence</a:t>
            </a:r>
          </a:p>
          <a:p>
            <a:endParaRPr lang="en-GB" sz="2000" dirty="0">
              <a:solidFill>
                <a:srgbClr val="00205B"/>
              </a:solidFill>
              <a:latin typeface="Hamlin"/>
              <a:cs typeface="Times New Roman" panose="02020603050405020304" pitchFamily="18" charset="0"/>
            </a:endParaRPr>
          </a:p>
          <a:p>
            <a:r>
              <a:rPr lang="en-IE" sz="2000" dirty="0">
                <a:solidFill>
                  <a:srgbClr val="00205B"/>
                </a:solidFill>
                <a:latin typeface="Hamlin"/>
                <a:cs typeface="Times New Roman" panose="02020603050405020304" pitchFamily="18" charset="0"/>
              </a:rPr>
              <a:t>Use screening software to search names through Sanctions databases such as the EU FSF, US OFAC, FATF, etc</a:t>
            </a:r>
          </a:p>
          <a:p>
            <a:pPr marL="0" indent="0" algn="ctr">
              <a:buNone/>
            </a:pPr>
            <a:endParaRPr lang="en-IE" sz="2400" dirty="0">
              <a:latin typeface="Times New Roman" panose="02020603050405020304" pitchFamily="18" charset="0"/>
              <a:cs typeface="Times New Roman" panose="02020603050405020304" pitchFamily="18" charset="0"/>
            </a:endParaRPr>
          </a:p>
          <a:p>
            <a:pPr algn="ctr"/>
            <a:r>
              <a:rPr lang="en-IE" sz="2000" b="1" dirty="0">
                <a:solidFill>
                  <a:srgbClr val="00205B"/>
                </a:solidFill>
                <a:latin typeface="Hamlin"/>
                <a:cs typeface="Times New Roman" panose="02020603050405020304" pitchFamily="18" charset="0"/>
              </a:rPr>
              <a:t>When in doubt about a client, escalate internally before accepting them</a:t>
            </a:r>
          </a:p>
          <a:p>
            <a:endParaRPr lang="en-IE"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A5FCE1B-4537-ED6F-D66E-3BAA1B756588}"/>
              </a:ext>
            </a:extLst>
          </p:cNvPr>
          <p:cNvSpPr/>
          <p:nvPr/>
        </p:nvSpPr>
        <p:spPr>
          <a:xfrm>
            <a:off x="880730" y="4684752"/>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C473582-45A5-6D1B-6610-EFC384468F5B}"/>
              </a:ext>
            </a:extLst>
          </p:cNvPr>
          <p:cNvSpPr txBox="1"/>
          <p:nvPr/>
        </p:nvSpPr>
        <p:spPr>
          <a:xfrm>
            <a:off x="11602995" y="6529126"/>
            <a:ext cx="5890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12/12</a:t>
            </a:r>
          </a:p>
        </p:txBody>
      </p:sp>
      <p:pic>
        <p:nvPicPr>
          <p:cNvPr id="9" name="Picture 8" descr="Logo, company name&#10;&#10;Description automatically generated">
            <a:extLst>
              <a:ext uri="{FF2B5EF4-FFF2-40B4-BE49-F238E27FC236}">
                <a16:creationId xmlns:a16="http://schemas.microsoft.com/office/drawing/2014/main" id="{349A7C9C-51AB-8B76-415F-6B18ED18F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40938"/>
            <a:ext cx="1201701" cy="788903"/>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CF80E25A-80EE-7E55-54E8-F90B7A674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763218"/>
            <a:ext cx="2022979" cy="964636"/>
          </a:xfrm>
          <a:prstGeom prst="rect">
            <a:avLst/>
          </a:prstGeom>
        </p:spPr>
      </p:pic>
      <p:sp>
        <p:nvSpPr>
          <p:cNvPr id="11" name="TextBox 10">
            <a:extLst>
              <a:ext uri="{FF2B5EF4-FFF2-40B4-BE49-F238E27FC236}">
                <a16:creationId xmlns:a16="http://schemas.microsoft.com/office/drawing/2014/main" id="{2F447F27-CDB7-D657-8BBD-9A40F6BEE6B5}"/>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3625411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1FA2-B65A-D01A-837C-54A68A2340A6}"/>
              </a:ext>
            </a:extLst>
          </p:cNvPr>
          <p:cNvSpPr>
            <a:spLocks noGrp="1"/>
          </p:cNvSpPr>
          <p:nvPr>
            <p:ph type="ctrTitle"/>
          </p:nvPr>
        </p:nvSpPr>
        <p:spPr>
          <a:xfrm>
            <a:off x="1524000" y="0"/>
            <a:ext cx="9144000" cy="2387600"/>
          </a:xfrm>
        </p:spPr>
        <p:txBody>
          <a:bodyPr>
            <a:normAutofit fontScale="90000"/>
          </a:bodyPr>
          <a:lstStyle/>
          <a:p>
            <a:r>
              <a:rPr lang="en-GB" sz="4400" b="1" dirty="0">
                <a:solidFill>
                  <a:srgbClr val="00205A"/>
                </a:solidFill>
                <a:latin typeface="Zona Pro ExtraLight" panose="02010A03040002020004" pitchFamily="2" charset="0"/>
                <a:ea typeface="+mn-ea"/>
                <a:cs typeface="+mn-cs"/>
              </a:rPr>
              <a:t>INTUITIVE ANTI-MONEY LAUNDERING</a:t>
            </a:r>
            <a:br>
              <a:rPr lang="en-GB" sz="4400" b="1" dirty="0">
                <a:solidFill>
                  <a:srgbClr val="00205A"/>
                </a:solidFill>
                <a:latin typeface="Zona Pro ExtraLight" panose="02010A03040002020004" pitchFamily="2" charset="0"/>
                <a:ea typeface="+mn-ea"/>
                <a:cs typeface="+mn-cs"/>
              </a:rPr>
            </a:br>
            <a:br>
              <a:rPr lang="en-GB" sz="4400" b="1" dirty="0">
                <a:solidFill>
                  <a:srgbClr val="00205A"/>
                </a:solidFill>
                <a:latin typeface="Zona Pro ExtraLight" panose="02010A03040002020004" pitchFamily="2" charset="0"/>
                <a:ea typeface="+mn-ea"/>
                <a:cs typeface="+mn-cs"/>
              </a:rPr>
            </a:br>
            <a:endParaRPr lang="en-IE" sz="4400" b="1" dirty="0">
              <a:solidFill>
                <a:srgbClr val="00205A"/>
              </a:solidFill>
              <a:latin typeface="Zona Pro ExtraLight" panose="02010A03040002020004" pitchFamily="2" charset="0"/>
              <a:ea typeface="+mn-ea"/>
              <a:cs typeface="+mn-cs"/>
            </a:endParaRPr>
          </a:p>
        </p:txBody>
      </p:sp>
      <p:sp>
        <p:nvSpPr>
          <p:cNvPr id="4" name="Title 1">
            <a:extLst>
              <a:ext uri="{FF2B5EF4-FFF2-40B4-BE49-F238E27FC236}">
                <a16:creationId xmlns:a16="http://schemas.microsoft.com/office/drawing/2014/main" id="{B73B398A-6C97-C006-8BA5-6605494C175D}"/>
              </a:ext>
            </a:extLst>
          </p:cNvPr>
          <p:cNvSpPr txBox="1">
            <a:spLocks/>
          </p:cNvSpPr>
          <p:nvPr/>
        </p:nvSpPr>
        <p:spPr>
          <a:xfrm>
            <a:off x="1524000" y="93677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rgbClr val="00205B"/>
                </a:solidFill>
                <a:latin typeface="Hamlin"/>
                <a:ea typeface="+mn-ea"/>
                <a:cs typeface="Times New Roman" panose="02020603050405020304" pitchFamily="18" charset="0"/>
              </a:rPr>
              <a:t>Our Promise To Attendees</a:t>
            </a:r>
            <a:br>
              <a:rPr lang="en-GB" sz="3600" dirty="0">
                <a:latin typeface="Times New Roman" panose="02020603050405020304" pitchFamily="18" charset="0"/>
                <a:cs typeface="Times New Roman" panose="02020603050405020304" pitchFamily="18" charset="0"/>
              </a:rPr>
            </a:br>
            <a:br>
              <a:rPr lang="en-GB" sz="3600" dirty="0">
                <a:latin typeface="Times New Roman" panose="02020603050405020304" pitchFamily="18" charset="0"/>
                <a:cs typeface="Times New Roman" panose="02020603050405020304" pitchFamily="18" charset="0"/>
              </a:rPr>
            </a:br>
            <a:endParaRPr lang="en-IE"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40FBE8-5150-7CF7-C4D3-CA4FFC2EA4F6}"/>
              </a:ext>
            </a:extLst>
          </p:cNvPr>
          <p:cNvSpPr txBox="1"/>
          <p:nvPr/>
        </p:nvSpPr>
        <p:spPr>
          <a:xfrm>
            <a:off x="3177471" y="2487573"/>
            <a:ext cx="6113504" cy="4370427"/>
          </a:xfrm>
          <a:prstGeom prst="rect">
            <a:avLst/>
          </a:prstGeom>
          <a:noFill/>
        </p:spPr>
        <p:txBody>
          <a:bodyPr wrap="square">
            <a:spAutoFit/>
          </a:bodyPr>
          <a:lstStyle/>
          <a:p>
            <a:pPr algn="ctr"/>
            <a:r>
              <a:rPr lang="en-GB" sz="2000" dirty="0">
                <a:solidFill>
                  <a:srgbClr val="00205B"/>
                </a:solidFill>
                <a:latin typeface="Hamlin"/>
                <a:cs typeface="Times New Roman" panose="02020603050405020304" pitchFamily="18" charset="0"/>
              </a:rPr>
              <a:t>Having now attended this AML session;</a:t>
            </a:r>
          </a:p>
          <a:p>
            <a:pPr algn="ctr"/>
            <a:endParaRPr lang="en-GB" sz="20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GB" sz="2000" dirty="0">
                <a:solidFill>
                  <a:srgbClr val="00205B"/>
                </a:solidFill>
                <a:latin typeface="Hamlin"/>
                <a:cs typeface="Times New Roman" panose="02020603050405020304" pitchFamily="18" charset="0"/>
              </a:rPr>
              <a:t>You understand how AML law is channelled from the EU into the real world, relying on you and your firm to comply</a:t>
            </a:r>
          </a:p>
          <a:p>
            <a:endParaRPr lang="en-GB" sz="20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GB" sz="2000" dirty="0">
                <a:solidFill>
                  <a:srgbClr val="00205B"/>
                </a:solidFill>
                <a:latin typeface="Hamlin"/>
                <a:cs typeface="Times New Roman" panose="02020603050405020304" pitchFamily="18" charset="0"/>
              </a:rPr>
              <a:t>You recognise complex ownership structures and how to calculate ultimate beneficial ownership of your clients</a:t>
            </a:r>
          </a:p>
          <a:p>
            <a:pPr marL="285750" indent="-285750">
              <a:buFont typeface="Arial" panose="020B0604020202020204" pitchFamily="34" charset="0"/>
              <a:buChar char="•"/>
            </a:pPr>
            <a:endParaRPr lang="en-GB" sz="2000" dirty="0">
              <a:solidFill>
                <a:srgbClr val="00205B"/>
              </a:solidFill>
              <a:latin typeface="Hamlin"/>
              <a:cs typeface="Times New Roman" panose="02020603050405020304" pitchFamily="18" charset="0"/>
            </a:endParaRPr>
          </a:p>
          <a:p>
            <a:pPr marL="285750" indent="-285750">
              <a:buFont typeface="Arial" panose="020B0604020202020204" pitchFamily="34" charset="0"/>
              <a:buChar char="•"/>
            </a:pPr>
            <a:r>
              <a:rPr lang="en-GB" sz="2000" dirty="0">
                <a:solidFill>
                  <a:srgbClr val="00205B"/>
                </a:solidFill>
                <a:latin typeface="Hamlin"/>
                <a:cs typeface="Times New Roman" panose="02020603050405020304" pitchFamily="18" charset="0"/>
              </a:rPr>
              <a:t>You know the risks and stakes of non-compliance with AML law, and how access to money can fund extreme ideology</a:t>
            </a:r>
          </a:p>
          <a:p>
            <a:pPr marL="285750" indent="-285750">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5D417BF-3414-CCFD-0008-B8E0BC600723}"/>
              </a:ext>
            </a:extLst>
          </p:cNvPr>
          <p:cNvSpPr/>
          <p:nvPr/>
        </p:nvSpPr>
        <p:spPr>
          <a:xfrm>
            <a:off x="3130738" y="1842091"/>
            <a:ext cx="5887994" cy="534442"/>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217424E-CC8B-3968-9D92-FB41ABA57DD0}"/>
              </a:ext>
            </a:extLst>
          </p:cNvPr>
          <p:cNvSpPr txBox="1"/>
          <p:nvPr/>
        </p:nvSpPr>
        <p:spPr>
          <a:xfrm>
            <a:off x="1158446" y="6657948"/>
            <a:ext cx="9875108" cy="200055"/>
          </a:xfrm>
          <a:prstGeom prst="rect">
            <a:avLst/>
          </a:prstGeom>
          <a:noFill/>
        </p:spPr>
        <p:txBody>
          <a:bodyPr wrap="square" rtlCol="0">
            <a:spAutoFit/>
          </a:bodyPr>
          <a:lstStyle/>
          <a:p>
            <a:r>
              <a:rPr lang="en-IE" sz="700" dirty="0">
                <a:latin typeface="Times New Roman" panose="02020603050405020304" pitchFamily="18" charset="0"/>
                <a:cs typeface="Times New Roman" panose="02020603050405020304" pitchFamily="18" charset="0"/>
              </a:rPr>
              <a:t>This presentation does not represent professional legal advice or intend to create any legally binding representations. Neither the presenter nor the Compliance Institute </a:t>
            </a:r>
            <a:r>
              <a:rPr lang="en-GB" sz="700" dirty="0">
                <a:latin typeface="Times New Roman" panose="02020603050405020304" pitchFamily="18" charset="0"/>
                <a:cs typeface="Times New Roman" panose="02020603050405020304" pitchFamily="18" charset="0"/>
              </a:rPr>
              <a:t>assume any responsibility or liability for any errors or omissions related to this presentation's content.</a:t>
            </a:r>
            <a:r>
              <a:rPr lang="en-IE" sz="700" dirty="0">
                <a:latin typeface="Times New Roman" panose="02020603050405020304" pitchFamily="18" charset="0"/>
                <a:cs typeface="Times New Roman" panose="02020603050405020304" pitchFamily="18" charset="0"/>
              </a:rPr>
              <a:t> </a:t>
            </a:r>
          </a:p>
        </p:txBody>
      </p:sp>
      <p:pic>
        <p:nvPicPr>
          <p:cNvPr id="9" name="Picture 8" descr="Logo, company name&#10;&#10;Description automatically generated">
            <a:extLst>
              <a:ext uri="{FF2B5EF4-FFF2-40B4-BE49-F238E27FC236}">
                <a16:creationId xmlns:a16="http://schemas.microsoft.com/office/drawing/2014/main" id="{C13BDF9D-F008-7D8F-EB3B-3DB0B9C78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945032"/>
            <a:ext cx="1043139" cy="684809"/>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79DCD6CD-45ED-AEDA-25B6-D2FD1D424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839268"/>
            <a:ext cx="1863490" cy="888585"/>
          </a:xfrm>
          <a:prstGeom prst="rect">
            <a:avLst/>
          </a:prstGeom>
        </p:spPr>
      </p:pic>
      <p:sp>
        <p:nvSpPr>
          <p:cNvPr id="11" name="TextBox 10">
            <a:extLst>
              <a:ext uri="{FF2B5EF4-FFF2-40B4-BE49-F238E27FC236}">
                <a16:creationId xmlns:a16="http://schemas.microsoft.com/office/drawing/2014/main" id="{3F37B7EF-6A50-2CC2-0645-F3081BB5BB56}"/>
              </a:ext>
            </a:extLst>
          </p:cNvPr>
          <p:cNvSpPr txBox="1"/>
          <p:nvPr/>
        </p:nvSpPr>
        <p:spPr>
          <a:xfrm>
            <a:off x="9916632" y="6174937"/>
            <a:ext cx="191507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546253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2FC6A-CFF3-4809-B461-7477C0B89DF0}"/>
              </a:ext>
            </a:extLst>
          </p:cNvPr>
          <p:cNvSpPr txBox="1"/>
          <p:nvPr/>
        </p:nvSpPr>
        <p:spPr>
          <a:xfrm>
            <a:off x="0" y="0"/>
            <a:ext cx="12191996" cy="5615604"/>
          </a:xfrm>
          <a:prstGeom prst="rect">
            <a:avLst/>
          </a:prstGeom>
          <a:solidFill>
            <a:srgbClr val="00205B"/>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3" name="Picture 3" descr="A picture containing graphical user interface&#10;&#10;Description automatically generated">
            <a:extLst>
              <a:ext uri="{FF2B5EF4-FFF2-40B4-BE49-F238E27FC236}">
                <a16:creationId xmlns:a16="http://schemas.microsoft.com/office/drawing/2014/main" id="{4139BB9B-62FE-400C-8A4B-76C9023D0BBA}"/>
              </a:ext>
            </a:extLst>
          </p:cNvPr>
          <p:cNvPicPr>
            <a:picLocks noChangeAspect="1"/>
          </p:cNvPicPr>
          <p:nvPr/>
        </p:nvPicPr>
        <p:blipFill>
          <a:blip r:embed="rId2"/>
          <a:stretch>
            <a:fillRect/>
          </a:stretch>
        </p:blipFill>
        <p:spPr>
          <a:xfrm>
            <a:off x="209626" y="5697937"/>
            <a:ext cx="2330567" cy="1111306"/>
          </a:xfrm>
          <a:prstGeom prst="rect">
            <a:avLst/>
          </a:prstGeom>
          <a:noFill/>
          <a:ln cap="flat">
            <a:noFill/>
          </a:ln>
        </p:spPr>
      </p:pic>
      <p:sp>
        <p:nvSpPr>
          <p:cNvPr id="4" name="TextBox 5">
            <a:extLst>
              <a:ext uri="{FF2B5EF4-FFF2-40B4-BE49-F238E27FC236}">
                <a16:creationId xmlns:a16="http://schemas.microsoft.com/office/drawing/2014/main" id="{7ADF2333-C6AE-4FAC-B7E4-3658C7759584}"/>
              </a:ext>
            </a:extLst>
          </p:cNvPr>
          <p:cNvSpPr txBox="1"/>
          <p:nvPr/>
        </p:nvSpPr>
        <p:spPr>
          <a:xfrm>
            <a:off x="9778773" y="6163492"/>
            <a:ext cx="6097658"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AB8E"/>
                </a:solidFill>
                <a:uFillTx/>
                <a:latin typeface="Zona Pro SemiBold" pitchFamily="2"/>
              </a:rPr>
              <a:t>compliance.ie </a:t>
            </a:r>
            <a:endParaRPr lang="en-GB" sz="1400" b="0" i="0" u="none" strike="noStrike" kern="1200" cap="none" spc="0" baseline="0" dirty="0">
              <a:solidFill>
                <a:srgbClr val="00AB8E"/>
              </a:solidFill>
              <a:uFillTx/>
              <a:latin typeface="Calibri"/>
            </a:endParaRPr>
          </a:p>
        </p:txBody>
      </p:sp>
      <p:sp>
        <p:nvSpPr>
          <p:cNvPr id="5" name="TextBox 4">
            <a:extLst>
              <a:ext uri="{FF2B5EF4-FFF2-40B4-BE49-F238E27FC236}">
                <a16:creationId xmlns:a16="http://schemas.microsoft.com/office/drawing/2014/main" id="{2642718B-6135-46F4-A8C5-769C0021D37D}"/>
              </a:ext>
            </a:extLst>
          </p:cNvPr>
          <p:cNvSpPr txBox="1"/>
          <p:nvPr/>
        </p:nvSpPr>
        <p:spPr>
          <a:xfrm>
            <a:off x="348160" y="741382"/>
            <a:ext cx="5888098" cy="954107"/>
          </a:xfrm>
          <a:prstGeom prst="rect">
            <a:avLst/>
          </a:prstGeom>
          <a:noFill/>
        </p:spPr>
        <p:txBody>
          <a:bodyPr wrap="square" rtlCol="0">
            <a:spAutoFit/>
          </a:bodyPr>
          <a:lstStyle/>
          <a:p>
            <a:r>
              <a:rPr lang="en-US" sz="2800" dirty="0">
                <a:solidFill>
                  <a:schemeClr val="bg1"/>
                </a:solidFill>
                <a:latin typeface="Zona Pro ExtraLight" panose="02010A03040002020004" pitchFamily="50" charset="0"/>
              </a:rPr>
              <a:t>Thank You For Attending</a:t>
            </a:r>
          </a:p>
          <a:p>
            <a:r>
              <a:rPr lang="en-US" sz="2800" dirty="0">
                <a:solidFill>
                  <a:schemeClr val="bg1"/>
                </a:solidFill>
                <a:latin typeface="Zona Pro ExtraLight" panose="02010A03040002020004" pitchFamily="50" charset="0"/>
              </a:rPr>
              <a:t>AML Training Session </a:t>
            </a:r>
            <a:endParaRPr lang="en-GB" dirty="0">
              <a:solidFill>
                <a:schemeClr val="bg1"/>
              </a:solidFill>
            </a:endParaRPr>
          </a:p>
        </p:txBody>
      </p:sp>
      <p:sp>
        <p:nvSpPr>
          <p:cNvPr id="6" name="TextBox 5">
            <a:extLst>
              <a:ext uri="{FF2B5EF4-FFF2-40B4-BE49-F238E27FC236}">
                <a16:creationId xmlns:a16="http://schemas.microsoft.com/office/drawing/2014/main" id="{73CCCCCE-8A3A-44AB-A2B8-6935A6877CC1}"/>
              </a:ext>
            </a:extLst>
          </p:cNvPr>
          <p:cNvSpPr txBox="1"/>
          <p:nvPr/>
        </p:nvSpPr>
        <p:spPr>
          <a:xfrm>
            <a:off x="441174" y="3277181"/>
            <a:ext cx="2951922" cy="1077218"/>
          </a:xfrm>
          <a:prstGeom prst="rect">
            <a:avLst/>
          </a:prstGeom>
          <a:noFill/>
        </p:spPr>
        <p:txBody>
          <a:bodyPr wrap="square" rtlCol="0">
            <a:spAutoFit/>
          </a:bodyPr>
          <a:lstStyle/>
          <a:p>
            <a:r>
              <a:rPr lang="en-US" sz="1600" dirty="0">
                <a:solidFill>
                  <a:schemeClr val="bg1"/>
                </a:solidFill>
                <a:latin typeface="Hamlin" pitchFamily="2" charset="0"/>
              </a:rPr>
              <a:t>A recoding of this webinar and the CPD code will be available on our website later today.</a:t>
            </a:r>
            <a:r>
              <a:rPr lang="en-US" sz="1600" dirty="0">
                <a:latin typeface="Hamlin" pitchFamily="2" charset="0"/>
              </a:rPr>
              <a:t> </a:t>
            </a:r>
            <a:endParaRPr lang="en-GB" sz="1600" dirty="0">
              <a:latin typeface="Hamlin" pitchFamily="2" charset="0"/>
            </a:endParaRPr>
          </a:p>
        </p:txBody>
      </p:sp>
      <p:sp>
        <p:nvSpPr>
          <p:cNvPr id="7" name="TextBox 6">
            <a:extLst>
              <a:ext uri="{FF2B5EF4-FFF2-40B4-BE49-F238E27FC236}">
                <a16:creationId xmlns:a16="http://schemas.microsoft.com/office/drawing/2014/main" id="{D4B24C99-C7D2-4451-92C8-08EADDED3913}"/>
              </a:ext>
            </a:extLst>
          </p:cNvPr>
          <p:cNvSpPr txBox="1"/>
          <p:nvPr/>
        </p:nvSpPr>
        <p:spPr>
          <a:xfrm>
            <a:off x="483704" y="4858794"/>
            <a:ext cx="2683566" cy="369332"/>
          </a:xfrm>
          <a:prstGeom prst="rect">
            <a:avLst/>
          </a:prstGeom>
          <a:solidFill>
            <a:srgbClr val="00AB8E"/>
          </a:solidFill>
        </p:spPr>
        <p:txBody>
          <a:bodyPr wrap="square" rtlCol="0">
            <a:spAutoFit/>
          </a:bodyPr>
          <a:lstStyle/>
          <a:p>
            <a:r>
              <a:rPr lang="en-US" dirty="0">
                <a:solidFill>
                  <a:schemeClr val="bg1"/>
                </a:solidFill>
              </a:rPr>
              <a:t>CPD CODE –  2022- 2380</a:t>
            </a:r>
            <a:endParaRPr lang="en-GB" dirty="0">
              <a:solidFill>
                <a:schemeClr val="bg1"/>
              </a:solidFill>
            </a:endParaRPr>
          </a:p>
        </p:txBody>
      </p:sp>
      <p:pic>
        <p:nvPicPr>
          <p:cNvPr id="10" name="Picture 9" descr="A person's face on a green background&#10;&#10;Description automatically generated with medium confidence">
            <a:extLst>
              <a:ext uri="{FF2B5EF4-FFF2-40B4-BE49-F238E27FC236}">
                <a16:creationId xmlns:a16="http://schemas.microsoft.com/office/drawing/2014/main" id="{F99CBFDB-5D7B-D7F6-30E7-00707523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061" y="818707"/>
            <a:ext cx="3583172" cy="358317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1FA2-B65A-D01A-837C-54A68A2340A6}"/>
              </a:ext>
            </a:extLst>
          </p:cNvPr>
          <p:cNvSpPr>
            <a:spLocks noGrp="1"/>
          </p:cNvSpPr>
          <p:nvPr>
            <p:ph type="ctrTitle"/>
          </p:nvPr>
        </p:nvSpPr>
        <p:spPr>
          <a:xfrm>
            <a:off x="1524000" y="0"/>
            <a:ext cx="9144000" cy="2387600"/>
          </a:xfrm>
        </p:spPr>
        <p:txBody>
          <a:bodyPr>
            <a:normAutofit/>
          </a:bodyPr>
          <a:lstStyle/>
          <a:p>
            <a:r>
              <a:rPr lang="en-GB" sz="3600" dirty="0">
                <a:latin typeface="Times New Roman" panose="02020603050405020304" pitchFamily="18" charset="0"/>
                <a:cs typeface="Times New Roman" panose="02020603050405020304" pitchFamily="18" charset="0"/>
              </a:rPr>
              <a:t>INTUITIVE ANTI-MONEY LAUNDERING</a:t>
            </a:r>
            <a:br>
              <a:rPr lang="en-GB" sz="3600" dirty="0">
                <a:latin typeface="Times New Roman" panose="02020603050405020304" pitchFamily="18" charset="0"/>
                <a:cs typeface="Times New Roman" panose="02020603050405020304" pitchFamily="18" charset="0"/>
              </a:rPr>
            </a:br>
            <a:br>
              <a:rPr lang="en-GB" sz="3600" dirty="0">
                <a:latin typeface="Times New Roman" panose="02020603050405020304" pitchFamily="18" charset="0"/>
                <a:cs typeface="Times New Roman" panose="02020603050405020304" pitchFamily="18" charset="0"/>
              </a:rPr>
            </a:br>
            <a:endParaRPr lang="en-IE" sz="36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B73B398A-6C97-C006-8BA5-6605494C175D}"/>
              </a:ext>
            </a:extLst>
          </p:cNvPr>
          <p:cNvSpPr txBox="1">
            <a:spLocks/>
          </p:cNvSpPr>
          <p:nvPr/>
        </p:nvSpPr>
        <p:spPr>
          <a:xfrm>
            <a:off x="1524000" y="93677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sz="3600" dirty="0">
                <a:latin typeface="Times New Roman" panose="02020603050405020304" pitchFamily="18" charset="0"/>
                <a:cs typeface="Times New Roman" panose="02020603050405020304" pitchFamily="18" charset="0"/>
              </a:rPr>
            </a:br>
            <a:br>
              <a:rPr lang="en-GB" sz="3600" dirty="0">
                <a:latin typeface="Times New Roman" panose="02020603050405020304" pitchFamily="18" charset="0"/>
                <a:cs typeface="Times New Roman" panose="02020603050405020304" pitchFamily="18" charset="0"/>
              </a:rPr>
            </a:br>
            <a:endParaRPr lang="en-IE"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0AFE718-8FC2-C1B5-0F1A-CB1904E968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7315" y="2130577"/>
            <a:ext cx="2497369" cy="1644069"/>
          </a:xfrm>
          <a:prstGeom prst="rect">
            <a:avLst/>
          </a:prstGeom>
          <a:noFill/>
          <a:ln>
            <a:noFill/>
          </a:ln>
        </p:spPr>
      </p:pic>
      <p:sp>
        <p:nvSpPr>
          <p:cNvPr id="8" name="TextBox 7">
            <a:extLst>
              <a:ext uri="{FF2B5EF4-FFF2-40B4-BE49-F238E27FC236}">
                <a16:creationId xmlns:a16="http://schemas.microsoft.com/office/drawing/2014/main" id="{E83D37AA-72F0-3E92-CE56-86BEE1AD2CDA}"/>
              </a:ext>
            </a:extLst>
          </p:cNvPr>
          <p:cNvSpPr txBox="1"/>
          <p:nvPr/>
        </p:nvSpPr>
        <p:spPr>
          <a:xfrm>
            <a:off x="3039248" y="6187400"/>
            <a:ext cx="6113504" cy="400110"/>
          </a:xfrm>
          <a:prstGeom prst="rect">
            <a:avLst/>
          </a:prstGeom>
          <a:noFill/>
        </p:spPr>
        <p:txBody>
          <a:bodyPr wrap="square">
            <a:spAutoFit/>
          </a:bodyPr>
          <a:lstStyle/>
          <a:p>
            <a:pPr algn="ctr" fontAlgn="base"/>
            <a:r>
              <a:rPr lang="en-GB" sz="1000" b="0" i="0" dirty="0">
                <a:solidFill>
                  <a:srgbClr val="000000"/>
                </a:solidFill>
                <a:effectLst/>
                <a:latin typeface="Times New Roman" panose="02020603050405020304" pitchFamily="18" charset="0"/>
                <a:cs typeface="Times New Roman" panose="02020603050405020304" pitchFamily="18" charset="0"/>
              </a:rPr>
              <a:t>VAULT TECHNOLOGIES LIMITED</a:t>
            </a:r>
          </a:p>
          <a:p>
            <a:pPr algn="ctr" fontAlgn="base"/>
            <a:r>
              <a:rPr lang="en-GB" sz="1000" b="0" i="0" dirty="0">
                <a:solidFill>
                  <a:srgbClr val="000000"/>
                </a:solidFill>
                <a:effectLst/>
                <a:latin typeface="Times New Roman" panose="02020603050405020304" pitchFamily="18" charset="0"/>
                <a:cs typeface="Times New Roman" panose="02020603050405020304" pitchFamily="18" charset="0"/>
              </a:rPr>
              <a:t>13 Upper Baggot Street, 2nd Floor, Dublin 4, D04W7K5, Ireland</a:t>
            </a:r>
          </a:p>
        </p:txBody>
      </p:sp>
      <p:sp>
        <p:nvSpPr>
          <p:cNvPr id="10" name="TextBox 9">
            <a:extLst>
              <a:ext uri="{FF2B5EF4-FFF2-40B4-BE49-F238E27FC236}">
                <a16:creationId xmlns:a16="http://schemas.microsoft.com/office/drawing/2014/main" id="{C2415E41-A51A-B219-0A67-E0740B9DBD0E}"/>
              </a:ext>
            </a:extLst>
          </p:cNvPr>
          <p:cNvSpPr txBox="1"/>
          <p:nvPr/>
        </p:nvSpPr>
        <p:spPr>
          <a:xfrm>
            <a:off x="5483567" y="3988177"/>
            <a:ext cx="1224864" cy="307777"/>
          </a:xfrm>
          <a:prstGeom prst="rect">
            <a:avLst/>
          </a:prstGeom>
          <a:noFill/>
        </p:spPr>
        <p:txBody>
          <a:bodyPr wrap="square">
            <a:spAutoFit/>
          </a:bodyPr>
          <a:lstStyle/>
          <a:p>
            <a:r>
              <a:rPr lang="en-IE" sz="1400" dirty="0">
                <a:latin typeface="Times New Roman" panose="02020603050405020304" pitchFamily="18" charset="0"/>
                <a:cs typeface="Times New Roman" panose="02020603050405020304" pitchFamily="18" charset="0"/>
              </a:rPr>
              <a:t>amlvault.com</a:t>
            </a:r>
          </a:p>
        </p:txBody>
      </p:sp>
    </p:spTree>
    <p:extLst>
      <p:ext uri="{BB962C8B-B14F-4D97-AF65-F5344CB8AC3E}">
        <p14:creationId xmlns:p14="http://schemas.microsoft.com/office/powerpoint/2010/main" val="242372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338EA3-4312-8CDF-9ED4-495605085498}"/>
              </a:ext>
            </a:extLst>
          </p:cNvPr>
          <p:cNvSpPr txBox="1"/>
          <p:nvPr/>
        </p:nvSpPr>
        <p:spPr>
          <a:xfrm>
            <a:off x="467497" y="1674674"/>
            <a:ext cx="11257005" cy="2123658"/>
          </a:xfrm>
          <a:prstGeom prst="rect">
            <a:avLst/>
          </a:prstGeom>
          <a:noFill/>
        </p:spPr>
        <p:txBody>
          <a:bodyPr wrap="square" rtlCol="0">
            <a:spAutoFit/>
          </a:bodyPr>
          <a:lstStyle/>
          <a:p>
            <a:pPr algn="ctr"/>
            <a:r>
              <a:rPr lang="en-IE" sz="4400" b="1" dirty="0">
                <a:solidFill>
                  <a:srgbClr val="00205A"/>
                </a:solidFill>
                <a:latin typeface="Zona Pro ExtraLight" panose="02010A03040002020004" pitchFamily="2" charset="0"/>
              </a:rPr>
              <a:t>SECTION   I.</a:t>
            </a:r>
          </a:p>
          <a:p>
            <a:pPr algn="ctr"/>
            <a:endParaRPr lang="en-IE" sz="4400" b="1" dirty="0">
              <a:solidFill>
                <a:srgbClr val="00205A"/>
              </a:solidFill>
              <a:latin typeface="Zona Pro ExtraLight" panose="02010A03040002020004" pitchFamily="2" charset="0"/>
            </a:endParaRPr>
          </a:p>
          <a:p>
            <a:pPr algn="ctr"/>
            <a:r>
              <a:rPr lang="en-IE" sz="4400" b="1" dirty="0">
                <a:solidFill>
                  <a:srgbClr val="00205A"/>
                </a:solidFill>
                <a:latin typeface="Zona Pro ExtraLight" panose="02010A03040002020004" pitchFamily="2" charset="0"/>
              </a:rPr>
              <a:t>THE SOURCE AND OBJECTIVES OF AML LAW</a:t>
            </a:r>
          </a:p>
        </p:txBody>
      </p:sp>
      <p:pic>
        <p:nvPicPr>
          <p:cNvPr id="2" name="Picture 1" descr="Logo, company name&#10;&#10;Description automatically generated">
            <a:extLst>
              <a:ext uri="{FF2B5EF4-FFF2-40B4-BE49-F238E27FC236}">
                <a16:creationId xmlns:a16="http://schemas.microsoft.com/office/drawing/2014/main" id="{801B7186-A546-45BA-2281-5C6572070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FF65937F-E566-C6AA-8115-8B7D3737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Tree>
    <p:extLst>
      <p:ext uri="{BB962C8B-B14F-4D97-AF65-F5344CB8AC3E}">
        <p14:creationId xmlns:p14="http://schemas.microsoft.com/office/powerpoint/2010/main" val="157086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a:xfrm>
            <a:off x="848833" y="226901"/>
            <a:ext cx="10515600" cy="1325563"/>
          </a:xfrm>
        </p:spPr>
        <p:txBody>
          <a:bodyPr>
            <a:normAutofit/>
          </a:bodyPr>
          <a:lstStyle/>
          <a:p>
            <a:pPr algn="ctr"/>
            <a:r>
              <a:rPr lang="en-GB" b="1" dirty="0">
                <a:solidFill>
                  <a:srgbClr val="00205A"/>
                </a:solidFill>
                <a:latin typeface="Zona Pro ExtraLight" panose="02010A03040002020004" pitchFamily="2" charset="0"/>
                <a:ea typeface="+mn-ea"/>
                <a:cs typeface="+mn-cs"/>
              </a:rPr>
              <a:t>AML LAW IN IRELAND</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a:xfrm>
            <a:off x="721242" y="1389690"/>
            <a:ext cx="10515600" cy="4351338"/>
          </a:xfrm>
        </p:spPr>
        <p:txBody>
          <a:bodyPr>
            <a:normAutofit/>
          </a:bodyPr>
          <a:lstStyle/>
          <a:p>
            <a:r>
              <a:rPr lang="en-GB" sz="2000" dirty="0">
                <a:solidFill>
                  <a:srgbClr val="00205B"/>
                </a:solidFill>
                <a:latin typeface="Hamlin"/>
                <a:cs typeface="Times New Roman" panose="02020603050405020304" pitchFamily="18" charset="0"/>
              </a:rPr>
              <a:t>The Criminal Justice (Money Laundering and Terrorist Financing) Acts 2010 &amp; 2013, with amendments in 2018 &amp; 2021</a:t>
            </a:r>
          </a:p>
          <a:p>
            <a:endParaRPr lang="en-GB" sz="2000" dirty="0">
              <a:solidFill>
                <a:srgbClr val="00205B"/>
              </a:solidFill>
              <a:latin typeface="Hamlin"/>
              <a:cs typeface="Times New Roman" panose="02020603050405020304" pitchFamily="18" charset="0"/>
            </a:endParaRPr>
          </a:p>
          <a:p>
            <a:r>
              <a:rPr lang="en-GB" sz="2000" dirty="0">
                <a:solidFill>
                  <a:srgbClr val="00205B"/>
                </a:solidFill>
                <a:latin typeface="Hamlin"/>
                <a:cs typeface="Times New Roman" panose="02020603050405020304" pitchFamily="18" charset="0"/>
              </a:rPr>
              <a:t>Key update implemented in the 2021 Act – Beneficial Ownership (S2)</a:t>
            </a:r>
          </a:p>
          <a:p>
            <a:endParaRPr lang="en-GB" sz="2000" dirty="0">
              <a:solidFill>
                <a:srgbClr val="00205B"/>
              </a:solidFill>
              <a:latin typeface="Hamlin"/>
              <a:cs typeface="Times New Roman" panose="02020603050405020304" pitchFamily="18" charset="0"/>
            </a:endParaRPr>
          </a:p>
          <a:p>
            <a:r>
              <a:rPr lang="en-GB" sz="2000" dirty="0">
                <a:solidFill>
                  <a:srgbClr val="00205B"/>
                </a:solidFill>
                <a:latin typeface="Hamlin"/>
                <a:cs typeface="Times New Roman" panose="02020603050405020304" pitchFamily="18" charset="0"/>
              </a:rPr>
              <a:t>Section 25: Applies to Credit/Financial Institutions, Auditors, Accountants, Tax Advisors, Legal Professionals, Trusts, Property Agents, Casinos, etc</a:t>
            </a:r>
          </a:p>
          <a:p>
            <a:pPr marL="0" indent="0">
              <a:buNone/>
            </a:pPr>
            <a:endParaRPr lang="en-IE" sz="2400" dirty="0">
              <a:latin typeface="Times New Roman" panose="02020603050405020304" pitchFamily="18" charset="0"/>
              <a:cs typeface="Times New Roman" panose="02020603050405020304" pitchFamily="18" charset="0"/>
            </a:endParaRPr>
          </a:p>
          <a:p>
            <a:pPr algn="ctr"/>
            <a:r>
              <a:rPr lang="en-IE" sz="2000" b="1" dirty="0">
                <a:solidFill>
                  <a:srgbClr val="00205B"/>
                </a:solidFill>
                <a:latin typeface="Hamlin"/>
                <a:cs typeface="Times New Roman" panose="02020603050405020304" pitchFamily="18" charset="0"/>
              </a:rPr>
              <a:t>Why does the law require AML checks on our clients, who makes the rules?</a:t>
            </a:r>
          </a:p>
          <a:p>
            <a:endParaRPr lang="en-IE"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A5FCE1B-4537-ED6F-D66E-3BAA1B756588}"/>
              </a:ext>
            </a:extLst>
          </p:cNvPr>
          <p:cNvSpPr/>
          <p:nvPr/>
        </p:nvSpPr>
        <p:spPr>
          <a:xfrm>
            <a:off x="859465" y="4316289"/>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B56FEB77-620F-4342-5684-6E95967FD123}"/>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1/10</a:t>
            </a:r>
          </a:p>
        </p:txBody>
      </p:sp>
      <p:pic>
        <p:nvPicPr>
          <p:cNvPr id="5" name="Picture 4" descr="Logo, company name&#10;&#10;Description automatically generated">
            <a:extLst>
              <a:ext uri="{FF2B5EF4-FFF2-40B4-BE49-F238E27FC236}">
                <a16:creationId xmlns:a16="http://schemas.microsoft.com/office/drawing/2014/main" id="{86AE938A-7004-1F94-AC0C-DF7F9842F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9" y="5873161"/>
            <a:ext cx="1233599" cy="809844"/>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E31C1198-67A3-CE1A-A469-5B1C5AC9E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783498"/>
            <a:ext cx="1980449" cy="944356"/>
          </a:xfrm>
          <a:prstGeom prst="rect">
            <a:avLst/>
          </a:prstGeom>
        </p:spPr>
      </p:pic>
      <p:sp>
        <p:nvSpPr>
          <p:cNvPr id="11" name="TextBox 10">
            <a:extLst>
              <a:ext uri="{FF2B5EF4-FFF2-40B4-BE49-F238E27FC236}">
                <a16:creationId xmlns:a16="http://schemas.microsoft.com/office/drawing/2014/main" id="{741DBC26-51AB-A2E3-7B9F-05494B607E9D}"/>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94020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ap&#10;&#10;Description automatically generated">
            <a:extLst>
              <a:ext uri="{FF2B5EF4-FFF2-40B4-BE49-F238E27FC236}">
                <a16:creationId xmlns:a16="http://schemas.microsoft.com/office/drawing/2014/main" id="{78551935-4CD7-DAA2-EFB5-87BEB3B6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902" y="783197"/>
            <a:ext cx="5353134" cy="5314308"/>
          </a:xfrm>
          <a:prstGeom prst="rect">
            <a:avLst/>
          </a:prstGeom>
        </p:spPr>
      </p:pic>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2/10</a:t>
            </a:r>
          </a:p>
        </p:txBody>
      </p:sp>
      <p:sp>
        <p:nvSpPr>
          <p:cNvPr id="3" name="Rectangle: Rounded Corners 2">
            <a:extLst>
              <a:ext uri="{FF2B5EF4-FFF2-40B4-BE49-F238E27FC236}">
                <a16:creationId xmlns:a16="http://schemas.microsoft.com/office/drawing/2014/main" id="{60266DBF-94C2-D954-15E3-6695930FB8D4}"/>
              </a:ext>
            </a:extLst>
          </p:cNvPr>
          <p:cNvSpPr/>
          <p:nvPr/>
        </p:nvSpPr>
        <p:spPr>
          <a:xfrm>
            <a:off x="3663779" y="2809893"/>
            <a:ext cx="932936" cy="72414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D54350FE-07D9-FCF2-9D79-62262714F665}"/>
              </a:ext>
            </a:extLst>
          </p:cNvPr>
          <p:cNvSpPr txBox="1"/>
          <p:nvPr/>
        </p:nvSpPr>
        <p:spPr>
          <a:xfrm>
            <a:off x="1201480" y="152115"/>
            <a:ext cx="10005236" cy="523220"/>
          </a:xfrm>
          <a:prstGeom prst="rect">
            <a:avLst/>
          </a:prstGeom>
          <a:noFill/>
        </p:spPr>
        <p:txBody>
          <a:bodyPr wrap="square" rtlCol="0">
            <a:spAutoFit/>
          </a:bodyPr>
          <a:lstStyle/>
          <a:p>
            <a:pPr algn="ctr"/>
            <a:r>
              <a:rPr lang="en-IE" sz="2800" b="1" dirty="0">
                <a:solidFill>
                  <a:srgbClr val="00205A"/>
                </a:solidFill>
                <a:latin typeface="Zona Pro ExtraLight" panose="02010A03040002020004" pitchFamily="2" charset="0"/>
              </a:rPr>
              <a:t>THE EU COMMISSION, PARLIAMENT AND COUNCIL</a:t>
            </a:r>
          </a:p>
        </p:txBody>
      </p:sp>
      <p:sp>
        <p:nvSpPr>
          <p:cNvPr id="6" name="Rectangle 5">
            <a:extLst>
              <a:ext uri="{FF2B5EF4-FFF2-40B4-BE49-F238E27FC236}">
                <a16:creationId xmlns:a16="http://schemas.microsoft.com/office/drawing/2014/main" id="{7041696E-CF0A-CC0A-4A22-7E6F105C30E9}"/>
              </a:ext>
            </a:extLst>
          </p:cNvPr>
          <p:cNvSpPr/>
          <p:nvPr/>
        </p:nvSpPr>
        <p:spPr>
          <a:xfrm>
            <a:off x="3262926" y="717102"/>
            <a:ext cx="5517292" cy="54497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Logo, company name&#10;&#10;Description automatically generated">
            <a:extLst>
              <a:ext uri="{FF2B5EF4-FFF2-40B4-BE49-F238E27FC236}">
                <a16:creationId xmlns:a16="http://schemas.microsoft.com/office/drawing/2014/main" id="{D4668827-106E-C22F-925A-3348934D4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64" y="5905059"/>
            <a:ext cx="1233599" cy="809844"/>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99A313CC-3E4A-3B5C-AA2D-F38B9D4FD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091" y="5945738"/>
            <a:ext cx="1640207" cy="782115"/>
          </a:xfrm>
          <a:prstGeom prst="rect">
            <a:avLst/>
          </a:prstGeom>
        </p:spPr>
      </p:pic>
      <p:sp>
        <p:nvSpPr>
          <p:cNvPr id="11" name="TextBox 10">
            <a:extLst>
              <a:ext uri="{FF2B5EF4-FFF2-40B4-BE49-F238E27FC236}">
                <a16:creationId xmlns:a16="http://schemas.microsoft.com/office/drawing/2014/main" id="{9BBED3D8-C194-A8C3-C6A9-7FEA8B2A036F}"/>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260745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A2D5-D528-E40E-3817-050D17342F3D}"/>
              </a:ext>
            </a:extLst>
          </p:cNvPr>
          <p:cNvSpPr>
            <a:spLocks noGrp="1"/>
          </p:cNvSpPr>
          <p:nvPr>
            <p:ph type="title"/>
          </p:nvPr>
        </p:nvSpPr>
        <p:spPr/>
        <p:txBody>
          <a:bodyPr>
            <a:normAutofit/>
          </a:bodyPr>
          <a:lstStyle/>
          <a:p>
            <a:pPr algn="ctr"/>
            <a:r>
              <a:rPr lang="en-GB" b="1" dirty="0">
                <a:solidFill>
                  <a:srgbClr val="00205A"/>
                </a:solidFill>
                <a:latin typeface="Zona Pro ExtraLight" panose="02010A03040002020004" pitchFamily="2" charset="0"/>
                <a:ea typeface="+mn-ea"/>
                <a:cs typeface="+mn-cs"/>
              </a:rPr>
              <a:t>WHAT MAKES A GOOD AML PROGRAMME?</a:t>
            </a:r>
            <a:endParaRPr lang="en-IE" b="1" dirty="0">
              <a:solidFill>
                <a:srgbClr val="00205A"/>
              </a:solidFill>
              <a:latin typeface="Zona Pro ExtraLight" panose="02010A03040002020004" pitchFamily="2" charset="0"/>
              <a:ea typeface="+mn-ea"/>
              <a:cs typeface="+mn-cs"/>
            </a:endParaRPr>
          </a:p>
        </p:txBody>
      </p:sp>
      <p:sp>
        <p:nvSpPr>
          <p:cNvPr id="3" name="Content Placeholder 2">
            <a:extLst>
              <a:ext uri="{FF2B5EF4-FFF2-40B4-BE49-F238E27FC236}">
                <a16:creationId xmlns:a16="http://schemas.microsoft.com/office/drawing/2014/main" id="{69EEC7D3-714B-1EFA-0F35-235D9EE20962}"/>
              </a:ext>
            </a:extLst>
          </p:cNvPr>
          <p:cNvSpPr>
            <a:spLocks noGrp="1"/>
          </p:cNvSpPr>
          <p:nvPr>
            <p:ph idx="1"/>
          </p:nvPr>
        </p:nvSpPr>
        <p:spPr/>
        <p:txBody>
          <a:bodyPr>
            <a:normAutofit/>
          </a:bodyPr>
          <a:lstStyle/>
          <a:p>
            <a:endParaRPr lang="en-GB" sz="2400" dirty="0">
              <a:latin typeface="Times New Roman" panose="02020603050405020304" pitchFamily="18" charset="0"/>
              <a:cs typeface="Times New Roman" panose="02020603050405020304" pitchFamily="18" charset="0"/>
            </a:endParaRPr>
          </a:p>
          <a:p>
            <a:r>
              <a:rPr lang="en-GB" sz="2000" dirty="0">
                <a:solidFill>
                  <a:srgbClr val="00205B"/>
                </a:solidFill>
                <a:latin typeface="Hamlin"/>
                <a:cs typeface="Times New Roman" panose="02020603050405020304" pitchFamily="18" charset="0"/>
              </a:rPr>
              <a:t>The Acts/Directives do not explain how to achieve the requirements they set out</a:t>
            </a:r>
          </a:p>
          <a:p>
            <a:endParaRPr lang="en-GB" sz="2000" dirty="0">
              <a:solidFill>
                <a:srgbClr val="00205B"/>
              </a:solidFill>
              <a:latin typeface="Hamlin"/>
              <a:cs typeface="Times New Roman" panose="02020603050405020304" pitchFamily="18" charset="0"/>
            </a:endParaRPr>
          </a:p>
          <a:p>
            <a:r>
              <a:rPr lang="en-IE" sz="2000" dirty="0">
                <a:solidFill>
                  <a:srgbClr val="00205B"/>
                </a:solidFill>
                <a:latin typeface="Hamlin"/>
                <a:cs typeface="Times New Roman" panose="02020603050405020304" pitchFamily="18" charset="0"/>
              </a:rPr>
              <a:t>Guidelines to the Act(s) (CP128) make it clear that a Risk-Based Approach is best</a:t>
            </a:r>
          </a:p>
          <a:p>
            <a:endParaRPr lang="en-IE" sz="2400" dirty="0">
              <a:latin typeface="Times New Roman" panose="02020603050405020304" pitchFamily="18" charset="0"/>
              <a:cs typeface="Times New Roman" panose="02020603050405020304" pitchFamily="18" charset="0"/>
            </a:endParaRPr>
          </a:p>
          <a:p>
            <a:endParaRPr lang="en-IE" sz="2400" dirty="0">
              <a:latin typeface="Times New Roman" panose="02020603050405020304" pitchFamily="18" charset="0"/>
              <a:cs typeface="Times New Roman" panose="02020603050405020304" pitchFamily="18" charset="0"/>
            </a:endParaRPr>
          </a:p>
          <a:p>
            <a:endParaRPr lang="en-IE" sz="2400" dirty="0">
              <a:latin typeface="Times New Roman" panose="02020603050405020304" pitchFamily="18" charset="0"/>
              <a:cs typeface="Times New Roman" panose="02020603050405020304" pitchFamily="18" charset="0"/>
            </a:endParaRPr>
          </a:p>
          <a:p>
            <a:pPr algn="ctr"/>
            <a:r>
              <a:rPr lang="en-IE" sz="2000" dirty="0">
                <a:solidFill>
                  <a:srgbClr val="00205B"/>
                </a:solidFill>
                <a:latin typeface="Hamlin"/>
                <a:cs typeface="Times New Roman" panose="02020603050405020304" pitchFamily="18" charset="0"/>
              </a:rPr>
              <a:t>What constitutes a Risk-Based Approach according to the law?</a:t>
            </a:r>
          </a:p>
          <a:p>
            <a:endParaRPr lang="en-IE"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A5FCE1B-4537-ED6F-D66E-3BAA1B756588}"/>
              </a:ext>
            </a:extLst>
          </p:cNvPr>
          <p:cNvSpPr/>
          <p:nvPr/>
        </p:nvSpPr>
        <p:spPr>
          <a:xfrm>
            <a:off x="859465" y="4750248"/>
            <a:ext cx="10515600" cy="551145"/>
          </a:xfrm>
          <a:prstGeom prst="roundRect">
            <a:avLst/>
          </a:prstGeom>
          <a:no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AB8E"/>
              </a:solidFill>
            </a:endParaRPr>
          </a:p>
        </p:txBody>
      </p:sp>
      <p:sp>
        <p:nvSpPr>
          <p:cNvPr id="5" name="TextBox 4">
            <a:extLst>
              <a:ext uri="{FF2B5EF4-FFF2-40B4-BE49-F238E27FC236}">
                <a16:creationId xmlns:a16="http://schemas.microsoft.com/office/drawing/2014/main" id="{0C473582-45A5-6D1B-6610-EFC384468F5B}"/>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3/10</a:t>
            </a:r>
          </a:p>
        </p:txBody>
      </p:sp>
      <p:pic>
        <p:nvPicPr>
          <p:cNvPr id="9" name="Picture 8" descr="Logo, company name&#10;&#10;Description automatically generated">
            <a:extLst>
              <a:ext uri="{FF2B5EF4-FFF2-40B4-BE49-F238E27FC236}">
                <a16:creationId xmlns:a16="http://schemas.microsoft.com/office/drawing/2014/main" id="{FDA5785B-B20B-1EC6-019D-E201F4C95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 y="5819998"/>
            <a:ext cx="1233599" cy="809844"/>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C6B9B73B-5DD6-A503-AFB8-E3D862577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091" y="5677028"/>
            <a:ext cx="2203732" cy="1050826"/>
          </a:xfrm>
          <a:prstGeom prst="rect">
            <a:avLst/>
          </a:prstGeom>
        </p:spPr>
      </p:pic>
      <p:sp>
        <p:nvSpPr>
          <p:cNvPr id="11" name="TextBox 10">
            <a:extLst>
              <a:ext uri="{FF2B5EF4-FFF2-40B4-BE49-F238E27FC236}">
                <a16:creationId xmlns:a16="http://schemas.microsoft.com/office/drawing/2014/main" id="{F2B66D1A-2318-319C-2562-51A84D60A708}"/>
              </a:ext>
            </a:extLst>
          </p:cNvPr>
          <p:cNvSpPr txBox="1"/>
          <p:nvPr/>
        </p:nvSpPr>
        <p:spPr>
          <a:xfrm>
            <a:off x="9927265" y="6273210"/>
            <a:ext cx="2264735" cy="369332"/>
          </a:xfrm>
          <a:prstGeom prst="rect">
            <a:avLst/>
          </a:prstGeom>
          <a:noFill/>
        </p:spPr>
        <p:txBody>
          <a:bodyPr wrap="square" rtlCol="0">
            <a:spAutoFit/>
          </a:bodyPr>
          <a:lstStyle/>
          <a:p>
            <a:r>
              <a:rPr lang="en-US" b="1" dirty="0">
                <a:solidFill>
                  <a:srgbClr val="00AB8E"/>
                </a:solidFill>
                <a:latin typeface="Hamlin" pitchFamily="2" charset="0"/>
              </a:rPr>
              <a:t>Compliance.ie </a:t>
            </a:r>
            <a:endParaRPr lang="en-GB" b="1" dirty="0">
              <a:solidFill>
                <a:srgbClr val="00AB8E"/>
              </a:solidFill>
              <a:latin typeface="Hamlin" pitchFamily="2" charset="0"/>
            </a:endParaRPr>
          </a:p>
        </p:txBody>
      </p:sp>
    </p:spTree>
    <p:extLst>
      <p:ext uri="{BB962C8B-B14F-4D97-AF65-F5344CB8AC3E}">
        <p14:creationId xmlns:p14="http://schemas.microsoft.com/office/powerpoint/2010/main" val="11978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D048C-7BDF-EBE9-D6D8-45D19B664121}"/>
              </a:ext>
            </a:extLst>
          </p:cNvPr>
          <p:cNvSpPr txBox="1"/>
          <p:nvPr/>
        </p:nvSpPr>
        <p:spPr>
          <a:xfrm>
            <a:off x="11679195" y="6529126"/>
            <a:ext cx="512805" cy="307777"/>
          </a:xfrm>
          <a:prstGeom prst="rect">
            <a:avLst/>
          </a:prstGeom>
          <a:noFill/>
        </p:spPr>
        <p:txBody>
          <a:bodyPr wrap="square" rtlCol="0">
            <a:spAutoFit/>
          </a:bodyPr>
          <a:lstStyle/>
          <a:p>
            <a:r>
              <a:rPr lang="en-IE" sz="1400" dirty="0">
                <a:latin typeface="Times New Roman" panose="02020603050405020304" pitchFamily="18" charset="0"/>
                <a:cs typeface="Times New Roman" panose="02020603050405020304" pitchFamily="18" charset="0"/>
              </a:rPr>
              <a:t>4/10</a:t>
            </a:r>
          </a:p>
        </p:txBody>
      </p:sp>
      <p:pic>
        <p:nvPicPr>
          <p:cNvPr id="8" name="Picture 7" descr="Text&#10;&#10;Description automatically generated with medium confidence">
            <a:extLst>
              <a:ext uri="{FF2B5EF4-FFF2-40B4-BE49-F238E27FC236}">
                <a16:creationId xmlns:a16="http://schemas.microsoft.com/office/drawing/2014/main" id="{038FA355-116D-4F92-4923-11BA714D7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799" y="469129"/>
            <a:ext cx="4063520" cy="5952063"/>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8263B91A-86FB-9121-E6B8-E1044ACC9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092" y="447865"/>
            <a:ext cx="4048898" cy="5952063"/>
          </a:xfrm>
          <a:prstGeom prst="rect">
            <a:avLst/>
          </a:prstGeom>
        </p:spPr>
      </p:pic>
      <p:sp>
        <p:nvSpPr>
          <p:cNvPr id="12" name="Rectangle 11">
            <a:extLst>
              <a:ext uri="{FF2B5EF4-FFF2-40B4-BE49-F238E27FC236}">
                <a16:creationId xmlns:a16="http://schemas.microsoft.com/office/drawing/2014/main" id="{6F10D09C-C853-5F4D-7CA5-C7AEC5652F8B}"/>
              </a:ext>
            </a:extLst>
          </p:cNvPr>
          <p:cNvSpPr/>
          <p:nvPr/>
        </p:nvSpPr>
        <p:spPr>
          <a:xfrm>
            <a:off x="1296010" y="447868"/>
            <a:ext cx="4063520" cy="5952063"/>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205B"/>
              </a:solidFill>
            </a:endParaRPr>
          </a:p>
        </p:txBody>
      </p:sp>
      <p:sp>
        <p:nvSpPr>
          <p:cNvPr id="14" name="Rectangle 13">
            <a:extLst>
              <a:ext uri="{FF2B5EF4-FFF2-40B4-BE49-F238E27FC236}">
                <a16:creationId xmlns:a16="http://schemas.microsoft.com/office/drawing/2014/main" id="{AD68AB8F-2B72-51DF-252D-285DA1324FFF}"/>
              </a:ext>
            </a:extLst>
          </p:cNvPr>
          <p:cNvSpPr/>
          <p:nvPr/>
        </p:nvSpPr>
        <p:spPr>
          <a:xfrm>
            <a:off x="6834126" y="447867"/>
            <a:ext cx="4063520" cy="5952063"/>
          </a:xfrm>
          <a:prstGeom prst="rect">
            <a:avLst/>
          </a:prstGeom>
          <a:no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Arrow: Right 14">
            <a:extLst>
              <a:ext uri="{FF2B5EF4-FFF2-40B4-BE49-F238E27FC236}">
                <a16:creationId xmlns:a16="http://schemas.microsoft.com/office/drawing/2014/main" id="{445E96D2-B939-A7FB-5E10-21555FB06755}"/>
              </a:ext>
            </a:extLst>
          </p:cNvPr>
          <p:cNvSpPr/>
          <p:nvPr/>
        </p:nvSpPr>
        <p:spPr>
          <a:xfrm>
            <a:off x="4892380" y="3142243"/>
            <a:ext cx="2397211" cy="5920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20291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3402</TotalTime>
  <Words>2533</Words>
  <Application>Microsoft Office PowerPoint</Application>
  <PresentationFormat>Widescreen</PresentationFormat>
  <Paragraphs>641</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Hamlin</vt:lpstr>
      <vt:lpstr>Times New Roman</vt:lpstr>
      <vt:lpstr>Zona Pro</vt:lpstr>
      <vt:lpstr>Zona Pro ExtraLight</vt:lpstr>
      <vt:lpstr>Zona Pro SemiBold</vt:lpstr>
      <vt:lpstr>Office Theme</vt:lpstr>
      <vt:lpstr>PowerPoint Presentation</vt:lpstr>
      <vt:lpstr>PowerPoint Presentation</vt:lpstr>
      <vt:lpstr>INTUITIVE ANTI-MONEY LAUNDERING  </vt:lpstr>
      <vt:lpstr>INTUITIVE ANTI-MONEY LAUNDERING  </vt:lpstr>
      <vt:lpstr>PowerPoint Presentation</vt:lpstr>
      <vt:lpstr>AML LAW IN IRELAND</vt:lpstr>
      <vt:lpstr>PowerPoint Presentation</vt:lpstr>
      <vt:lpstr>WHAT MAKES A GOOD AML PROGRAMME?</vt:lpstr>
      <vt:lpstr>PowerPoint Presentation</vt:lpstr>
      <vt:lpstr>RISK-BASED APPROACH</vt:lpstr>
      <vt:lpstr>AML RISK - BEST PRACTICES</vt:lpstr>
      <vt:lpstr>ASSESSING AML RISK FACTORS</vt:lpstr>
      <vt:lpstr>PowerPoint Presentation</vt:lpstr>
      <vt:lpstr>PowerPoint Presentation</vt:lpstr>
      <vt:lpstr>COMMON QUESTIONS ON AML REQUIREMENTS</vt:lpstr>
      <vt:lpstr>PowerPoint Presentation</vt:lpstr>
      <vt:lpstr>OWNERSHIP – KEY 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SOURCE OF SANCTIONS</vt:lpstr>
      <vt:lpstr>PowerPoint Presentation</vt:lpstr>
      <vt:lpstr>PowerPoint Presentation</vt:lpstr>
      <vt:lpstr>PowerPoint Presentation</vt:lpstr>
      <vt:lpstr>TYPES AND FORMS OF SANCTIONS</vt:lpstr>
      <vt:lpstr>PowerPoint Presentation</vt:lpstr>
      <vt:lpstr>PowerPoint Presentation</vt:lpstr>
      <vt:lpstr>PowerPoint Presentation</vt:lpstr>
      <vt:lpstr>PowerPoint Presentation</vt:lpstr>
      <vt:lpstr>PowerPoint Presentation</vt:lpstr>
      <vt:lpstr>PowerPoint Presentation</vt:lpstr>
      <vt:lpstr>DETECTING PEPs AND SANCTIONED PERSONS</vt:lpstr>
      <vt:lpstr>INTUITIVE ANTI-MONEY LAUNDERING  </vt:lpstr>
      <vt:lpstr>PowerPoint Presentation</vt:lpstr>
      <vt:lpstr>INTUITIVE ANTI-MONEY LAUNDERING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INTUITIVE ANTI-MONEY LAUNDERING</dc:title>
  <dc:creator>Patrick Michel Quédec Ryan</dc:creator>
  <cp:lastModifiedBy>Fiona Hanlon</cp:lastModifiedBy>
  <cp:revision>47</cp:revision>
  <dcterms:created xsi:type="dcterms:W3CDTF">2022-10-05T11:41:43Z</dcterms:created>
  <dcterms:modified xsi:type="dcterms:W3CDTF">2022-10-24T14:02:43Z</dcterms:modified>
</cp:coreProperties>
</file>