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  <p:sldMasterId id="2147484358" r:id="rId2"/>
  </p:sldMasterIdLst>
  <p:notesMasterIdLst>
    <p:notesMasterId r:id="rId32"/>
  </p:notesMasterIdLst>
  <p:handoutMasterIdLst>
    <p:handoutMasterId r:id="rId33"/>
  </p:handoutMasterIdLst>
  <p:sldIdLst>
    <p:sldId id="256" r:id="rId3"/>
    <p:sldId id="348" r:id="rId4"/>
    <p:sldId id="333" r:id="rId5"/>
    <p:sldId id="388" r:id="rId6"/>
    <p:sldId id="342" r:id="rId7"/>
    <p:sldId id="320" r:id="rId8"/>
    <p:sldId id="257" r:id="rId9"/>
    <p:sldId id="352" r:id="rId10"/>
    <p:sldId id="391" r:id="rId11"/>
    <p:sldId id="401" r:id="rId12"/>
    <p:sldId id="402" r:id="rId13"/>
    <p:sldId id="351" r:id="rId14"/>
    <p:sldId id="421" r:id="rId15"/>
    <p:sldId id="408" r:id="rId16"/>
    <p:sldId id="354" r:id="rId17"/>
    <p:sldId id="403" r:id="rId18"/>
    <p:sldId id="349" r:id="rId19"/>
    <p:sldId id="359" r:id="rId20"/>
    <p:sldId id="360" r:id="rId21"/>
    <p:sldId id="361" r:id="rId22"/>
    <p:sldId id="362" r:id="rId23"/>
    <p:sldId id="363" r:id="rId24"/>
    <p:sldId id="364" r:id="rId25"/>
    <p:sldId id="365" r:id="rId26"/>
    <p:sldId id="420" r:id="rId27"/>
    <p:sldId id="279" r:id="rId28"/>
    <p:sldId id="423" r:id="rId29"/>
    <p:sldId id="261" r:id="rId30"/>
    <p:sldId id="332" r:id="rId31"/>
  </p:sldIdLst>
  <p:sldSz cx="9144000" cy="6858000" type="screen4x3"/>
  <p:notesSz cx="6884988" cy="10018713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4654C07-FA02-EE61-C7B8-510AF323067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501650"/>
          </a:xfrm>
          <a:prstGeom prst="rect">
            <a:avLst/>
          </a:prstGeom>
        </p:spPr>
        <p:txBody>
          <a:bodyPr vert="horz" lIns="96588" tIns="48294" rIns="96588" bIns="48294" rtlCol="0"/>
          <a:lstStyle>
            <a:lvl1pPr algn="l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839FCA-2F81-16CC-317B-B6BD1C3BD14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00488" y="0"/>
            <a:ext cx="2982912" cy="501650"/>
          </a:xfrm>
          <a:prstGeom prst="rect">
            <a:avLst/>
          </a:prstGeom>
        </p:spPr>
        <p:txBody>
          <a:bodyPr vert="horz" lIns="96588" tIns="48294" rIns="96588" bIns="48294" rtlCol="0"/>
          <a:lstStyle>
            <a:lvl1pPr algn="r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A2D4B79-E1B3-4543-8C58-9E4710390085}" type="datetimeFigureOut">
              <a:rPr lang="en-IE"/>
              <a:pPr>
                <a:defRPr/>
              </a:pPr>
              <a:t>08/12/2022</a:t>
            </a:fld>
            <a:endParaRPr lang="en-I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ACE783-3C9C-6B6C-8C47-B5C1EE245DF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515475"/>
            <a:ext cx="2982913" cy="501650"/>
          </a:xfrm>
          <a:prstGeom prst="rect">
            <a:avLst/>
          </a:prstGeom>
        </p:spPr>
        <p:txBody>
          <a:bodyPr vert="horz" lIns="96588" tIns="48294" rIns="96588" bIns="48294" rtlCol="0" anchor="b"/>
          <a:lstStyle>
            <a:lvl1pPr algn="l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1E52E7-A979-1374-6D34-DFCAC257339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00488" y="9515475"/>
            <a:ext cx="2982912" cy="501650"/>
          </a:xfrm>
          <a:prstGeom prst="rect">
            <a:avLst/>
          </a:prstGeom>
        </p:spPr>
        <p:txBody>
          <a:bodyPr vert="horz" wrap="square" lIns="96588" tIns="48294" rIns="96588" bIns="48294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82F86088-80FE-421F-AEB5-A416AD26F394}" type="slidenum">
              <a:rPr lang="en-IE" altLang="en-US"/>
              <a:pPr>
                <a:defRPr/>
              </a:pPr>
              <a:t>‹#›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136D8966-00ED-F321-669B-8BD3BD9FBF2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88" tIns="48294" rIns="96588" bIns="4829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C4B90B46-1C76-7CA8-156C-D04F9559E4A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00488" y="0"/>
            <a:ext cx="2982912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88" tIns="48294" rIns="96588" bIns="4829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C349E5DD-21CD-B295-76DB-FF124487213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8213" y="750888"/>
            <a:ext cx="5008562" cy="37576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3" name="Rectangle 5">
            <a:extLst>
              <a:ext uri="{FF2B5EF4-FFF2-40B4-BE49-F238E27FC236}">
                <a16:creationId xmlns:a16="http://schemas.microsoft.com/office/drawing/2014/main" id="{669E4770-1C61-1B63-6E9A-5B95E3DA574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975" y="4759325"/>
            <a:ext cx="5507038" cy="450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88" tIns="48294" rIns="96588" bIns="4829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2294" name="Rectangle 6">
            <a:extLst>
              <a:ext uri="{FF2B5EF4-FFF2-40B4-BE49-F238E27FC236}">
                <a16:creationId xmlns:a16="http://schemas.microsoft.com/office/drawing/2014/main" id="{B16D955F-3E70-804A-7C6F-09634F4C9D8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15475"/>
            <a:ext cx="2982913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88" tIns="48294" rIns="96588" bIns="48294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295" name="Rectangle 7">
            <a:extLst>
              <a:ext uri="{FF2B5EF4-FFF2-40B4-BE49-F238E27FC236}">
                <a16:creationId xmlns:a16="http://schemas.microsoft.com/office/drawing/2014/main" id="{1C39BDFC-5AB8-39E2-68D0-1DA6AFA2D7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0488" y="9515475"/>
            <a:ext cx="2982912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88" tIns="48294" rIns="96588" bIns="4829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7D662753-08E7-445B-A52C-0FA308CE32D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DA8CE01C-62E0-E167-0543-1A9582EAB547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3" name="Rectangle 3">
              <a:extLst>
                <a:ext uri="{FF2B5EF4-FFF2-40B4-BE49-F238E27FC236}">
                  <a16:creationId xmlns:a16="http://schemas.microsoft.com/office/drawing/2014/main" id="{D6E4B78D-06C0-F6AC-9450-492F5BB184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kumimoji="1"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4" name="AutoShape 4">
              <a:extLst>
                <a:ext uri="{FF2B5EF4-FFF2-40B4-BE49-F238E27FC236}">
                  <a16:creationId xmlns:a16="http://schemas.microsoft.com/office/drawing/2014/main" id="{7EEA5F4C-F2DE-426E-F273-7A13389C4E79}"/>
                </a:ext>
              </a:extLst>
            </p:cNvPr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kumimoji="1" lang="en-US" altLang="en-US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CE47541C-1021-C9B7-3085-29B59B58014B}"/>
              </a:ext>
            </a:extLst>
          </p:cNvPr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6" name="AutoShape 6">
              <a:extLst>
                <a:ext uri="{FF2B5EF4-FFF2-40B4-BE49-F238E27FC236}">
                  <a16:creationId xmlns:a16="http://schemas.microsoft.com/office/drawing/2014/main" id="{2354D5BF-8504-6F29-B11A-51997CDBA03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IE" altLang="en-US"/>
            </a:p>
          </p:txBody>
        </p:sp>
        <p:sp>
          <p:nvSpPr>
            <p:cNvPr id="7" name="AutoShape 7">
              <a:extLst>
                <a:ext uri="{FF2B5EF4-FFF2-40B4-BE49-F238E27FC236}">
                  <a16:creationId xmlns:a16="http://schemas.microsoft.com/office/drawing/2014/main" id="{6AADDDA0-AECA-C14C-EA8B-30F979D507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IE" altLang="en-US"/>
            </a:p>
          </p:txBody>
        </p:sp>
      </p:grpSp>
      <p:sp>
        <p:nvSpPr>
          <p:cNvPr id="8" name="Text Box 14">
            <a:extLst>
              <a:ext uri="{FF2B5EF4-FFF2-40B4-BE49-F238E27FC236}">
                <a16:creationId xmlns:a16="http://schemas.microsoft.com/office/drawing/2014/main" id="{A1B0284A-ACE3-DB83-B53C-A06C3DC9CE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438" y="188913"/>
            <a:ext cx="4176712" cy="7699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2200">
                <a:latin typeface="Verdana" panose="020B0604030504040204" pitchFamily="34" charset="0"/>
              </a:rPr>
              <a:t>Ethics Consultancy &amp; Training International (</a:t>
            </a:r>
            <a:r>
              <a:rPr lang="en-GB" altLang="en-US" sz="2200" i="1">
                <a:latin typeface="Verdana" panose="020B0604030504040204" pitchFamily="34" charset="0"/>
              </a:rPr>
              <a:t>ECTi</a:t>
            </a:r>
            <a:r>
              <a:rPr lang="en-GB" altLang="en-US" sz="2200">
                <a:latin typeface="Verdana" panose="020B0604030504040204" pitchFamily="34" charset="0"/>
              </a:rPr>
              <a:t>)</a:t>
            </a:r>
          </a:p>
        </p:txBody>
      </p:sp>
      <p:sp>
        <p:nvSpPr>
          <p:cNvPr id="34824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 algn="ctr">
              <a:buFont typeface="Wingdings" pitchFamily="2" charset="2"/>
              <a:buNone/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34828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46FAE2BE-98FD-B9C9-956E-45C6150D880D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21D7C615-B7F6-3F7A-FE42-ACB9411729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B3FCFEA3-5FE2-92B6-D168-A63DEDE21A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fld id="{F6969DC6-52DF-4183-94A6-8B124E37B63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32142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E6467551-B777-017E-B210-C066A64905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C0DEE007-8606-6754-4D17-08F0DDFB0A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AB533758-878F-B27E-A8B7-6A82C59DB5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4FF97-13BA-42B0-9AAA-278F3990005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74742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1EAC36B0-3261-3554-DD70-BEF1ECAB41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840B209A-A9F4-7CE0-D6D0-D6FC26E353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71C6457F-A264-7C06-2E27-4BAA9753CB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4218DB-6091-438A-9A17-9B3662D4BB4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724591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450C0-26AF-4FA4-AB06-C9A2787770FC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143002" y="1122361"/>
            <a:ext cx="6858000" cy="2387598"/>
          </a:xfrm>
        </p:spPr>
        <p:txBody>
          <a:bodyPr anchor="b" anchorCtr="1"/>
          <a:lstStyle>
            <a:lvl1pPr algn="ctr">
              <a:defRPr sz="45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990577-2D9F-47AD-BE9C-619F129F8D15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143002" y="3602041"/>
            <a:ext cx="6858000" cy="1655758"/>
          </a:xfrm>
        </p:spPr>
        <p:txBody>
          <a:bodyPr anchorCtr="1"/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1363FC-4579-4BCD-916E-3AEAD96DEF4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80008EB-044A-43A0-B384-16D0A568A98F}" type="datetime1">
              <a:rPr lang="en-GB"/>
              <a:pPr lvl="0"/>
              <a:t>08/12/2022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EDB406-041F-45AB-B2D0-73A23444807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6F422-6F1C-46D4-A74D-D2FEA1DCCC3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B348BB2-C8AA-46C3-B248-E764D4B5411A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819536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9868C-89E1-4EB9-9DF1-397F4CFDAFF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EC8AB3-A0EB-4290-B46F-FD9AA27C5435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3E7D3-9DBB-484B-95D4-E4F50981B54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A64AFD7-F475-41AB-B99D-81020386F3A2}" type="datetime1">
              <a:rPr lang="en-GB"/>
              <a:pPr lvl="0"/>
              <a:t>08/12/2022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D62947-706B-4B94-A027-1E7A0E647D8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1AEC99-B8B5-4DB2-BD4D-65C00E5C8CD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38B9764-4335-42AA-A791-254103AC6479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75712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A696E-0AF5-475B-B876-0616DEB4E71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3885" y="1709736"/>
            <a:ext cx="7886700" cy="2852735"/>
          </a:xfrm>
        </p:spPr>
        <p:txBody>
          <a:bodyPr anchor="b"/>
          <a:lstStyle>
            <a:lvl1pPr>
              <a:defRPr sz="45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F661DD-FA6D-4239-A2A5-E3CFC8BCCCA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3885" y="4589465"/>
            <a:ext cx="7886700" cy="1500182"/>
          </a:xfrm>
        </p:spPr>
        <p:txBody>
          <a:bodyPr/>
          <a:lstStyle>
            <a:lvl1pPr marL="0" indent="0">
              <a:buNone/>
              <a:defRPr sz="18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38BC94-F4BF-4CD5-9510-FEC7557E23B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1278DC7-3EA7-45BE-89FB-5973D316D04E}" type="datetime1">
              <a:rPr lang="en-GB"/>
              <a:pPr lvl="0"/>
              <a:t>08/12/2022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BBA418-F858-4D9D-A5DD-B37DDFED5F1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1FB612-8CB1-42F2-AD6F-A9809499B11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0C5528A-B459-4BF3-8DDE-FD2B73946F8D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66439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AFEB7-B15D-4EE0-8371-B215CC346E0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76AC84-751B-41B8-89F9-FCEE56A616F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28653" y="1825627"/>
            <a:ext cx="3886202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678E1E-06E3-4B80-BC94-8C8C471A1280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4629151" y="1825627"/>
            <a:ext cx="3886202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BE74D9-C2C8-4735-97AE-AD5DFA70F88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CA8EFD1-E476-49D4-95FD-B2FC2BCBA1F6}" type="datetime1">
              <a:rPr lang="en-GB"/>
              <a:pPr lvl="0"/>
              <a:t>08/12/2022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B3D1A0-9954-4F80-8395-FB59AF89C67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306AF6-A3FE-4DCD-9035-B08201DF1C5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E53FA02-0EB3-48A3-ACF7-629469D113DA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24031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C1AE1-7E00-4F6B-9ECE-7E7F3FA0463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9838" y="365130"/>
            <a:ext cx="78867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D30C53-F98A-4903-ABBB-71CC8C75B25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9838" y="1681160"/>
            <a:ext cx="3868337" cy="823910"/>
          </a:xfrm>
        </p:spPr>
        <p:txBody>
          <a:bodyPr anchor="b"/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A45F4A-B7A1-47AC-9172-37F12391677E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29838" y="2505072"/>
            <a:ext cx="3868337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4815A5-C088-4FD0-8313-F49ED5655C74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4629150" y="1681160"/>
            <a:ext cx="3887388" cy="823910"/>
          </a:xfrm>
        </p:spPr>
        <p:txBody>
          <a:bodyPr anchor="b"/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1A606F-6F5E-40DF-8EA9-9A53E90573D4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4629150" y="2505072"/>
            <a:ext cx="3887388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CB21A5-48C0-42B5-BDC5-98CEDDAF029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3C48201-A9BF-484D-BFAD-2859EA780020}" type="datetime1">
              <a:rPr lang="en-GB"/>
              <a:pPr lvl="0"/>
              <a:t>08/12/2022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BF78DB-EFC5-4AC8-B54D-0483E54AFEB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30F15C-CD6B-4884-9CD2-71706049F3C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6FFB0BC-A625-4E8D-A698-8F87B9BDA98A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81444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BC94E-7106-4E61-96BA-68C7AF2B6CA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49C674-DD9E-4119-BE72-9550BA3E7D4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FBA00A0-0FC0-42F0-8988-0423DBB20D9E}" type="datetime1">
              <a:rPr lang="en-GB"/>
              <a:pPr lvl="0"/>
              <a:t>08/12/2022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7C5B5D-9B39-43E0-848F-A623299D924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8B9855-1FA2-4A2B-87BA-FE546155C87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0455216-0564-4476-BCC7-A609CDE7D19E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1351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AF0F29-7B7F-44FB-9603-084260DD43A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7012F64-8530-4694-948F-022DF1548606}" type="datetime1">
              <a:rPr lang="en-GB"/>
              <a:pPr lvl="0"/>
              <a:t>08/12/2022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EDACB2-3DC4-40AD-B3A0-3E2E228A971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730852-2D90-4263-AE2A-99BE9AE634E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72156A5-5456-43CC-BF61-A32D3D3A0664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7203191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15350-34BE-48A6-AB87-619AB569D0B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9838" y="457200"/>
            <a:ext cx="2949180" cy="1600200"/>
          </a:xfrm>
        </p:spPr>
        <p:txBody>
          <a:bodyPr anchor="b"/>
          <a:lstStyle>
            <a:lvl1pPr>
              <a:defRPr sz="24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454A65-927C-46A5-999A-2FDCDFCD629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887388" y="987424"/>
            <a:ext cx="4629150" cy="487362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779555-EBA5-4E3E-8ABE-C836B01C9C58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29838" y="2057400"/>
            <a:ext cx="2949180" cy="3811584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C7D893-A8EC-4989-87DC-82059DDDF69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FFBE75E-93D9-43ED-BF30-68E8DB21ED2A}" type="datetime1">
              <a:rPr lang="en-GB"/>
              <a:pPr lvl="0"/>
              <a:t>08/12/2022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2ED5FC-6961-45D0-ADC7-4994AD589D6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B2C51F-454C-4E0E-813C-656704F9A2E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2F0A9E7-5D61-42CE-8550-2317788026E6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286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49EE96E-B87E-CFF0-3133-53C428CE383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276600" y="44450"/>
            <a:ext cx="5616575" cy="7699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2200">
                <a:latin typeface="Verdana" panose="020B0604030504040204" pitchFamily="34" charset="0"/>
              </a:rPr>
              <a:t>Ethics Consultancy &amp;</a:t>
            </a:r>
          </a:p>
          <a:p>
            <a:pPr algn="ctr" eaLnBrk="1" hangingPunct="1">
              <a:defRPr/>
            </a:pPr>
            <a:r>
              <a:rPr lang="en-GB" altLang="en-US" sz="2200">
                <a:latin typeface="Verdana" panose="020B0604030504040204" pitchFamily="34" charset="0"/>
              </a:rPr>
              <a:t>Training International (</a:t>
            </a:r>
            <a:r>
              <a:rPr lang="en-GB" altLang="en-US" sz="2200" i="1">
                <a:latin typeface="Verdana" panose="020B0604030504040204" pitchFamily="34" charset="0"/>
              </a:rPr>
              <a:t>ECTi</a:t>
            </a:r>
            <a:r>
              <a:rPr lang="en-GB" altLang="en-US" sz="2200">
                <a:latin typeface="Verdana" panose="020B0604030504040204" pitchFamily="34" charset="0"/>
              </a:rPr>
              <a:t>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59C2BEBB-7281-28FE-3C14-BE93A43DBB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082A7AD6-C126-9510-5FA4-0B9BC3893B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7FFCFC19-87FF-9676-0B87-EDF8758B33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54D81-785D-4F8B-968A-66D967D1E65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969467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CF928-C458-4664-BC86-4457C539721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9838" y="457200"/>
            <a:ext cx="2949180" cy="1600200"/>
          </a:xfrm>
        </p:spPr>
        <p:txBody>
          <a:bodyPr anchor="b"/>
          <a:lstStyle>
            <a:lvl1pPr>
              <a:defRPr sz="24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8D8E98-4814-4C7B-9257-2E8D2F0F8DB4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3887388" y="987424"/>
            <a:ext cx="4629150" cy="4873623"/>
          </a:xfrm>
        </p:spPr>
        <p:txBody>
          <a:bodyPr/>
          <a:lstStyle>
            <a:lvl1pPr marL="0" indent="0">
              <a:buNone/>
              <a:defRPr lang="en-GB" sz="2400"/>
            </a:lvl1pPr>
          </a:lstStyle>
          <a:p>
            <a:pPr lvl="0"/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B198D3-E6FE-480B-9E38-DFADE1AB925B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29838" y="2057400"/>
            <a:ext cx="2949180" cy="3811584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5EA304-2E8B-4435-9CF8-02B610A0A3B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C29463F-C026-47EE-8EA3-AE6DA932FA44}" type="datetime1">
              <a:rPr lang="en-GB"/>
              <a:pPr lvl="0"/>
              <a:t>08/12/2022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E40AAF-63FC-4474-AD92-FCB7D871AE4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70A1CC-2739-402E-8E89-9DB2103B145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6FF0F5D-236E-4749-B65B-E6F2DB46E81B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09514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B2770-9134-4202-9C88-FBF247524D7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1802F1-E66C-4B57-B040-FBA0FA703287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3D2358-5717-401C-93FA-FFD38AAF019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518D0D4-A4A2-4DC5-AAA0-7544836BCF57}" type="datetime1">
              <a:rPr lang="en-GB"/>
              <a:pPr lvl="0"/>
              <a:t>08/12/2022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B6F183-342E-4EE5-A72D-53CC801C3D3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8C3F83-A748-406F-ABC8-22528CECD78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B4D0329-0592-4AA3-ABBB-5043247B9F6A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47861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6BA4CF-7BB3-4323-BC5D-41C9003432D3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6543678" y="365129"/>
            <a:ext cx="1971674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D0B858-6A65-4FA3-B4DE-52417FC72C61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628652" y="365129"/>
            <a:ext cx="5800722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4B6B63-924E-4BA6-8732-8EAEDAEAD5C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E523880-36B6-43B7-92BF-EF69D7E6DD54}" type="datetime1">
              <a:rPr lang="en-GB"/>
              <a:pPr lvl="0"/>
              <a:t>08/12/2022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D470F7-E823-4828-ADF6-D1FD55EB2B0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E3F1EE-E963-4AEC-925B-F2153801FE1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DCD0E87-0E5A-4BF2-8D97-F09D3FE79071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5632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8176A081-7B46-B7A3-B90B-75CB802749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2F60F592-A631-BB22-2D65-C8B44231AB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C29585E7-B7B7-ADF5-1596-88B9959F10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05AC7C-7FF0-4FC9-A24F-5A2C4B86291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72801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EDA38685-B440-75CE-8233-5C0093DB99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3BDFCDF8-1A0D-FDC5-6EE0-D3E1C33B96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FE3B8575-5C83-0831-04B8-7DB33EA357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644ED8-40C5-47B8-BFD1-3F5F4005F15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08374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56A9581A-D218-BBA7-9866-6FA1E3F544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46A868B0-340E-3582-1C56-E54D8FC633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71F51B29-D6B6-A4B2-7214-52FCF7A94B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7E642B-84FA-44AD-9310-5BF0FDC217B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28273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B6785DB7-D12E-B055-C6C9-0E6087578F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9C9D84A4-2ABD-FF09-2197-AFA0795F5E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FCAAA6B2-6D26-8904-5074-89BE534951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4CA8A6-E692-4AF1-AB1A-D3FAEBCBADF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19763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>
            <a:extLst>
              <a:ext uri="{FF2B5EF4-FFF2-40B4-BE49-F238E27FC236}">
                <a16:creationId xmlns:a16="http://schemas.microsoft.com/office/drawing/2014/main" id="{B439F802-99CD-133F-9751-5103995F9B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AD865CB4-13B2-589B-88C0-A4CAD7D930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044E357B-F621-0471-ED5E-F649261AD0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3E8C8E-FA92-41FF-9E5C-D31922D8FFC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27912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D399C78E-42A7-972C-9055-36F7B6A231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E73B09C2-A8FF-FEF1-D96E-52132141C4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A326E57A-23EE-D16D-B4D9-BC7DEBEA78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57F247-01C3-4CB6-AFC0-4F439D51A49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41756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E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F103B755-76C6-2F93-A2A8-A257B9CB93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A6FBF923-68DF-882A-C15B-E8084EEC2E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1E754E68-4827-5619-4542-AD10A148BD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167A5-3DBF-4F23-8C43-44FED956B23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67434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41AE2880-B996-9EEA-2F7E-8B865FA49E93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1032" name="Group 3">
              <a:extLst>
                <a:ext uri="{FF2B5EF4-FFF2-40B4-BE49-F238E27FC236}">
                  <a16:creationId xmlns:a16="http://schemas.microsoft.com/office/drawing/2014/main" id="{A8AEB159-6452-A350-B504-6B4700448B60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1036" name="Rectangle 4">
                <a:extLst>
                  <a:ext uri="{FF2B5EF4-FFF2-40B4-BE49-F238E27FC236}">
                    <a16:creationId xmlns:a16="http://schemas.microsoft.com/office/drawing/2014/main" id="{5521BBF9-D3F6-A2EA-9A4F-F7C2D946D15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IE" altLang="en-US"/>
              </a:p>
            </p:txBody>
          </p:sp>
          <p:sp>
            <p:nvSpPr>
              <p:cNvPr id="1037" name="Freeform 5">
                <a:extLst>
                  <a:ext uri="{FF2B5EF4-FFF2-40B4-BE49-F238E27FC236}">
                    <a16:creationId xmlns:a16="http://schemas.microsoft.com/office/drawing/2014/main" id="{5E73D6FF-FD88-8D47-682B-BE19B922B39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>
                  <a:gd name="T0" fmla="*/ 1728 w 1728"/>
                  <a:gd name="T1" fmla="*/ 0 h 735"/>
                  <a:gd name="T2" fmla="*/ 1728 w 1728"/>
                  <a:gd name="T3" fmla="*/ 480 h 735"/>
                  <a:gd name="T4" fmla="*/ 380 w 1728"/>
                  <a:gd name="T5" fmla="*/ 482 h 735"/>
                  <a:gd name="T6" fmla="*/ 354 w 1728"/>
                  <a:gd name="T7" fmla="*/ 480 h 735"/>
                  <a:gd name="T8" fmla="*/ 308 w 1728"/>
                  <a:gd name="T9" fmla="*/ 489 h 735"/>
                  <a:gd name="T10" fmla="*/ 246 w 1728"/>
                  <a:gd name="T11" fmla="*/ 531 h 735"/>
                  <a:gd name="T12" fmla="*/ 206 w 1728"/>
                  <a:gd name="T13" fmla="*/ 597 h 735"/>
                  <a:gd name="T14" fmla="*/ 192 w 1728"/>
                  <a:gd name="T15" fmla="*/ 666 h 735"/>
                  <a:gd name="T16" fmla="*/ 192 w 1728"/>
                  <a:gd name="T17" fmla="*/ 735 h 735"/>
                  <a:gd name="T18" fmla="*/ 0 w 1728"/>
                  <a:gd name="T19" fmla="*/ 735 h 735"/>
                  <a:gd name="T20" fmla="*/ 0 w 1728"/>
                  <a:gd name="T21" fmla="*/ 480 h 735"/>
                  <a:gd name="T22" fmla="*/ 0 w 1728"/>
                  <a:gd name="T23" fmla="*/ 0 h 735"/>
                  <a:gd name="T24" fmla="*/ 1728 w 1728"/>
                  <a:gd name="T25" fmla="*/ 0 h 73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/>
              <a:lstStyle/>
              <a:p>
                <a:endParaRPr lang="en-IE"/>
              </a:p>
            </p:txBody>
          </p:sp>
        </p:grpSp>
        <p:grpSp>
          <p:nvGrpSpPr>
            <p:cNvPr id="1033" name="Group 6">
              <a:extLst>
                <a:ext uri="{FF2B5EF4-FFF2-40B4-BE49-F238E27FC236}">
                  <a16:creationId xmlns:a16="http://schemas.microsoft.com/office/drawing/2014/main" id="{C158244F-69BC-9A9F-ED1B-DD010EF33B2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1034" name="AutoShape 7">
                <a:extLst>
                  <a:ext uri="{FF2B5EF4-FFF2-40B4-BE49-F238E27FC236}">
                    <a16:creationId xmlns:a16="http://schemas.microsoft.com/office/drawing/2014/main" id="{D2503043-6840-AFB2-F450-EABACEC02A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IE" altLang="en-US"/>
              </a:p>
            </p:txBody>
          </p:sp>
          <p:sp>
            <p:nvSpPr>
              <p:cNvPr id="1035" name="AutoShape 8">
                <a:extLst>
                  <a:ext uri="{FF2B5EF4-FFF2-40B4-BE49-F238E27FC236}">
                    <a16:creationId xmlns:a16="http://schemas.microsoft.com/office/drawing/2014/main" id="{AE68570A-C8ED-6420-D354-CD467B05F4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IE" altLang="en-US"/>
              </a:p>
            </p:txBody>
          </p:sp>
        </p:grpSp>
      </p:grpSp>
      <p:sp>
        <p:nvSpPr>
          <p:cNvPr id="1027" name="AutoShape 9">
            <a:extLst>
              <a:ext uri="{FF2B5EF4-FFF2-40B4-BE49-F238E27FC236}">
                <a16:creationId xmlns:a16="http://schemas.microsoft.com/office/drawing/2014/main" id="{5FD0C017-C127-BAA1-B265-4A53BFF28D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8" name="Rectangle 10">
            <a:extLst>
              <a:ext uri="{FF2B5EF4-FFF2-40B4-BE49-F238E27FC236}">
                <a16:creationId xmlns:a16="http://schemas.microsoft.com/office/drawing/2014/main" id="{54715AEE-1153-DB86-7D84-0BDBDD7A70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33803" name="Rectangle 11">
            <a:extLst>
              <a:ext uri="{FF2B5EF4-FFF2-40B4-BE49-F238E27FC236}">
                <a16:creationId xmlns:a16="http://schemas.microsoft.com/office/drawing/2014/main" id="{CB8D1272-89B5-F6DF-434A-176EBBA326A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3804" name="Rectangle 12">
            <a:extLst>
              <a:ext uri="{FF2B5EF4-FFF2-40B4-BE49-F238E27FC236}">
                <a16:creationId xmlns:a16="http://schemas.microsoft.com/office/drawing/2014/main" id="{1E4CA4D6-ACEE-9454-5B39-6B95B6115A1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3805" name="Rectangle 13">
            <a:extLst>
              <a:ext uri="{FF2B5EF4-FFF2-40B4-BE49-F238E27FC236}">
                <a16:creationId xmlns:a16="http://schemas.microsoft.com/office/drawing/2014/main" id="{D5D9AFB8-FC8F-B1B7-C523-A29923C8EC2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eaLnBrk="1" hangingPunct="1">
              <a:defRPr sz="26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1814B52-C244-4A1C-BEEF-30F07E7C135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6" r:id="rId1"/>
    <p:sldLayoutId id="2147484357" r:id="rId2"/>
    <p:sldLayoutId id="2147484347" r:id="rId3"/>
    <p:sldLayoutId id="2147484348" r:id="rId4"/>
    <p:sldLayoutId id="2147484349" r:id="rId5"/>
    <p:sldLayoutId id="2147484350" r:id="rId6"/>
    <p:sldLayoutId id="2147484351" r:id="rId7"/>
    <p:sldLayoutId id="2147484352" r:id="rId8"/>
    <p:sldLayoutId id="2147484353" r:id="rId9"/>
    <p:sldLayoutId id="2147484354" r:id="rId10"/>
    <p:sldLayoutId id="214748435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anose="05000000000000000000" pitchFamily="2" charset="2"/>
        <a:buChar char="l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C73BA8-FCB7-4681-873B-EF65E5FD501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2" y="365130"/>
            <a:ext cx="78867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52C70D-4700-4787-9C6B-10C31BCA1EA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8652" y="1825627"/>
            <a:ext cx="78867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74C7A1-AE02-4831-BA12-ABD1935595F4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628652" y="6356352"/>
            <a:ext cx="20574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9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21293612-E75D-41E0-8D77-A281692C93CB}" type="datetime1">
              <a:rPr lang="en-GB"/>
              <a:pPr lvl="0"/>
              <a:t>08/12/2022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5F3AD2-030F-429E-9FC2-47F564C93AD5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028952" y="6356352"/>
            <a:ext cx="30861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9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27DFA1-4B51-4B39-A582-7934E200A3CC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6457952" y="6356352"/>
            <a:ext cx="20574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9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7E67BEAD-68AD-40DC-874B-91633DFF51AC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6494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9" r:id="rId1"/>
    <p:sldLayoutId id="2147484360" r:id="rId2"/>
    <p:sldLayoutId id="2147484361" r:id="rId3"/>
    <p:sldLayoutId id="2147484362" r:id="rId4"/>
    <p:sldLayoutId id="2147484363" r:id="rId5"/>
    <p:sldLayoutId id="2147484364" r:id="rId6"/>
    <p:sldLayoutId id="2147484365" r:id="rId7"/>
    <p:sldLayoutId id="2147484366" r:id="rId8"/>
    <p:sldLayoutId id="2147484367" r:id="rId9"/>
    <p:sldLayoutId id="2147484368" r:id="rId10"/>
    <p:sldLayoutId id="2147484369" r:id="rId11"/>
  </p:sldLayoutIdLst>
  <p:txStyles>
    <p:titleStyle>
      <a:lvl1pPr marL="0" marR="0" lvl="0" indent="0" algn="l" defTabSz="6858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33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171450" marR="0" lvl="0" indent="-171450" algn="l" defTabSz="685800" rtl="0" fontAlgn="auto" hangingPunct="1">
        <a:lnSpc>
          <a:spcPct val="90000"/>
        </a:lnSpc>
        <a:spcBef>
          <a:spcPts val="750"/>
        </a:spcBef>
        <a:spcAft>
          <a:spcPts val="0"/>
        </a:spcAft>
        <a:buSzPct val="100000"/>
        <a:buFont typeface="Arial" pitchFamily="34"/>
        <a:buChar char="•"/>
        <a:tabLst/>
        <a:defRPr lang="en-US" sz="21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514350" marR="0" lvl="1" indent="-171450" algn="l" defTabSz="685800" rtl="0" fontAlgn="auto" hangingPunct="1">
        <a:lnSpc>
          <a:spcPct val="90000"/>
        </a:lnSpc>
        <a:spcBef>
          <a:spcPts val="375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857250" marR="0" lvl="2" indent="-171450" algn="l" defTabSz="685800" rtl="0" fontAlgn="auto" hangingPunct="1">
        <a:lnSpc>
          <a:spcPct val="90000"/>
        </a:lnSpc>
        <a:spcBef>
          <a:spcPts val="375"/>
        </a:spcBef>
        <a:spcAft>
          <a:spcPts val="0"/>
        </a:spcAft>
        <a:buSzPct val="100000"/>
        <a:buFont typeface="Arial" pitchFamily="34"/>
        <a:buChar char="•"/>
        <a:tabLst/>
        <a:defRPr lang="en-US" sz="15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200150" marR="0" lvl="3" indent="-171450" algn="l" defTabSz="685800" rtl="0" fontAlgn="auto" hangingPunct="1">
        <a:lnSpc>
          <a:spcPct val="90000"/>
        </a:lnSpc>
        <a:spcBef>
          <a:spcPts val="375"/>
        </a:spcBef>
        <a:spcAft>
          <a:spcPts val="0"/>
        </a:spcAft>
        <a:buSzPct val="100000"/>
        <a:buFont typeface="Arial" pitchFamily="34"/>
        <a:buChar char="•"/>
        <a:tabLst/>
        <a:defRPr lang="en-US" sz="135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1543050" marR="0" lvl="4" indent="-171450" algn="l" defTabSz="685800" rtl="0" fontAlgn="auto" hangingPunct="1">
        <a:lnSpc>
          <a:spcPct val="90000"/>
        </a:lnSpc>
        <a:spcBef>
          <a:spcPts val="375"/>
        </a:spcBef>
        <a:spcAft>
          <a:spcPts val="0"/>
        </a:spcAft>
        <a:buSzPct val="100000"/>
        <a:buFont typeface="Arial" pitchFamily="34"/>
        <a:buChar char="•"/>
        <a:tabLst/>
        <a:defRPr lang="en-US" sz="135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77EFF721-8956-42ED-A8FA-CD9C3D6489E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" y="1240592"/>
            <a:ext cx="9143997" cy="3685736"/>
          </a:xfrm>
          <a:solidFill>
            <a:srgbClr val="00205B"/>
          </a:solidFill>
        </p:spPr>
        <p:txBody>
          <a:bodyPr/>
          <a:lstStyle/>
          <a:p>
            <a:pPr lvl="0"/>
            <a:r>
              <a:rPr lang="en-US">
                <a:solidFill>
                  <a:srgbClr val="00205B"/>
                </a:solidFill>
              </a:rPr>
              <a:t>P</a:t>
            </a:r>
            <a:endParaRPr lang="en-GB">
              <a:solidFill>
                <a:srgbClr val="00205B"/>
              </a:solidFill>
            </a:endParaRPr>
          </a:p>
        </p:txBody>
      </p:sp>
      <p:pic>
        <p:nvPicPr>
          <p:cNvPr id="3" name="Picture 1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2BFF5C0-81D8-454E-874C-951D984F67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482" y="401095"/>
            <a:ext cx="1747925" cy="83348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Rectangle 16">
            <a:extLst>
              <a:ext uri="{FF2B5EF4-FFF2-40B4-BE49-F238E27FC236}">
                <a16:creationId xmlns:a16="http://schemas.microsoft.com/office/drawing/2014/main" id="{56BFC0EB-E621-48E4-BDF8-07F7A71B9A62}"/>
              </a:ext>
            </a:extLst>
          </p:cNvPr>
          <p:cNvSpPr/>
          <p:nvPr/>
        </p:nvSpPr>
        <p:spPr>
          <a:xfrm>
            <a:off x="0" y="4926328"/>
            <a:ext cx="9143997" cy="1074422"/>
          </a:xfrm>
          <a:prstGeom prst="rect">
            <a:avLst/>
          </a:prstGeom>
          <a:solidFill>
            <a:srgbClr val="00AB8E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350">
              <a:solidFill>
                <a:srgbClr val="00AB8E"/>
              </a:solidFill>
              <a:latin typeface="Calibri"/>
              <a:cs typeface="+mn-cs"/>
            </a:endParaRPr>
          </a:p>
        </p:txBody>
      </p:sp>
      <p:sp>
        <p:nvSpPr>
          <p:cNvPr id="5" name="TextBox 17">
            <a:extLst>
              <a:ext uri="{FF2B5EF4-FFF2-40B4-BE49-F238E27FC236}">
                <a16:creationId xmlns:a16="http://schemas.microsoft.com/office/drawing/2014/main" id="{88A6469F-48D6-4826-8C5A-C09EE62E33CF}"/>
              </a:ext>
            </a:extLst>
          </p:cNvPr>
          <p:cNvSpPr txBox="1"/>
          <p:nvPr/>
        </p:nvSpPr>
        <p:spPr>
          <a:xfrm>
            <a:off x="306305" y="5445224"/>
            <a:ext cx="8370151" cy="2308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50" b="1" dirty="0">
                <a:solidFill>
                  <a:srgbClr val="FFFFFF"/>
                </a:solidFill>
                <a:latin typeface="Zona Pro SemiBold" pitchFamily="2"/>
                <a:cs typeface="+mn-cs"/>
              </a:rPr>
              <a:t>Dec, 2022                                                                                                                                                                                                                      compliance.ie </a:t>
            </a:r>
            <a:endParaRPr lang="en-GB" sz="1050" dirty="0">
              <a:solidFill>
                <a:srgbClr val="FFFFFF"/>
              </a:solidFill>
              <a:latin typeface="Calibri"/>
              <a:cs typeface="+mn-cs"/>
            </a:endParaRPr>
          </a:p>
        </p:txBody>
      </p:sp>
      <p:sp>
        <p:nvSpPr>
          <p:cNvPr id="6" name="TextBox 19">
            <a:extLst>
              <a:ext uri="{FF2B5EF4-FFF2-40B4-BE49-F238E27FC236}">
                <a16:creationId xmlns:a16="http://schemas.microsoft.com/office/drawing/2014/main" id="{F3D98B9F-B947-412D-A9DD-143239AF6CA7}"/>
              </a:ext>
            </a:extLst>
          </p:cNvPr>
          <p:cNvSpPr txBox="1"/>
          <p:nvPr/>
        </p:nvSpPr>
        <p:spPr>
          <a:xfrm>
            <a:off x="179512" y="2338414"/>
            <a:ext cx="6536785" cy="99257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000" b="1" kern="0" dirty="0">
                <a:solidFill>
                  <a:srgbClr val="FFFFFF"/>
                </a:solidFill>
                <a:latin typeface="Hamlin" pitchFamily="2"/>
                <a:cs typeface="+mn-cs"/>
              </a:rPr>
              <a:t>How to Perform an 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000" b="1" kern="0" dirty="0">
                <a:solidFill>
                  <a:srgbClr val="FFFFFF"/>
                </a:solidFill>
                <a:latin typeface="Hamlin" pitchFamily="2"/>
                <a:cs typeface="+mn-cs"/>
              </a:rPr>
              <a:t>Ethics Review  </a:t>
            </a:r>
            <a:endParaRPr lang="en-GB" sz="3000" b="1" dirty="0">
              <a:solidFill>
                <a:srgbClr val="FFFFFF"/>
              </a:solidFill>
              <a:latin typeface="Textbook New" pitchFamily="34"/>
              <a:cs typeface="+mn-cs"/>
            </a:endParaRPr>
          </a:p>
        </p:txBody>
      </p:sp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4A5FACD-A237-BDBA-37DB-D214EF67C7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988840"/>
            <a:ext cx="2381582" cy="238158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>
            <a:extLst>
              <a:ext uri="{FF2B5EF4-FFF2-40B4-BE49-F238E27FC236}">
                <a16:creationId xmlns:a16="http://schemas.microsoft.com/office/drawing/2014/main" id="{69B51110-04C6-4686-04D1-442B7CAF73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1125538"/>
            <a:ext cx="8856663" cy="1079500"/>
          </a:xfrm>
          <a:prstGeom prst="roundRect">
            <a:avLst>
              <a:gd name="adj" fmla="val 50000"/>
            </a:avLst>
          </a:prstGeom>
        </p:spPr>
        <p:txBody>
          <a:bodyPr/>
          <a:lstStyle/>
          <a:p>
            <a:pPr>
              <a:defRPr/>
            </a:pPr>
            <a:br>
              <a:rPr lang="en-IE" sz="2400" dirty="0">
                <a:latin typeface="Cambria" pitchFamily="18" charset="0"/>
              </a:rPr>
            </a:br>
            <a:br>
              <a:rPr lang="en-IE" sz="2400" dirty="0">
                <a:latin typeface="Cambria" pitchFamily="18" charset="0"/>
              </a:rPr>
            </a:br>
            <a:br>
              <a:rPr lang="en-IE" sz="2400" dirty="0">
                <a:latin typeface="Cambria" pitchFamily="18" charset="0"/>
              </a:rPr>
            </a:br>
            <a:r>
              <a:rPr lang="en-IE" sz="2200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Ethics is what </a:t>
            </a:r>
            <a:r>
              <a:rPr lang="en-IE" sz="2200" i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we</a:t>
            </a:r>
            <a:r>
              <a:rPr lang="en-IE" sz="2200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make it</a:t>
            </a:r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32D8F2C1-F5E2-DE56-7B1A-C38F70A7F7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2492375"/>
            <a:ext cx="6911975" cy="165735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algn="just" eaLnBrk="1" hangingPunct="1">
              <a:lnSpc>
                <a:spcPct val="90000"/>
              </a:lnSpc>
              <a:defRPr/>
            </a:pPr>
            <a:endParaRPr lang="en-US" sz="2000" i="1" kern="0" dirty="0">
              <a:latin typeface="+mj-lt"/>
              <a:ea typeface="+mj-ea"/>
              <a:cs typeface="+mj-cs"/>
            </a:endParaRPr>
          </a:p>
        </p:txBody>
      </p:sp>
      <p:sp>
        <p:nvSpPr>
          <p:cNvPr id="14340" name="TextBox 6">
            <a:extLst>
              <a:ext uri="{FF2B5EF4-FFF2-40B4-BE49-F238E27FC236}">
                <a16:creationId xmlns:a16="http://schemas.microsoft.com/office/drawing/2014/main" id="{5EDA8478-21FB-59B2-2B88-A0F38485DD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2351088"/>
            <a:ext cx="8388350" cy="19859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GB" altLang="en-US" sz="21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Ethical issues only become </a:t>
            </a:r>
            <a:r>
              <a:rPr lang="en-GB" altLang="en-US" sz="2100" b="1" i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ethical</a:t>
            </a:r>
            <a:r>
              <a:rPr lang="en-GB" altLang="en-US" sz="21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when the </a:t>
            </a:r>
            <a:r>
              <a:rPr lang="en-GB" altLang="en-US" sz="2100" b="1" i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intentions</a:t>
            </a:r>
            <a:r>
              <a:rPr lang="en-GB" altLang="en-US" sz="21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behind them, their </a:t>
            </a:r>
            <a:r>
              <a:rPr lang="en-GB" altLang="en-US" sz="2100" b="1" i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results</a:t>
            </a:r>
            <a:r>
              <a:rPr lang="en-GB" altLang="en-US" sz="21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&amp; the </a:t>
            </a:r>
            <a:r>
              <a:rPr lang="en-GB" altLang="en-US" sz="2100" b="1" i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values</a:t>
            </a:r>
            <a:r>
              <a:rPr lang="en-GB" altLang="en-US" sz="21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(individual, corporate or societal) they reflect are considered.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  <a:defRPr/>
            </a:pPr>
            <a:endParaRPr lang="en-GB" altLang="en-US" sz="2000" dirty="0">
              <a:solidFill>
                <a:schemeClr val="accent6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GB" altLang="en-US" sz="21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Facts alone </a:t>
            </a:r>
            <a:r>
              <a:rPr lang="en-GB" altLang="en-US" sz="21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do not </a:t>
            </a:r>
            <a:r>
              <a:rPr lang="en-GB" altLang="en-US" sz="21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decide whether something is right or wrong.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  <a:defRPr/>
            </a:pPr>
            <a:endParaRPr lang="en-GB" altLang="en-US" sz="2000" dirty="0">
              <a:latin typeface="Cambria" panose="020405030504060302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D754B75-8FEE-7FA2-7AF7-7EB36EAA4B51}"/>
              </a:ext>
            </a:extLst>
          </p:cNvPr>
          <p:cNvSpPr/>
          <p:nvPr/>
        </p:nvSpPr>
        <p:spPr bwMode="auto">
          <a:xfrm>
            <a:off x="5867400" y="4724400"/>
            <a:ext cx="360363" cy="288925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IE" dirty="0"/>
          </a:p>
        </p:txBody>
      </p:sp>
      <p:sp>
        <p:nvSpPr>
          <p:cNvPr id="13318" name="Slide Number Placeholder 9">
            <a:extLst>
              <a:ext uri="{FF2B5EF4-FFF2-40B4-BE49-F238E27FC236}">
                <a16:creationId xmlns:a16="http://schemas.microsoft.com/office/drawing/2014/main" id="{0505FFF1-59C9-DC31-3B0A-231E6BFFDC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CE5AF50-CC60-43D2-8C49-6DE049898EA7}" type="slidenum">
              <a:rPr lang="en-GB" altLang="en-US" sz="26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GB" altLang="en-US" sz="2600">
              <a:solidFill>
                <a:schemeClr val="bg1"/>
              </a:solidFill>
            </a:endParaRPr>
          </a:p>
        </p:txBody>
      </p:sp>
      <p:pic>
        <p:nvPicPr>
          <p:cNvPr id="13319" name="Picture 2" descr="Ethical design and accessibility. If your design is providing a benefit… |  by Sheri Byrne-Haber, CPACC | UX Collective">
            <a:extLst>
              <a:ext uri="{FF2B5EF4-FFF2-40B4-BE49-F238E27FC236}">
                <a16:creationId xmlns:a16="http://schemas.microsoft.com/office/drawing/2014/main" id="{7D0E68F4-05F9-282A-BE92-16511F12C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4149725"/>
            <a:ext cx="4392612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>
            <a:extLst>
              <a:ext uri="{FF2B5EF4-FFF2-40B4-BE49-F238E27FC236}">
                <a16:creationId xmlns:a16="http://schemas.microsoft.com/office/drawing/2014/main" id="{BED6DCB8-93F9-BEC0-4EF8-391BF0C9D4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2492375"/>
            <a:ext cx="6911975" cy="165735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algn="just" eaLnBrk="1" hangingPunct="1">
              <a:lnSpc>
                <a:spcPct val="90000"/>
              </a:lnSpc>
              <a:defRPr/>
            </a:pPr>
            <a:endParaRPr lang="en-US" sz="2000" i="1" kern="0" dirty="0">
              <a:latin typeface="+mj-lt"/>
              <a:ea typeface="+mj-ea"/>
              <a:cs typeface="+mj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DF5ADC-6BA5-F23C-5902-6B23CB5A75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268413"/>
            <a:ext cx="7632700" cy="7699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Ethical</a:t>
            </a:r>
            <a:r>
              <a:rPr lang="en-US" altLang="en-US" sz="22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en-US" sz="2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Leadership</a:t>
            </a:r>
            <a:r>
              <a:rPr lang="en-US" altLang="en-US" sz="22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is about </a:t>
            </a:r>
            <a:r>
              <a:rPr lang="en-US" altLang="en-US" sz="2200" b="1" i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wriggle-room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200" b="1" i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Culture</a:t>
            </a:r>
            <a:r>
              <a:rPr lang="en-US" altLang="en-US" sz="22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drives ethics not laws or regulations</a:t>
            </a:r>
            <a:endParaRPr lang="en-IE" altLang="en-US" sz="2200" dirty="0">
              <a:solidFill>
                <a:schemeClr val="accent6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12293" name="Picture 2" descr="Image result for ethics images">
            <a:extLst>
              <a:ext uri="{FF2B5EF4-FFF2-40B4-BE49-F238E27FC236}">
                <a16:creationId xmlns:a16="http://schemas.microsoft.com/office/drawing/2014/main" id="{1BDD5C2D-9893-8F30-3BAD-B25FD6FEC5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565400"/>
            <a:ext cx="3455987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8" descr="Tacitus.jpg">
            <a:extLst>
              <a:ext uri="{FF2B5EF4-FFF2-40B4-BE49-F238E27FC236}">
                <a16:creationId xmlns:a16="http://schemas.microsoft.com/office/drawing/2014/main" id="{5C065F78-2361-725C-6538-9F7771513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4221163"/>
            <a:ext cx="3527425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5">
            <a:extLst>
              <a:ext uri="{FF2B5EF4-FFF2-40B4-BE49-F238E27FC236}">
                <a16:creationId xmlns:a16="http://schemas.microsoft.com/office/drawing/2014/main" id="{BF59A526-0858-E45D-B206-56CBB5C59C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557338"/>
            <a:ext cx="784860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IE" sz="22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Heightening Ethical Awareness – Key Questions</a:t>
            </a:r>
          </a:p>
        </p:txBody>
      </p:sp>
      <p:sp>
        <p:nvSpPr>
          <p:cNvPr id="12291" name="Rectangle 8">
            <a:extLst>
              <a:ext uri="{FF2B5EF4-FFF2-40B4-BE49-F238E27FC236}">
                <a16:creationId xmlns:a16="http://schemas.microsoft.com/office/drawing/2014/main" id="{01C7F8B9-16AA-1288-C654-70461C5106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388" y="2332038"/>
            <a:ext cx="8640762" cy="289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150000"/>
              </a:lnSpc>
              <a:buFont typeface="Arial" charset="0"/>
              <a:buChar char="•"/>
              <a:defRPr/>
            </a:pPr>
            <a:r>
              <a:rPr lang="en-GB" sz="1600" i="1" dirty="0">
                <a:cs typeface="Times New Roman" pitchFamily="18" charset="0"/>
              </a:rPr>
              <a:t> </a:t>
            </a:r>
            <a:r>
              <a:rPr lang="en-GB" sz="1950" i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from </a:t>
            </a:r>
            <a:r>
              <a:rPr lang="en-GB" sz="1950" b="1" i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where</a:t>
            </a:r>
            <a:r>
              <a:rPr lang="en-GB" sz="1950" i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do the values of your organisation </a:t>
            </a:r>
            <a:r>
              <a:rPr lang="en-GB" sz="1950" b="1" i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stem?</a:t>
            </a:r>
            <a:endParaRPr lang="en-IE" sz="1950" b="1" i="1" dirty="0">
              <a:solidFill>
                <a:schemeClr val="accent6">
                  <a:lumMod val="50000"/>
                </a:schemeClr>
              </a:solidFill>
              <a:latin typeface="Cambria" pitchFamily="18" charset="0"/>
            </a:endParaRPr>
          </a:p>
          <a:p>
            <a:pPr>
              <a:lnSpc>
                <a:spcPct val="150000"/>
              </a:lnSpc>
              <a:buFont typeface="Arial" charset="0"/>
              <a:buChar char="•"/>
              <a:defRPr/>
            </a:pPr>
            <a:r>
              <a:rPr lang="en-GB" sz="1950" b="1" i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how</a:t>
            </a:r>
            <a:r>
              <a:rPr lang="en-GB" sz="1950" i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do you </a:t>
            </a:r>
            <a:r>
              <a:rPr lang="en-GB" sz="1950" b="1" i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treat/relate </a:t>
            </a:r>
            <a:r>
              <a:rPr lang="en-GB" sz="1950" i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to your colleagues/clients?</a:t>
            </a:r>
            <a:r>
              <a:rPr lang="en-IE" sz="1950" i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</a:p>
          <a:p>
            <a:pPr>
              <a:lnSpc>
                <a:spcPct val="150000"/>
              </a:lnSpc>
              <a:buFont typeface="Arial" charset="0"/>
              <a:buChar char="•"/>
              <a:defRPr/>
            </a:pPr>
            <a:r>
              <a:rPr lang="en-IE" sz="1950" b="1" i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h</a:t>
            </a:r>
            <a:r>
              <a:rPr lang="en-GB" sz="1950" b="1" i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ow</a:t>
            </a:r>
            <a:r>
              <a:rPr lang="en-GB" sz="1950" i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effectively is your ‘</a:t>
            </a:r>
            <a:r>
              <a:rPr lang="en-GB" sz="1950" b="1" i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ethics’ communicated </a:t>
            </a:r>
            <a:r>
              <a:rPr lang="en-GB" sz="1950" i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to staff, clients, regulators etc.?</a:t>
            </a:r>
            <a:endParaRPr lang="en-IE" sz="1950" i="1" dirty="0">
              <a:solidFill>
                <a:schemeClr val="accent6">
                  <a:lumMod val="50000"/>
                </a:schemeClr>
              </a:solidFill>
              <a:latin typeface="Cambria" pitchFamily="18" charset="0"/>
            </a:endParaRPr>
          </a:p>
          <a:p>
            <a:pPr>
              <a:lnSpc>
                <a:spcPct val="150000"/>
              </a:lnSpc>
              <a:buFont typeface="Arial" charset="0"/>
              <a:buChar char="•"/>
              <a:defRPr/>
            </a:pPr>
            <a:r>
              <a:rPr lang="en-IE" sz="1950" i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IE" sz="1950" b="1" i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w</a:t>
            </a:r>
            <a:r>
              <a:rPr lang="en-GB" sz="1950" b="1" i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hat </a:t>
            </a:r>
            <a:r>
              <a:rPr lang="en-GB" sz="1950" i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are the unique features of your </a:t>
            </a:r>
            <a:r>
              <a:rPr lang="en-GB" sz="1950" b="1" i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‘way of working’?</a:t>
            </a:r>
          </a:p>
          <a:p>
            <a:pPr>
              <a:lnSpc>
                <a:spcPct val="150000"/>
              </a:lnSpc>
              <a:buFont typeface="Arial" charset="0"/>
              <a:buChar char="•"/>
              <a:defRPr/>
            </a:pPr>
            <a:r>
              <a:rPr lang="en-GB" sz="1950" i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GB" sz="1950" b="1" i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how</a:t>
            </a:r>
            <a:r>
              <a:rPr lang="en-GB" sz="1950" i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can you </a:t>
            </a:r>
            <a:r>
              <a:rPr lang="en-GB" sz="1950" b="1" i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improve</a:t>
            </a:r>
            <a:r>
              <a:rPr lang="en-GB" sz="1950" i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the ethical profile of your organisation?</a:t>
            </a:r>
            <a:endParaRPr lang="en-GB" sz="1950" b="1" i="1" dirty="0">
              <a:solidFill>
                <a:schemeClr val="accent6">
                  <a:lumMod val="50000"/>
                </a:schemeClr>
              </a:solidFill>
              <a:latin typeface="Cambria" pitchFamily="18" charset="0"/>
            </a:endParaRPr>
          </a:p>
          <a:p>
            <a:pPr>
              <a:defRPr/>
            </a:pPr>
            <a:endParaRPr lang="en-IE" sz="2000" i="1" dirty="0">
              <a:latin typeface="Cambria" pitchFamily="18" charset="0"/>
            </a:endParaRPr>
          </a:p>
          <a:p>
            <a:pPr>
              <a:defRPr/>
            </a:pPr>
            <a:endParaRPr lang="en-IE" sz="1600" i="1" dirty="0"/>
          </a:p>
        </p:txBody>
      </p:sp>
      <p:sp>
        <p:nvSpPr>
          <p:cNvPr id="15364" name="Slide Number Placeholder 5">
            <a:extLst>
              <a:ext uri="{FF2B5EF4-FFF2-40B4-BE49-F238E27FC236}">
                <a16:creationId xmlns:a16="http://schemas.microsoft.com/office/drawing/2014/main" id="{4439734F-44B1-0BE4-683B-E76E6AF193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6595D21-EDD9-4776-AACF-8FDD8F804C77}" type="slidenum">
              <a:rPr lang="en-GB" altLang="en-US" sz="26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GB" altLang="en-US" sz="2600">
              <a:solidFill>
                <a:schemeClr val="bg1"/>
              </a:solidFill>
            </a:endParaRPr>
          </a:p>
        </p:txBody>
      </p:sp>
      <p:pic>
        <p:nvPicPr>
          <p:cNvPr id="15365" name="Picture 4" descr="questions.jpg">
            <a:extLst>
              <a:ext uri="{FF2B5EF4-FFF2-40B4-BE49-F238E27FC236}">
                <a16:creationId xmlns:a16="http://schemas.microsoft.com/office/drawing/2014/main" id="{FBBF1473-D86D-DB2C-8B78-EC424BC225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700" y="4935538"/>
            <a:ext cx="3238500" cy="179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6">
            <a:extLst>
              <a:ext uri="{FF2B5EF4-FFF2-40B4-BE49-F238E27FC236}">
                <a16:creationId xmlns:a16="http://schemas.microsoft.com/office/drawing/2014/main" id="{07F8977E-3E3A-9468-79F0-85046AB20C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557338"/>
            <a:ext cx="67691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IE" sz="24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Ethics training = manual handling training</a:t>
            </a:r>
            <a:endParaRPr lang="en-GB" sz="2400" b="1" dirty="0">
              <a:solidFill>
                <a:schemeClr val="accent6">
                  <a:lumMod val="50000"/>
                </a:schemeClr>
              </a:solidFill>
              <a:latin typeface="Cambria" pitchFamily="18" charset="0"/>
              <a:cs typeface="Arial" charset="0"/>
            </a:endParaRPr>
          </a:p>
        </p:txBody>
      </p:sp>
      <p:sp>
        <p:nvSpPr>
          <p:cNvPr id="9223" name="TextBox 7">
            <a:extLst>
              <a:ext uri="{FF2B5EF4-FFF2-40B4-BE49-F238E27FC236}">
                <a16:creationId xmlns:a16="http://schemas.microsoft.com/office/drawing/2014/main" id="{96917C6A-F7CB-172F-643D-3851160307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2349500"/>
            <a:ext cx="7921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endParaRPr lang="en-IE" sz="2000" b="1" i="1" dirty="0">
              <a:solidFill>
                <a:schemeClr val="accent6">
                  <a:lumMod val="50000"/>
                </a:schemeClr>
              </a:solidFill>
              <a:latin typeface="Cambria" pitchFamily="18" charset="0"/>
              <a:ea typeface="Cambria" pitchFamily="18" charset="0"/>
              <a:cs typeface="Calibri Light" pitchFamily="34" charset="0"/>
            </a:endParaRPr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F5CC621C-2C38-6A46-C15C-93BEDF3DE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0ABE1B9-0D95-4C44-9674-8BCA0CB01572}" type="slidenum">
              <a:rPr lang="en-GB" altLang="en-US" sz="26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GB" altLang="en-US" sz="2600">
              <a:solidFill>
                <a:schemeClr val="bg1"/>
              </a:solidFill>
            </a:endParaRPr>
          </a:p>
        </p:txBody>
      </p:sp>
      <p:sp>
        <p:nvSpPr>
          <p:cNvPr id="6149" name="TextBox 4">
            <a:extLst>
              <a:ext uri="{FF2B5EF4-FFF2-40B4-BE49-F238E27FC236}">
                <a16:creationId xmlns:a16="http://schemas.microsoft.com/office/drawing/2014/main" id="{6F5E29A6-D520-F326-1D85-EC9E5545B0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2349500"/>
            <a:ext cx="7993063" cy="9699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defRPr/>
            </a:pPr>
            <a:r>
              <a:rPr lang="en-GB" altLang="en-US" sz="19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40 years ago scepticism abounded when mandatory manual handling training was formally introduced into many companies. </a:t>
            </a:r>
          </a:p>
          <a:p>
            <a:pPr algn="just">
              <a:defRPr/>
            </a:pPr>
            <a:endParaRPr lang="en-IE" altLang="en-US" sz="1900" dirty="0">
              <a:latin typeface="Cambria" panose="02040503050406030204" pitchFamily="18" charset="0"/>
            </a:endParaRPr>
          </a:p>
        </p:txBody>
      </p:sp>
      <p:pic>
        <p:nvPicPr>
          <p:cNvPr id="16390" name="Picture 7" descr="are you kidding me.png">
            <a:extLst>
              <a:ext uri="{FF2B5EF4-FFF2-40B4-BE49-F238E27FC236}">
                <a16:creationId xmlns:a16="http://schemas.microsoft.com/office/drawing/2014/main" id="{C28C6A5B-50C6-3FFB-E338-E50E368644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4365625"/>
            <a:ext cx="2486025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8" descr="manual 3.jpg">
            <a:extLst>
              <a:ext uri="{FF2B5EF4-FFF2-40B4-BE49-F238E27FC236}">
                <a16:creationId xmlns:a16="http://schemas.microsoft.com/office/drawing/2014/main" id="{809EA602-9167-A079-5BDE-48888F8684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4365625"/>
            <a:ext cx="234315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7689D8E-D314-ED29-2A6C-719607E2C3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350" y="3286125"/>
            <a:ext cx="8137525" cy="6778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 altLang="en-US" sz="19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Staff were being instructed to look again the very basics of </a:t>
            </a:r>
            <a:r>
              <a:rPr lang="en-GB" altLang="en-US" sz="1900" b="1" i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how they worked</a:t>
            </a:r>
            <a:r>
              <a:rPr lang="en-GB" altLang="en-US" sz="19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. </a:t>
            </a:r>
            <a:endParaRPr lang="en-IE" altLang="en-US" sz="1900" dirty="0">
              <a:solidFill>
                <a:schemeClr val="accent6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>
              <a:defRPr/>
            </a:pPr>
            <a:endParaRPr lang="en-IE" altLang="en-US" sz="19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6">
            <a:extLst>
              <a:ext uri="{FF2B5EF4-FFF2-40B4-BE49-F238E27FC236}">
                <a16:creationId xmlns:a16="http://schemas.microsoft.com/office/drawing/2014/main" id="{38E19506-7EC3-EB5B-814B-70BEA98B06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557338"/>
            <a:ext cx="67691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IE" sz="24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Ethics training = manual handling training</a:t>
            </a:r>
            <a:endParaRPr lang="en-GB" sz="2400" b="1" dirty="0">
              <a:solidFill>
                <a:schemeClr val="accent6">
                  <a:lumMod val="50000"/>
                </a:schemeClr>
              </a:solidFill>
              <a:latin typeface="Cambria" pitchFamily="18" charset="0"/>
              <a:cs typeface="Arial" charset="0"/>
            </a:endParaRPr>
          </a:p>
        </p:txBody>
      </p:sp>
      <p:sp>
        <p:nvSpPr>
          <p:cNvPr id="9223" name="TextBox 7">
            <a:extLst>
              <a:ext uri="{FF2B5EF4-FFF2-40B4-BE49-F238E27FC236}">
                <a16:creationId xmlns:a16="http://schemas.microsoft.com/office/drawing/2014/main" id="{30FC7C5A-6B18-7D50-3DDE-AFB6CEDB19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2349500"/>
            <a:ext cx="7921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endParaRPr lang="en-IE" sz="2000" b="1" i="1" dirty="0">
              <a:solidFill>
                <a:schemeClr val="accent6">
                  <a:lumMod val="50000"/>
                </a:schemeClr>
              </a:solidFill>
              <a:latin typeface="Cambria" pitchFamily="18" charset="0"/>
              <a:ea typeface="Cambria" pitchFamily="18" charset="0"/>
              <a:cs typeface="Calibri Light" pitchFamily="34" charset="0"/>
            </a:endParaRPr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2A343F66-897A-49AF-E78A-8C24AE37C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ADBCF15-1445-4780-B0B9-7A1266B1C2CA}" type="slidenum">
              <a:rPr lang="en-GB" altLang="en-US" sz="26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GB" altLang="en-US" sz="2600">
              <a:solidFill>
                <a:schemeClr val="bg1"/>
              </a:solidFill>
            </a:endParaRPr>
          </a:p>
        </p:txBody>
      </p:sp>
      <p:sp>
        <p:nvSpPr>
          <p:cNvPr id="7173" name="TextBox 4">
            <a:extLst>
              <a:ext uri="{FF2B5EF4-FFF2-40B4-BE49-F238E27FC236}">
                <a16:creationId xmlns:a16="http://schemas.microsoft.com/office/drawing/2014/main" id="{1B2B3FF4-D380-AE8D-782A-7D7BB6D8DA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625" y="2319338"/>
            <a:ext cx="7561263" cy="6778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defRPr/>
            </a:pPr>
            <a:r>
              <a:rPr lang="en-GB" altLang="en-US" sz="19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Now of course </a:t>
            </a:r>
            <a:r>
              <a:rPr lang="en-GB" altLang="en-US" sz="1900" b="1" i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manual handling</a:t>
            </a:r>
            <a:r>
              <a:rPr lang="en-GB" altLang="en-US" sz="19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GB" altLang="en-US" sz="1900" b="1" i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training</a:t>
            </a:r>
            <a:r>
              <a:rPr lang="en-GB" altLang="en-US" sz="19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is an essential </a:t>
            </a:r>
            <a:r>
              <a:rPr lang="en-GB" altLang="en-US" sz="19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legal and   ethical tool </a:t>
            </a:r>
            <a:r>
              <a:rPr lang="en-GB" altLang="en-US" sz="19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to help ensure the safety of staff and customers.</a:t>
            </a:r>
          </a:p>
        </p:txBody>
      </p:sp>
      <p:pic>
        <p:nvPicPr>
          <p:cNvPr id="17414" name="Picture 7" descr="manual handling.jpg">
            <a:extLst>
              <a:ext uri="{FF2B5EF4-FFF2-40B4-BE49-F238E27FC236}">
                <a16:creationId xmlns:a16="http://schemas.microsoft.com/office/drawing/2014/main" id="{C0C6F52F-9AD7-3FD8-A131-456ECD7924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4683125"/>
            <a:ext cx="180022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CAE511A-DD05-4664-9EA7-BB68610FCF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3248025"/>
            <a:ext cx="7416800" cy="12604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defRPr/>
            </a:pPr>
            <a:r>
              <a:rPr lang="en-GB" altLang="en-US" sz="1900" b="1" i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Ethics training</a:t>
            </a:r>
            <a:r>
              <a:rPr lang="en-GB" altLang="en-US" sz="19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GB" altLang="en-US" sz="19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and its application is also about </a:t>
            </a:r>
            <a:r>
              <a:rPr lang="en-GB" altLang="en-US" sz="1900" b="1" i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what we do and how we do it </a:t>
            </a:r>
            <a:r>
              <a:rPr lang="en-GB" altLang="en-US" sz="19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and it too should be embraced by </a:t>
            </a:r>
            <a:r>
              <a:rPr lang="en-GB" altLang="en-US" sz="19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progressive</a:t>
            </a:r>
            <a:r>
              <a:rPr lang="en-GB" altLang="en-US" sz="19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companies keen to establish and promote themselves as sincerely ethical. </a:t>
            </a:r>
          </a:p>
          <a:p>
            <a:pPr algn="just">
              <a:defRPr/>
            </a:pPr>
            <a:endParaRPr lang="en-IE" altLang="en-US" sz="19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>
            <a:extLst>
              <a:ext uri="{FF2B5EF4-FFF2-40B4-BE49-F238E27FC236}">
                <a16:creationId xmlns:a16="http://schemas.microsoft.com/office/drawing/2014/main" id="{E77DC5CB-7115-3283-16D5-D2753339E5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1557338"/>
            <a:ext cx="7920038" cy="720725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en-GB" sz="24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Building an Ethics ‘in’ Action Principle</a:t>
            </a:r>
          </a:p>
        </p:txBody>
      </p:sp>
      <p:sp>
        <p:nvSpPr>
          <p:cNvPr id="20483" name="Rectangle 6">
            <a:extLst>
              <a:ext uri="{FF2B5EF4-FFF2-40B4-BE49-F238E27FC236}">
                <a16:creationId xmlns:a16="http://schemas.microsoft.com/office/drawing/2014/main" id="{FA27FC09-DC8D-3453-5797-0E0DCBA5FB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2198688"/>
            <a:ext cx="8137525" cy="3322637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GB" altLang="en-US" sz="19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Generating an </a:t>
            </a:r>
            <a:r>
              <a:rPr lang="en-GB" altLang="en-US" sz="19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ethics ‘in’ action </a:t>
            </a:r>
            <a:r>
              <a:rPr lang="en-GB" altLang="en-US" sz="19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mentality means ensuring the </a:t>
            </a:r>
            <a:r>
              <a:rPr lang="en-GB" altLang="en-US" sz="19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core values </a:t>
            </a:r>
            <a:r>
              <a:rPr lang="en-GB" altLang="en-US" sz="19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of your organisation are </a:t>
            </a:r>
            <a:r>
              <a:rPr lang="en-GB" altLang="en-US" sz="19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recognised, monitored and improved.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  <a:defRPr/>
            </a:pPr>
            <a:endParaRPr lang="en-GB" altLang="en-US" sz="1900" dirty="0">
              <a:solidFill>
                <a:schemeClr val="accent6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GB" altLang="en-US" sz="19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Too often organisations simply </a:t>
            </a:r>
            <a:r>
              <a:rPr lang="en-GB" altLang="en-US" sz="19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cherry-pick ethics terms </a:t>
            </a:r>
            <a:r>
              <a:rPr lang="en-GB" altLang="en-US" sz="19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from what others promote, without considering the need to delve into their own individual </a:t>
            </a:r>
            <a:r>
              <a:rPr lang="en-GB" altLang="en-US" sz="19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cultural</a:t>
            </a:r>
            <a:r>
              <a:rPr lang="en-GB" altLang="en-US" sz="19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19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mentality</a:t>
            </a:r>
            <a:r>
              <a:rPr lang="en-GB" altLang="en-US" sz="19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  <a:defRPr/>
            </a:pPr>
            <a:endParaRPr lang="en-GB" altLang="en-US" sz="1900" dirty="0">
              <a:solidFill>
                <a:schemeClr val="accent6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GB" altLang="en-US" sz="1900" i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</a:t>
            </a:r>
            <a:r>
              <a:rPr lang="en-GB" altLang="en-US" sz="1900" b="1" i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Ethical awareness </a:t>
            </a:r>
            <a:r>
              <a:rPr lang="en-GB" altLang="en-US" sz="1900" i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is the development of appropriate habits so that an organisation can respond both </a:t>
            </a:r>
            <a:r>
              <a:rPr lang="en-GB" altLang="en-US" sz="1900" b="1" i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effectively and swiftly </a:t>
            </a:r>
            <a:r>
              <a:rPr lang="en-GB" altLang="en-US" sz="1900" i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when ethical crises &amp; dilemmas arise” Sludds.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  <a:defRPr/>
            </a:pPr>
            <a:endParaRPr lang="en-GB" altLang="en-US" sz="2000" i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2C69A58B-F711-4C27-10DF-27D34CC1B1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F25D96E-93FB-41FD-B089-96C7E978A0D1}" type="slidenum">
              <a:rPr lang="en-GB" altLang="en-US" sz="26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GB" altLang="en-US" sz="2600">
              <a:solidFill>
                <a:schemeClr val="bg1"/>
              </a:solidFill>
            </a:endParaRPr>
          </a:p>
        </p:txBody>
      </p:sp>
      <p:pic>
        <p:nvPicPr>
          <p:cNvPr id="18437" name="Picture 4" descr="cherry picking.jpg">
            <a:extLst>
              <a:ext uri="{FF2B5EF4-FFF2-40B4-BE49-F238E27FC236}">
                <a16:creationId xmlns:a16="http://schemas.microsoft.com/office/drawing/2014/main" id="{17D2E613-3276-7D3F-1340-5504652DE3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8" y="5014913"/>
            <a:ext cx="2089150" cy="184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>
            <a:extLst>
              <a:ext uri="{FF2B5EF4-FFF2-40B4-BE49-F238E27FC236}">
                <a16:creationId xmlns:a16="http://schemas.microsoft.com/office/drawing/2014/main" id="{5A945891-413B-48C4-5709-C9A7988869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1412875"/>
            <a:ext cx="8604250" cy="1081088"/>
          </a:xfrm>
          <a:prstGeom prst="roundRect">
            <a:avLst>
              <a:gd name="adj" fmla="val 50000"/>
            </a:avLst>
          </a:prstGeom>
        </p:spPr>
        <p:txBody>
          <a:bodyPr/>
          <a:lstStyle/>
          <a:p>
            <a:pPr>
              <a:defRPr/>
            </a:pPr>
            <a:r>
              <a:rPr lang="en-IE" sz="2200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Ethics ‘in’ action principle – it’s about what you do (i.e. Culture)</a:t>
            </a:r>
            <a:br>
              <a:rPr lang="en-IE" sz="2400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</a:br>
            <a:endParaRPr lang="en-IE" sz="2400" dirty="0">
              <a:solidFill>
                <a:schemeClr val="accent6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3523A445-AD0C-215D-648D-C5E3568D6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2492375"/>
            <a:ext cx="6911975" cy="165735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algn="just" eaLnBrk="1" hangingPunct="1">
              <a:lnSpc>
                <a:spcPct val="90000"/>
              </a:lnSpc>
              <a:defRPr/>
            </a:pPr>
            <a:endParaRPr lang="en-US" sz="2000" i="1" kern="0" dirty="0">
              <a:latin typeface="+mj-lt"/>
              <a:ea typeface="+mj-ea"/>
              <a:cs typeface="+mj-cs"/>
            </a:endParaRPr>
          </a:p>
        </p:txBody>
      </p:sp>
      <p:pic>
        <p:nvPicPr>
          <p:cNvPr id="19460" name="Picture 6" descr="ethics as culture.jpg">
            <a:extLst>
              <a:ext uri="{FF2B5EF4-FFF2-40B4-BE49-F238E27FC236}">
                <a16:creationId xmlns:a16="http://schemas.microsoft.com/office/drawing/2014/main" id="{139870D6-325F-BE11-69D1-8F22FE0C7D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4941888"/>
            <a:ext cx="2840038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Rectangle 7">
            <a:extLst>
              <a:ext uri="{FF2B5EF4-FFF2-40B4-BE49-F238E27FC236}">
                <a16:creationId xmlns:a16="http://schemas.microsoft.com/office/drawing/2014/main" id="{DD935174-AFC8-1F07-BF13-A211EB4D5D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2349500"/>
            <a:ext cx="8066088" cy="224631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GB" altLang="en-US" sz="20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Commercial activities across the board are each inseparable from the </a:t>
            </a:r>
            <a:r>
              <a:rPr lang="en-GB" altLang="en-US" sz="2000" b="1" i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climate</a:t>
            </a:r>
            <a:r>
              <a:rPr lang="en-GB" altLang="en-US" sz="20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within which they operate and the </a:t>
            </a:r>
            <a:r>
              <a:rPr lang="en-GB" altLang="en-US" sz="2000" b="1" i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cultural practices </a:t>
            </a:r>
            <a:r>
              <a:rPr lang="en-GB" altLang="en-US" sz="20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which they engender.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  <a:defRPr/>
            </a:pPr>
            <a:endParaRPr lang="en-GB" altLang="en-US" sz="2000" dirty="0">
              <a:solidFill>
                <a:schemeClr val="accent6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GB" altLang="en-US" sz="20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Understanding and </a:t>
            </a:r>
            <a:r>
              <a:rPr lang="en-GB" altLang="en-US" sz="2000" b="1" i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utilising</a:t>
            </a:r>
            <a:r>
              <a:rPr lang="en-GB" altLang="en-US" sz="20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ethics for professionals should exemplify how </a:t>
            </a:r>
            <a:r>
              <a:rPr lang="en-GB" altLang="en-US" sz="2000" b="1" i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action is managed </a:t>
            </a:r>
            <a:r>
              <a:rPr lang="en-GB" altLang="en-US" sz="20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and made evident through the </a:t>
            </a:r>
            <a:r>
              <a:rPr lang="en-GB" altLang="en-US" sz="2000" b="1" i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behaviour</a:t>
            </a:r>
            <a:r>
              <a:rPr lang="en-GB" altLang="en-US" sz="20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which underpins the </a:t>
            </a:r>
            <a:r>
              <a:rPr lang="en-GB" altLang="en-US" sz="2000" b="1" i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ethos</a:t>
            </a:r>
            <a:r>
              <a:rPr lang="en-GB" altLang="en-US" sz="20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of any company.</a:t>
            </a:r>
          </a:p>
        </p:txBody>
      </p:sp>
      <p:sp>
        <p:nvSpPr>
          <p:cNvPr id="19462" name="Slide Number Placeholder 6">
            <a:extLst>
              <a:ext uri="{FF2B5EF4-FFF2-40B4-BE49-F238E27FC236}">
                <a16:creationId xmlns:a16="http://schemas.microsoft.com/office/drawing/2014/main" id="{B0C658E7-D5E1-CB50-FDF8-F9241A615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266E1DC-AB78-49AC-898A-41AA9468D15F}" type="slidenum">
              <a:rPr lang="en-GB" altLang="en-US" sz="26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GB" altLang="en-US" sz="26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>
            <a:extLst>
              <a:ext uri="{FF2B5EF4-FFF2-40B4-BE49-F238E27FC236}">
                <a16:creationId xmlns:a16="http://schemas.microsoft.com/office/drawing/2014/main" id="{D01C387E-F646-ECF5-6C16-82673EE597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1412875"/>
            <a:ext cx="9074150" cy="647700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br>
              <a:rPr lang="en-US" sz="2400" dirty="0">
                <a:solidFill>
                  <a:schemeClr val="tx1"/>
                </a:solidFill>
                <a:latin typeface="Cambria" pitchFamily="18" charset="0"/>
              </a:rPr>
            </a:br>
            <a:br>
              <a:rPr lang="en-US" sz="2400" u="sng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</a:br>
            <a:br>
              <a:rPr lang="en-IE" sz="2400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</a:b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br>
              <a:rPr lang="en-US" sz="2400" u="sng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</a:b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Performing an </a:t>
            </a:r>
            <a:r>
              <a:rPr lang="en-US" sz="2400" i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Ethics Review</a:t>
            </a:r>
            <a:endParaRPr lang="en-US" sz="2400" i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18435" name="TextBox 3">
            <a:extLst>
              <a:ext uri="{FF2B5EF4-FFF2-40B4-BE49-F238E27FC236}">
                <a16:creationId xmlns:a16="http://schemas.microsoft.com/office/drawing/2014/main" id="{7E88FEA6-FD00-76AB-705F-228635A814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2349500"/>
            <a:ext cx="8388350" cy="505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en-GB" sz="2100" b="1" i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ea typeface="Cambria" pitchFamily="18" charset="0"/>
                <a:cs typeface="Calibri" pitchFamily="34" charset="0"/>
              </a:rPr>
              <a:t>What is it and why is it important?</a:t>
            </a:r>
          </a:p>
          <a:p>
            <a:pPr algn="just">
              <a:defRPr/>
            </a:pPr>
            <a:r>
              <a:rPr lang="en-GB" sz="2100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ea typeface="Cambria" pitchFamily="18" charset="0"/>
                <a:cs typeface="Calibri" pitchFamily="34" charset="0"/>
              </a:rPr>
              <a:t>An ethics review is a </a:t>
            </a:r>
            <a:r>
              <a:rPr lang="en-GB" sz="21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ea typeface="Cambria" pitchFamily="18" charset="0"/>
                <a:cs typeface="Calibri" pitchFamily="34" charset="0"/>
              </a:rPr>
              <a:t>process</a:t>
            </a:r>
            <a:r>
              <a:rPr lang="en-GB" sz="2100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ea typeface="Cambria" pitchFamily="18" charset="0"/>
                <a:cs typeface="Calibri" pitchFamily="34" charset="0"/>
              </a:rPr>
              <a:t> which </a:t>
            </a:r>
            <a:r>
              <a:rPr lang="en-GB" sz="21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ea typeface="Cambria" pitchFamily="18" charset="0"/>
                <a:cs typeface="Calibri" pitchFamily="34" charset="0"/>
              </a:rPr>
              <a:t>evaluates</a:t>
            </a:r>
            <a:r>
              <a:rPr lang="en-GB" sz="2100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ea typeface="Cambria" pitchFamily="18" charset="0"/>
                <a:cs typeface="Calibri" pitchFamily="34" charset="0"/>
              </a:rPr>
              <a:t> the way in which a business, and its key personnel, understand and </a:t>
            </a:r>
            <a:r>
              <a:rPr lang="en-GB" sz="21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ea typeface="Cambria" pitchFamily="18" charset="0"/>
                <a:cs typeface="Calibri" pitchFamily="34" charset="0"/>
              </a:rPr>
              <a:t>utilise</a:t>
            </a:r>
            <a:r>
              <a:rPr lang="en-GB" sz="2100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ea typeface="Cambria" pitchFamily="18" charset="0"/>
                <a:cs typeface="Calibri" pitchFamily="34" charset="0"/>
              </a:rPr>
              <a:t> the dynamic of ethics in their organisation.</a:t>
            </a:r>
          </a:p>
          <a:p>
            <a:pPr>
              <a:lnSpc>
                <a:spcPct val="150000"/>
              </a:lnSpc>
              <a:defRPr/>
            </a:pPr>
            <a:endParaRPr lang="en-GB" sz="2100" dirty="0">
              <a:solidFill>
                <a:schemeClr val="accent6">
                  <a:lumMod val="50000"/>
                </a:schemeClr>
              </a:solidFill>
              <a:latin typeface="Cambria" pitchFamily="18" charset="0"/>
              <a:ea typeface="Cambria" pitchFamily="18" charset="0"/>
              <a:cs typeface="Calibri" pitchFamily="34" charset="0"/>
            </a:endParaRPr>
          </a:p>
          <a:p>
            <a:pPr algn="just">
              <a:defRPr/>
            </a:pPr>
            <a:r>
              <a:rPr lang="en-US" sz="2100" b="1" i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cs typeface="Arial" charset="0"/>
              </a:rPr>
              <a:t>Competitive Advantage</a:t>
            </a:r>
            <a:endParaRPr lang="en-IE" sz="2100" b="1" i="1" dirty="0">
              <a:solidFill>
                <a:schemeClr val="accent6">
                  <a:lumMod val="50000"/>
                </a:schemeClr>
              </a:solidFill>
              <a:latin typeface="Cambria" pitchFamily="18" charset="0"/>
              <a:cs typeface="Arial" charset="0"/>
            </a:endParaRPr>
          </a:p>
          <a:p>
            <a:pPr algn="just">
              <a:defRPr/>
            </a:pPr>
            <a:r>
              <a:rPr lang="en-GB" sz="2100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cs typeface="Arial" charset="0"/>
              </a:rPr>
              <a:t>Ethics should never be considered merely </a:t>
            </a:r>
            <a:r>
              <a:rPr lang="en-GB" sz="2100" b="1" i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cs typeface="Arial" charset="0"/>
              </a:rPr>
              <a:t>a part </a:t>
            </a:r>
            <a:r>
              <a:rPr lang="en-GB" sz="2100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cs typeface="Arial" charset="0"/>
              </a:rPr>
              <a:t>of your business rather it is an opportunity to concretely </a:t>
            </a:r>
            <a:r>
              <a:rPr lang="en-GB" sz="21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cs typeface="Arial" charset="0"/>
              </a:rPr>
              <a:t>distinguish</a:t>
            </a:r>
            <a:r>
              <a:rPr lang="en-GB" sz="2100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cs typeface="Arial" charset="0"/>
              </a:rPr>
              <a:t> who you are - your products, services and ways of working from competitors by </a:t>
            </a:r>
            <a:r>
              <a:rPr lang="en-GB" sz="21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cs typeface="Arial" charset="0"/>
              </a:rPr>
              <a:t>re-defining and re-profiling what you do.</a:t>
            </a:r>
            <a:endParaRPr lang="en-IE" sz="2100" b="1" dirty="0">
              <a:solidFill>
                <a:schemeClr val="accent6">
                  <a:lumMod val="50000"/>
                </a:schemeClr>
              </a:solidFill>
              <a:latin typeface="Cambria" pitchFamily="18" charset="0"/>
              <a:cs typeface="Arial" charset="0"/>
            </a:endParaRPr>
          </a:p>
          <a:p>
            <a:pPr>
              <a:lnSpc>
                <a:spcPct val="150000"/>
              </a:lnSpc>
              <a:defRPr/>
            </a:pPr>
            <a:endParaRPr lang="en-GB" sz="2000" dirty="0">
              <a:latin typeface="Cambria" pitchFamily="18" charset="0"/>
              <a:ea typeface="Cambria" pitchFamily="18" charset="0"/>
              <a:cs typeface="Calibri" pitchFamily="34" charset="0"/>
            </a:endParaRPr>
          </a:p>
          <a:p>
            <a:pPr>
              <a:lnSpc>
                <a:spcPct val="150000"/>
              </a:lnSpc>
              <a:defRPr/>
            </a:pPr>
            <a:endParaRPr lang="en-GB" dirty="0">
              <a:latin typeface="Cambria" pitchFamily="18" charset="0"/>
              <a:ea typeface="Cambria" pitchFamily="18" charset="0"/>
              <a:cs typeface="Calibri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GB" dirty="0">
                <a:latin typeface="Cambria" pitchFamily="18" charset="0"/>
                <a:ea typeface="Cambria" pitchFamily="18" charset="0"/>
                <a:cs typeface="Calibri" pitchFamily="34" charset="0"/>
              </a:rPr>
              <a:t> </a:t>
            </a:r>
          </a:p>
          <a:p>
            <a:pPr marL="342900" indent="-342900">
              <a:defRPr/>
            </a:pPr>
            <a:endParaRPr lang="en-IE" dirty="0">
              <a:latin typeface="Verdana" pitchFamily="34" charset="0"/>
              <a:cs typeface="Arial" charset="0"/>
            </a:endParaRPr>
          </a:p>
        </p:txBody>
      </p:sp>
      <p:sp>
        <p:nvSpPr>
          <p:cNvPr id="20484" name="TextBox 3">
            <a:extLst>
              <a:ext uri="{FF2B5EF4-FFF2-40B4-BE49-F238E27FC236}">
                <a16:creationId xmlns:a16="http://schemas.microsoft.com/office/drawing/2014/main" id="{86C0E25A-CDEA-060B-E03F-33FF7E9D88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3860800"/>
            <a:ext cx="714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IE" altLang="en-US" sz="18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 descr="ER.PNG">
            <a:extLst>
              <a:ext uri="{FF2B5EF4-FFF2-40B4-BE49-F238E27FC236}">
                <a16:creationId xmlns:a16="http://schemas.microsoft.com/office/drawing/2014/main" id="{402F06C5-0A5C-949A-1116-1E3800A2C6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420938"/>
            <a:ext cx="7610475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>
            <a:extLst>
              <a:ext uri="{FF2B5EF4-FFF2-40B4-BE49-F238E27FC236}">
                <a16:creationId xmlns:a16="http://schemas.microsoft.com/office/drawing/2014/main" id="{08D7805E-948F-C973-75DA-6DB6396558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2492375"/>
            <a:ext cx="6911975" cy="165735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algn="just" eaLnBrk="1" hangingPunct="1">
              <a:lnSpc>
                <a:spcPct val="90000"/>
              </a:lnSpc>
              <a:defRPr/>
            </a:pPr>
            <a:endParaRPr lang="en-US" sz="2000" i="1" kern="0" dirty="0">
              <a:latin typeface="+mj-lt"/>
              <a:ea typeface="+mj-ea"/>
              <a:cs typeface="+mj-cs"/>
            </a:endParaRPr>
          </a:p>
        </p:txBody>
      </p:sp>
      <p:sp>
        <p:nvSpPr>
          <p:cNvPr id="22531" name="Rectangle 5">
            <a:extLst>
              <a:ext uri="{FF2B5EF4-FFF2-40B4-BE49-F238E27FC236}">
                <a16:creationId xmlns:a16="http://schemas.microsoft.com/office/drawing/2014/main" id="{D8EF3EAF-3BB9-43AB-8082-DFA90AA5BE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9925" y="44450"/>
            <a:ext cx="184150" cy="3683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pic>
        <p:nvPicPr>
          <p:cNvPr id="22532" name="Picture 7" descr="ER Stage 1.PNG">
            <a:extLst>
              <a:ext uri="{FF2B5EF4-FFF2-40B4-BE49-F238E27FC236}">
                <a16:creationId xmlns:a16="http://schemas.microsoft.com/office/drawing/2014/main" id="{C6D2E2E9-3DE4-6F10-B8A8-133D4A3853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4"/>
          <a:stretch>
            <a:fillRect/>
          </a:stretch>
        </p:blipFill>
        <p:spPr bwMode="auto">
          <a:xfrm>
            <a:off x="1258888" y="2924175"/>
            <a:ext cx="7416800" cy="259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E52C06F-6186-B845-A8E0-4E38C0DD51E9}"/>
              </a:ext>
            </a:extLst>
          </p:cNvPr>
          <p:cNvSpPr txBox="1"/>
          <p:nvPr/>
        </p:nvSpPr>
        <p:spPr>
          <a:xfrm>
            <a:off x="391886" y="1053194"/>
            <a:ext cx="32260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205A"/>
                </a:solidFill>
                <a:latin typeface="Zona Pro ExtraLight" panose="02010A03040002020004" pitchFamily="2" charset="0"/>
                <a:cs typeface="+mn-cs"/>
              </a:rPr>
              <a:t>Welcome &amp; Introduction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E61B23-0DAE-2543-BE37-AA2F72386110}"/>
              </a:ext>
            </a:extLst>
          </p:cNvPr>
          <p:cNvSpPr txBox="1"/>
          <p:nvPr/>
        </p:nvSpPr>
        <p:spPr>
          <a:xfrm>
            <a:off x="568529" y="1725793"/>
            <a:ext cx="6923652" cy="2840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8588" indent="-128588"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lang="en-US" sz="1350" dirty="0">
                <a:solidFill>
                  <a:srgbClr val="E7E6E6">
                    <a:lumMod val="50000"/>
                  </a:srgbClr>
                </a:solidFill>
                <a:latin typeface="Hamlin" pitchFamily="2" charset="0"/>
                <a:cs typeface="+mn-cs"/>
              </a:rPr>
              <a:t>Thank you for registering</a:t>
            </a:r>
          </a:p>
          <a:p>
            <a:pPr marL="128588" indent="-128588"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Blip>
                <a:blip r:embed="rId2"/>
              </a:buBlip>
              <a:defRPr/>
            </a:pPr>
            <a:endParaRPr lang="en-US" sz="1200" dirty="0">
              <a:solidFill>
                <a:srgbClr val="E7E6E6">
                  <a:lumMod val="50000"/>
                </a:srgbClr>
              </a:solidFill>
              <a:latin typeface="Hamlin" pitchFamily="2" charset="0"/>
              <a:cs typeface="+mn-cs"/>
            </a:endParaRPr>
          </a:p>
          <a:p>
            <a:pPr marL="128588" indent="-128588"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lang="en-US" sz="1350" dirty="0">
                <a:solidFill>
                  <a:srgbClr val="E7E6E6">
                    <a:lumMod val="50000"/>
                  </a:srgbClr>
                </a:solidFill>
                <a:latin typeface="Hamlin" pitchFamily="2" charset="0"/>
                <a:cs typeface="+mn-cs"/>
              </a:rPr>
              <a:t>Questions</a:t>
            </a:r>
            <a:endParaRPr lang="en-US" sz="1200" dirty="0">
              <a:solidFill>
                <a:srgbClr val="E7E6E6">
                  <a:lumMod val="50000"/>
                </a:srgbClr>
              </a:solidFill>
              <a:latin typeface="Hamlin" pitchFamily="2" charset="0"/>
              <a:cs typeface="+mn-cs"/>
            </a:endParaRPr>
          </a:p>
          <a:p>
            <a:pPr marL="471488" lvl="1" indent="-128588"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lang="en-US" sz="1200" dirty="0">
                <a:solidFill>
                  <a:srgbClr val="E7E6E6">
                    <a:lumMod val="50000"/>
                  </a:srgbClr>
                </a:solidFill>
                <a:latin typeface="Hamlin" pitchFamily="2" charset="0"/>
                <a:cs typeface="+mn-cs"/>
              </a:rPr>
              <a:t>      Please use the question box on the right of your screen to send the questions for our speaker</a:t>
            </a:r>
          </a:p>
          <a:p>
            <a:pPr marL="128588" indent="-128588"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Blip>
                <a:blip r:embed="rId2"/>
              </a:buBlip>
              <a:defRPr/>
            </a:pPr>
            <a:endParaRPr lang="en-US" sz="1200" dirty="0">
              <a:solidFill>
                <a:srgbClr val="E7E6E6">
                  <a:lumMod val="50000"/>
                </a:srgbClr>
              </a:solidFill>
              <a:latin typeface="Hamlin" pitchFamily="2" charset="0"/>
              <a:cs typeface="+mn-cs"/>
            </a:endParaRPr>
          </a:p>
          <a:p>
            <a:pPr marL="128588" indent="-128588"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lang="en-US" sz="1350" dirty="0">
                <a:solidFill>
                  <a:srgbClr val="E7E6E6">
                    <a:lumMod val="50000"/>
                  </a:srgbClr>
                </a:solidFill>
                <a:latin typeface="Hamlin" pitchFamily="2" charset="0"/>
                <a:cs typeface="+mn-cs"/>
              </a:rPr>
              <a:t>Today’s session will be recorded and will be on our website later today</a:t>
            </a:r>
          </a:p>
          <a:p>
            <a:pPr marL="128588" indent="-128588"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Blip>
                <a:blip r:embed="rId2"/>
              </a:buBlip>
              <a:defRPr/>
            </a:pPr>
            <a:endParaRPr lang="en-US" sz="1200" dirty="0">
              <a:solidFill>
                <a:srgbClr val="E7E6E6">
                  <a:lumMod val="50000"/>
                </a:srgbClr>
              </a:solidFill>
              <a:latin typeface="Hamlin" pitchFamily="2" charset="0"/>
              <a:cs typeface="+mn-cs"/>
            </a:endParaRPr>
          </a:p>
          <a:p>
            <a:pPr marL="128588" indent="-128588"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lang="en-US" sz="1350" dirty="0">
                <a:solidFill>
                  <a:srgbClr val="E7E6E6">
                    <a:lumMod val="50000"/>
                  </a:srgbClr>
                </a:solidFill>
                <a:latin typeface="Hamlin" pitchFamily="2" charset="0"/>
                <a:cs typeface="+mn-cs"/>
              </a:rPr>
              <a:t>The CPD code is noted below and will be sent out directly after this session has concluded</a:t>
            </a:r>
          </a:p>
          <a:p>
            <a:pPr marL="128588" indent="-128588"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Blip>
                <a:blip r:embed="rId2"/>
              </a:buBlip>
              <a:defRPr/>
            </a:pPr>
            <a:endParaRPr lang="en-US" sz="900" dirty="0">
              <a:solidFill>
                <a:srgbClr val="E7E6E6">
                  <a:lumMod val="50000"/>
                </a:srgbClr>
              </a:solidFill>
              <a:latin typeface="Hamlin" pitchFamily="2" charset="0"/>
              <a:cs typeface="+mn-cs"/>
            </a:endParaRPr>
          </a:p>
          <a:p>
            <a:pPr marL="128588" indent="-128588"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Blip>
                <a:blip r:embed="rId2"/>
              </a:buBlip>
              <a:defRPr/>
            </a:pPr>
            <a:endParaRPr lang="en-US" sz="900" dirty="0">
              <a:solidFill>
                <a:srgbClr val="E7E6E6">
                  <a:lumMod val="50000"/>
                </a:srgbClr>
              </a:solidFill>
              <a:latin typeface="Hamlin" pitchFamily="2" charset="0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4A698F-0D32-4BD1-B058-FE99C123FD2B}"/>
              </a:ext>
            </a:extLst>
          </p:cNvPr>
          <p:cNvSpPr txBox="1"/>
          <p:nvPr/>
        </p:nvSpPr>
        <p:spPr>
          <a:xfrm>
            <a:off x="6012160" y="5805264"/>
            <a:ext cx="2741537" cy="400110"/>
          </a:xfrm>
          <a:prstGeom prst="rect">
            <a:avLst/>
          </a:prstGeom>
          <a:solidFill>
            <a:srgbClr val="00AB8E"/>
          </a:solidFill>
        </p:spPr>
        <p:txBody>
          <a:bodyPr wrap="square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00205B"/>
                </a:solidFill>
                <a:latin typeface="Hamlin"/>
                <a:cs typeface="+mn-cs"/>
              </a:rPr>
              <a:t>CPD CODE: 2022 – 2643</a:t>
            </a:r>
            <a:endParaRPr lang="en-GB" sz="2000" dirty="0">
              <a:solidFill>
                <a:srgbClr val="00205B"/>
              </a:solidFill>
              <a:latin typeface="Hamlin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37399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>
            <a:extLst>
              <a:ext uri="{FF2B5EF4-FFF2-40B4-BE49-F238E27FC236}">
                <a16:creationId xmlns:a16="http://schemas.microsoft.com/office/drawing/2014/main" id="{0B14CC76-8DF1-94DF-2CDC-6F6D86081A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42988" y="1341438"/>
            <a:ext cx="6840537" cy="503237"/>
          </a:xfrm>
        </p:spPr>
        <p:txBody>
          <a:bodyPr/>
          <a:lstStyle/>
          <a:p>
            <a:pPr algn="ctr" eaLnBrk="1" hangingPunct="1">
              <a:defRPr/>
            </a:pPr>
            <a:br>
              <a:rPr lang="en-US" sz="2200" i="1" dirty="0">
                <a:solidFill>
                  <a:schemeClr val="accent6">
                    <a:lumMod val="50000"/>
                  </a:schemeClr>
                </a:solidFill>
                <a:latin typeface="Verdana" pitchFamily="34" charset="0"/>
              </a:rPr>
            </a:br>
            <a:endParaRPr lang="en-US" sz="2200" i="1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E719FE58-000F-ED69-EFFB-3B103CFDC1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2492375"/>
            <a:ext cx="6911975" cy="165735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algn="just" eaLnBrk="1" hangingPunct="1">
              <a:lnSpc>
                <a:spcPct val="90000"/>
              </a:lnSpc>
              <a:defRPr/>
            </a:pPr>
            <a:endParaRPr lang="en-US" sz="2000" i="1" kern="0" dirty="0">
              <a:latin typeface="+mj-lt"/>
              <a:ea typeface="+mj-ea"/>
              <a:cs typeface="+mj-cs"/>
            </a:endParaRPr>
          </a:p>
        </p:txBody>
      </p:sp>
      <p:sp>
        <p:nvSpPr>
          <p:cNvPr id="23556" name="Rectangle 5">
            <a:extLst>
              <a:ext uri="{FF2B5EF4-FFF2-40B4-BE49-F238E27FC236}">
                <a16:creationId xmlns:a16="http://schemas.microsoft.com/office/drawing/2014/main" id="{8BEC1083-EE65-1E9D-B12E-D69EA18B48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9925" y="120650"/>
            <a:ext cx="184150" cy="2159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endParaRPr lang="en-IE" altLang="en-US" sz="800"/>
          </a:p>
        </p:txBody>
      </p:sp>
      <p:pic>
        <p:nvPicPr>
          <p:cNvPr id="23557" name="Picture 5" descr="ER Stage 2.PNG">
            <a:extLst>
              <a:ext uri="{FF2B5EF4-FFF2-40B4-BE49-F238E27FC236}">
                <a16:creationId xmlns:a16="http://schemas.microsoft.com/office/drawing/2014/main" id="{CBF8655D-5D4C-FFF0-44F7-E8A5F479DE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43"/>
          <a:stretch>
            <a:fillRect/>
          </a:stretch>
        </p:blipFill>
        <p:spPr bwMode="auto">
          <a:xfrm>
            <a:off x="900113" y="2565400"/>
            <a:ext cx="8064500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>
            <a:extLst>
              <a:ext uri="{FF2B5EF4-FFF2-40B4-BE49-F238E27FC236}">
                <a16:creationId xmlns:a16="http://schemas.microsoft.com/office/drawing/2014/main" id="{69E30C4F-CCA6-C933-6798-CC2A2CD594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42988" y="1341438"/>
            <a:ext cx="6840537" cy="503237"/>
          </a:xfrm>
        </p:spPr>
        <p:txBody>
          <a:bodyPr/>
          <a:lstStyle/>
          <a:p>
            <a:pPr algn="ctr" eaLnBrk="1" hangingPunct="1">
              <a:defRPr/>
            </a:pPr>
            <a:br>
              <a:rPr lang="en-US" sz="2200" i="1" dirty="0">
                <a:solidFill>
                  <a:schemeClr val="accent6">
                    <a:lumMod val="50000"/>
                  </a:schemeClr>
                </a:solidFill>
                <a:latin typeface="Verdana" pitchFamily="34" charset="0"/>
              </a:rPr>
            </a:br>
            <a:endParaRPr lang="en-US" sz="2200" i="1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B8A3B224-0672-EEE3-36B4-C20842DAFA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2492375"/>
            <a:ext cx="6911975" cy="165735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algn="just" eaLnBrk="1" hangingPunct="1">
              <a:lnSpc>
                <a:spcPct val="90000"/>
              </a:lnSpc>
              <a:defRPr/>
            </a:pPr>
            <a:endParaRPr lang="en-US" sz="2000" i="1" kern="0" dirty="0">
              <a:latin typeface="+mj-lt"/>
              <a:ea typeface="+mj-ea"/>
              <a:cs typeface="+mj-cs"/>
            </a:endParaRPr>
          </a:p>
        </p:txBody>
      </p:sp>
      <p:sp>
        <p:nvSpPr>
          <p:cNvPr id="24580" name="Rectangle 5">
            <a:extLst>
              <a:ext uri="{FF2B5EF4-FFF2-40B4-BE49-F238E27FC236}">
                <a16:creationId xmlns:a16="http://schemas.microsoft.com/office/drawing/2014/main" id="{D3317B1B-9AAF-906D-7E5C-0EDD7B0F90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9925" y="120650"/>
            <a:ext cx="184150" cy="2159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endParaRPr lang="en-IE" altLang="en-US" sz="800"/>
          </a:p>
        </p:txBody>
      </p:sp>
      <p:pic>
        <p:nvPicPr>
          <p:cNvPr id="24581" name="Picture 5" descr="ER Stage 3.PNG">
            <a:extLst>
              <a:ext uri="{FF2B5EF4-FFF2-40B4-BE49-F238E27FC236}">
                <a16:creationId xmlns:a16="http://schemas.microsoft.com/office/drawing/2014/main" id="{675B98D3-24A0-E357-D48D-D224404F47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" t="6873" r="4636" b="6062"/>
          <a:stretch>
            <a:fillRect/>
          </a:stretch>
        </p:blipFill>
        <p:spPr bwMode="auto">
          <a:xfrm>
            <a:off x="900113" y="2565400"/>
            <a:ext cx="7920037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>
            <a:extLst>
              <a:ext uri="{FF2B5EF4-FFF2-40B4-BE49-F238E27FC236}">
                <a16:creationId xmlns:a16="http://schemas.microsoft.com/office/drawing/2014/main" id="{A3E8B0F4-C3D6-8BAD-EF91-9562801CA9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2492375"/>
            <a:ext cx="6911975" cy="165735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algn="just" eaLnBrk="1" hangingPunct="1">
              <a:lnSpc>
                <a:spcPct val="90000"/>
              </a:lnSpc>
              <a:defRPr/>
            </a:pPr>
            <a:endParaRPr lang="en-US" sz="2000" i="1" kern="0" dirty="0">
              <a:latin typeface="+mj-lt"/>
              <a:ea typeface="+mj-ea"/>
              <a:cs typeface="+mj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D4E372-4FAD-C41E-AC7C-7CD42E2B52C7}"/>
              </a:ext>
            </a:extLst>
          </p:cNvPr>
          <p:cNvSpPr/>
          <p:nvPr/>
        </p:nvSpPr>
        <p:spPr>
          <a:xfrm>
            <a:off x="1042988" y="2420938"/>
            <a:ext cx="7705725" cy="8001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sz="1400" dirty="0">
                <a:latin typeface="Arial" charset="0"/>
                <a:cs typeface="Arial" charset="0"/>
              </a:rPr>
              <a:t> </a:t>
            </a:r>
            <a:endParaRPr lang="en-IE" sz="1400" dirty="0">
              <a:latin typeface="Arial" charset="0"/>
              <a:cs typeface="Arial" charset="0"/>
            </a:endParaRPr>
          </a:p>
          <a:p>
            <a:pPr>
              <a:defRPr/>
            </a:pPr>
            <a:endParaRPr lang="en-IE" sz="1400" dirty="0"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IE" b="1" i="1" dirty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cs typeface="Arial" charset="0"/>
              </a:rPr>
              <a:t> </a:t>
            </a:r>
          </a:p>
        </p:txBody>
      </p:sp>
      <p:sp>
        <p:nvSpPr>
          <p:cNvPr id="25604" name="Rectangle 5">
            <a:extLst>
              <a:ext uri="{FF2B5EF4-FFF2-40B4-BE49-F238E27FC236}">
                <a16:creationId xmlns:a16="http://schemas.microsoft.com/office/drawing/2014/main" id="{BC4E5496-462D-07EA-A3D5-3038865669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9925" y="120650"/>
            <a:ext cx="184150" cy="2159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endParaRPr lang="en-IE" altLang="en-US" sz="800"/>
          </a:p>
        </p:txBody>
      </p:sp>
      <p:pic>
        <p:nvPicPr>
          <p:cNvPr id="25605" name="Picture 7" descr="ER Stage 4.PNG">
            <a:extLst>
              <a:ext uri="{FF2B5EF4-FFF2-40B4-BE49-F238E27FC236}">
                <a16:creationId xmlns:a16="http://schemas.microsoft.com/office/drawing/2014/main" id="{142AE5F7-0A17-D701-9487-746A93A2A7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8" y="2349500"/>
            <a:ext cx="8304212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>
            <a:extLst>
              <a:ext uri="{FF2B5EF4-FFF2-40B4-BE49-F238E27FC236}">
                <a16:creationId xmlns:a16="http://schemas.microsoft.com/office/drawing/2014/main" id="{27952120-1969-A555-3FED-58312F2F21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2492375"/>
            <a:ext cx="6911975" cy="165735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algn="just" eaLnBrk="1" hangingPunct="1">
              <a:lnSpc>
                <a:spcPct val="90000"/>
              </a:lnSpc>
              <a:defRPr/>
            </a:pPr>
            <a:endParaRPr lang="en-US" sz="2000" i="1" kern="0" dirty="0">
              <a:latin typeface="+mj-lt"/>
              <a:ea typeface="+mj-ea"/>
              <a:cs typeface="+mj-cs"/>
            </a:endParaRPr>
          </a:p>
        </p:txBody>
      </p:sp>
      <p:sp>
        <p:nvSpPr>
          <p:cNvPr id="26627" name="Rectangle 5">
            <a:extLst>
              <a:ext uri="{FF2B5EF4-FFF2-40B4-BE49-F238E27FC236}">
                <a16:creationId xmlns:a16="http://schemas.microsoft.com/office/drawing/2014/main" id="{7976E3EF-6811-F980-70CA-7FD4AA6DDB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9925" y="120650"/>
            <a:ext cx="184150" cy="2159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endParaRPr lang="en-IE" altLang="en-US" sz="800"/>
          </a:p>
        </p:txBody>
      </p:sp>
      <p:pic>
        <p:nvPicPr>
          <p:cNvPr id="26628" name="Picture 5" descr="ER Stage 5.PNG">
            <a:extLst>
              <a:ext uri="{FF2B5EF4-FFF2-40B4-BE49-F238E27FC236}">
                <a16:creationId xmlns:a16="http://schemas.microsoft.com/office/drawing/2014/main" id="{BC65128A-DA4C-C57A-B7A8-C469BFBACE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360613"/>
            <a:ext cx="7559675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>
            <a:extLst>
              <a:ext uri="{FF2B5EF4-FFF2-40B4-BE49-F238E27FC236}">
                <a16:creationId xmlns:a16="http://schemas.microsoft.com/office/drawing/2014/main" id="{A3275D16-C5A8-1B47-D390-3BCDEB79BF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71513" y="6083300"/>
            <a:ext cx="8137525" cy="647700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br>
              <a:rPr lang="en-GB" altLang="en-US" sz="2400" dirty="0"/>
            </a:br>
            <a:r>
              <a:rPr lang="en-GB" altLang="en-US" sz="2400" dirty="0"/>
              <a:t> </a:t>
            </a:r>
            <a:br>
              <a:rPr lang="en-IE" altLang="en-US" sz="2400" dirty="0"/>
            </a:br>
            <a:br>
              <a:rPr lang="en-IE" altLang="en-US" sz="2400" dirty="0"/>
            </a:br>
            <a:br>
              <a:rPr lang="en-IE" altLang="en-US" sz="2400" dirty="0"/>
            </a:br>
            <a:r>
              <a:rPr lang="en-GB" altLang="en-US" sz="22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The types of problems uncovered by an </a:t>
            </a:r>
            <a:r>
              <a:rPr lang="en-GB" altLang="en-US" sz="2200" i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Ethics Review</a:t>
            </a:r>
            <a:br>
              <a:rPr lang="en-GB" altLang="en-US" sz="2000" b="0" i="1" dirty="0">
                <a:solidFill>
                  <a:schemeClr val="tx1"/>
                </a:solidFill>
                <a:latin typeface="Cambria" panose="02040503050406030204" pitchFamily="18" charset="0"/>
              </a:rPr>
            </a:br>
            <a:br>
              <a:rPr lang="en-IE" altLang="en-US" sz="1600" b="0" dirty="0">
                <a:solidFill>
                  <a:schemeClr val="tx1"/>
                </a:solidFill>
                <a:latin typeface="Cambria" panose="02040503050406030204" pitchFamily="18" charset="0"/>
              </a:rPr>
            </a:br>
            <a:r>
              <a:rPr lang="en-IE" altLang="en-US" sz="1600" b="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- </a:t>
            </a:r>
            <a:r>
              <a:rPr lang="en-GB" altLang="en-US" sz="1900" b="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referencing </a:t>
            </a:r>
            <a:r>
              <a:rPr lang="en-GB" altLang="en-US" sz="19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poorly defined </a:t>
            </a:r>
            <a:r>
              <a:rPr lang="en-GB" altLang="en-US" sz="1900" b="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and </a:t>
            </a:r>
            <a:r>
              <a:rPr lang="en-GB" altLang="en-US" sz="19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generic ethics terms </a:t>
            </a:r>
            <a:r>
              <a:rPr lang="en-GB" altLang="en-US" sz="1900" b="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which leads to diverse understandings of </a:t>
            </a:r>
            <a:r>
              <a:rPr lang="en-GB" altLang="en-US" sz="1900" i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what to do and how to behave</a:t>
            </a:r>
            <a:br>
              <a:rPr lang="en-IE" altLang="en-US" sz="1900" b="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</a:br>
            <a:br>
              <a:rPr lang="en-IE" altLang="en-US" sz="1900" b="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</a:br>
            <a:r>
              <a:rPr lang="en-IE" altLang="en-US" sz="1900" b="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- </a:t>
            </a:r>
            <a:r>
              <a:rPr lang="en-GB" altLang="en-US" sz="19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little awareness </a:t>
            </a:r>
            <a:r>
              <a:rPr lang="en-GB" altLang="en-US" sz="1900" b="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of an organisation’s </a:t>
            </a:r>
            <a:r>
              <a:rPr lang="en-GB" altLang="en-US" sz="19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motivational </a:t>
            </a:r>
            <a:r>
              <a:rPr lang="en-GB" altLang="en-US" sz="1900" i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drivers/purpose</a:t>
            </a:r>
            <a:br>
              <a:rPr lang="en-IE" altLang="en-US" sz="19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</a:br>
            <a:br>
              <a:rPr lang="en-IE" altLang="en-US" sz="1900" b="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</a:br>
            <a:r>
              <a:rPr lang="en-IE" altLang="en-US" sz="1900" b="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- </a:t>
            </a:r>
            <a:r>
              <a:rPr lang="en-GB" altLang="en-US" sz="19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abusing confidential</a:t>
            </a:r>
            <a:r>
              <a:rPr lang="en-GB" altLang="en-US" sz="1900" b="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, sensitive or privileged </a:t>
            </a:r>
            <a:r>
              <a:rPr lang="en-GB" altLang="en-US" sz="19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information </a:t>
            </a:r>
            <a:br>
              <a:rPr lang="en-IE" altLang="en-US" sz="1900" b="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</a:br>
            <a:br>
              <a:rPr lang="en-IE" altLang="en-US" sz="1900" b="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</a:br>
            <a:r>
              <a:rPr lang="en-GB" altLang="en-US" sz="1900" b="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- behaving </a:t>
            </a:r>
            <a:r>
              <a:rPr lang="en-GB" altLang="en-US" sz="19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immorally in personal relationships </a:t>
            </a:r>
            <a:r>
              <a:rPr lang="en-GB" altLang="en-US" sz="1900" b="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e.g. acquiring goods more cheaply from clients</a:t>
            </a:r>
            <a:br>
              <a:rPr lang="en-GB" altLang="en-US" sz="1900" b="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</a:br>
            <a:endParaRPr lang="en-US" altLang="en-US" sz="1900" b="0" u="sng" dirty="0">
              <a:solidFill>
                <a:schemeClr val="accent6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7651" name="Slide Number Placeholder 3">
            <a:extLst>
              <a:ext uri="{FF2B5EF4-FFF2-40B4-BE49-F238E27FC236}">
                <a16:creationId xmlns:a16="http://schemas.microsoft.com/office/drawing/2014/main" id="{8017F224-2114-352E-B5E3-B2F7E8513A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A148E5B-A1A0-42B9-888D-5C66A7CFED1E}" type="slidenum">
              <a:rPr lang="en-GB" altLang="en-US" sz="26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en-GB" altLang="en-US" sz="2600">
              <a:solidFill>
                <a:schemeClr val="bg1"/>
              </a:solidFill>
            </a:endParaRPr>
          </a:p>
        </p:txBody>
      </p:sp>
      <p:sp>
        <p:nvSpPr>
          <p:cNvPr id="27652" name="TextBox 4">
            <a:extLst>
              <a:ext uri="{FF2B5EF4-FFF2-40B4-BE49-F238E27FC236}">
                <a16:creationId xmlns:a16="http://schemas.microsoft.com/office/drawing/2014/main" id="{3A327204-45F6-AE4E-B123-3555B3F5CE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333375"/>
            <a:ext cx="2430463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>
                <a:latin typeface="Cambria" panose="02040503050406030204" pitchFamily="18" charset="0"/>
              </a:rPr>
              <a:t>Ethical Leadership</a:t>
            </a:r>
            <a:endParaRPr lang="en-IE" altLang="en-US" sz="220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IE" altLang="en-US" sz="18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>
            <a:extLst>
              <a:ext uri="{FF2B5EF4-FFF2-40B4-BE49-F238E27FC236}">
                <a16:creationId xmlns:a16="http://schemas.microsoft.com/office/drawing/2014/main" id="{D913DE2C-E6D5-8113-4F10-1C3A36FC0F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1484313"/>
            <a:ext cx="7632700" cy="503237"/>
          </a:xfrm>
        </p:spPr>
        <p:txBody>
          <a:bodyPr/>
          <a:lstStyle/>
          <a:p>
            <a:pPr algn="ctr" eaLnBrk="1" hangingPunct="1">
              <a:defRPr/>
            </a:pPr>
            <a:br>
              <a:rPr lang="en-US" sz="2200" i="1" dirty="0">
                <a:solidFill>
                  <a:schemeClr val="accent6">
                    <a:lumMod val="50000"/>
                  </a:schemeClr>
                </a:solidFill>
                <a:latin typeface="Verdana" pitchFamily="34" charset="0"/>
              </a:rPr>
            </a:b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Ethics measurability – demonstrate &amp; promote</a:t>
            </a:r>
            <a:endParaRPr lang="en-US" sz="2400" dirty="0">
              <a:solidFill>
                <a:srgbClr val="FF000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E46CDF9E-1BC2-A9A7-C999-222CB18F48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2492375"/>
            <a:ext cx="6911975" cy="165735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algn="just" eaLnBrk="1" hangingPunct="1">
              <a:lnSpc>
                <a:spcPct val="90000"/>
              </a:lnSpc>
              <a:defRPr/>
            </a:pPr>
            <a:endParaRPr lang="en-US" sz="2000" i="1" kern="0" dirty="0">
              <a:latin typeface="+mj-lt"/>
              <a:ea typeface="+mj-ea"/>
              <a:cs typeface="+mj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E278F8-B3DF-1CEE-41C0-F7C51C9D47BD}"/>
              </a:ext>
            </a:extLst>
          </p:cNvPr>
          <p:cNvSpPr/>
          <p:nvPr/>
        </p:nvSpPr>
        <p:spPr>
          <a:xfrm>
            <a:off x="1042988" y="2420938"/>
            <a:ext cx="7705725" cy="8001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sz="1400" dirty="0">
                <a:latin typeface="Arial" charset="0"/>
                <a:cs typeface="Arial" charset="0"/>
              </a:rPr>
              <a:t> </a:t>
            </a:r>
            <a:endParaRPr lang="en-IE" sz="1400" dirty="0">
              <a:latin typeface="Arial" charset="0"/>
              <a:cs typeface="Arial" charset="0"/>
            </a:endParaRPr>
          </a:p>
          <a:p>
            <a:pPr>
              <a:defRPr/>
            </a:pPr>
            <a:endParaRPr lang="en-IE" sz="1400" dirty="0"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IE" b="1" i="1" dirty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cs typeface="Arial" charset="0"/>
              </a:rPr>
              <a:t> </a:t>
            </a:r>
          </a:p>
        </p:txBody>
      </p:sp>
      <p:sp>
        <p:nvSpPr>
          <p:cNvPr id="31749" name="Rectangle 5">
            <a:extLst>
              <a:ext uri="{FF2B5EF4-FFF2-40B4-BE49-F238E27FC236}">
                <a16:creationId xmlns:a16="http://schemas.microsoft.com/office/drawing/2014/main" id="{424EAB02-E66A-ED99-D086-2C697B55AC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2205038"/>
            <a:ext cx="5527675" cy="55006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IE" altLang="en-US" sz="2100" b="1" u="sng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Direct/indirect</a:t>
            </a:r>
          </a:p>
          <a:p>
            <a:pPr>
              <a:lnSpc>
                <a:spcPct val="150000"/>
              </a:lnSpc>
              <a:defRPr/>
            </a:pPr>
            <a:r>
              <a:rPr lang="en-IE" altLang="en-US" sz="20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a) Carry out an </a:t>
            </a:r>
            <a:r>
              <a:rPr lang="en-IE" altLang="en-US" sz="20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Ethics Review</a:t>
            </a:r>
          </a:p>
          <a:p>
            <a:pPr>
              <a:lnSpc>
                <a:spcPct val="150000"/>
              </a:lnSpc>
              <a:defRPr/>
            </a:pPr>
            <a:r>
              <a:rPr lang="en-IE" altLang="en-US" sz="20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b) Create your unique </a:t>
            </a:r>
            <a:r>
              <a:rPr lang="en-IE" altLang="en-US" sz="20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Ethics</a:t>
            </a:r>
            <a:r>
              <a:rPr lang="en-IE" altLang="en-US" sz="20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IE" altLang="en-US" sz="20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Pyramid</a:t>
            </a:r>
          </a:p>
          <a:p>
            <a:pPr>
              <a:lnSpc>
                <a:spcPct val="150000"/>
              </a:lnSpc>
              <a:defRPr/>
            </a:pPr>
            <a:r>
              <a:rPr lang="en-IE" altLang="en-US" sz="20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c) Staff/customer </a:t>
            </a:r>
            <a:r>
              <a:rPr lang="en-IE" altLang="en-US" sz="20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surveys </a:t>
            </a:r>
          </a:p>
          <a:p>
            <a:pPr>
              <a:lnSpc>
                <a:spcPct val="150000"/>
              </a:lnSpc>
              <a:defRPr/>
            </a:pPr>
            <a:r>
              <a:rPr lang="en-IE" altLang="en-US" sz="20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d) </a:t>
            </a:r>
            <a:r>
              <a:rPr lang="en-IE" altLang="en-US" sz="20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Compliance</a:t>
            </a:r>
            <a:r>
              <a:rPr lang="en-IE" altLang="en-US" sz="20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levels</a:t>
            </a:r>
          </a:p>
          <a:p>
            <a:pPr>
              <a:lnSpc>
                <a:spcPct val="150000"/>
              </a:lnSpc>
              <a:defRPr/>
            </a:pPr>
            <a:r>
              <a:rPr lang="en-IE" altLang="en-US" sz="20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e) </a:t>
            </a:r>
            <a:r>
              <a:rPr lang="en-IE" altLang="en-US" sz="20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Absenteeism</a:t>
            </a:r>
          </a:p>
          <a:p>
            <a:pPr>
              <a:lnSpc>
                <a:spcPct val="150000"/>
              </a:lnSpc>
              <a:defRPr/>
            </a:pPr>
            <a:r>
              <a:rPr lang="en-IE" altLang="en-US" sz="20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f) Staff/customer </a:t>
            </a:r>
            <a:r>
              <a:rPr lang="en-IE" altLang="en-US" sz="20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retention</a:t>
            </a:r>
            <a:r>
              <a:rPr lang="en-IE" altLang="en-US" sz="20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levels </a:t>
            </a:r>
          </a:p>
          <a:p>
            <a:pPr>
              <a:lnSpc>
                <a:spcPct val="150000"/>
              </a:lnSpc>
              <a:defRPr/>
            </a:pPr>
            <a:r>
              <a:rPr lang="en-IE" altLang="en-US" sz="20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g) </a:t>
            </a:r>
            <a:r>
              <a:rPr lang="en-IE" altLang="en-US" sz="20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Reputation</a:t>
            </a:r>
            <a:r>
              <a:rPr lang="en-IE" altLang="en-US" sz="20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capital</a:t>
            </a:r>
          </a:p>
          <a:p>
            <a:pPr>
              <a:lnSpc>
                <a:spcPct val="150000"/>
              </a:lnSpc>
              <a:defRPr/>
            </a:pPr>
            <a:r>
              <a:rPr lang="en-IE" altLang="en-US" sz="20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h) ISO 26000 </a:t>
            </a:r>
            <a:r>
              <a:rPr lang="en-IE" altLang="en-US" sz="20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Social Responsibility </a:t>
            </a:r>
            <a:r>
              <a:rPr lang="en-IE" altLang="en-US" sz="20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adherence</a:t>
            </a:r>
          </a:p>
          <a:p>
            <a:pPr>
              <a:lnSpc>
                <a:spcPct val="150000"/>
              </a:lnSpc>
              <a:defRPr/>
            </a:pPr>
            <a:r>
              <a:rPr lang="en-IE" altLang="en-US" sz="2000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i</a:t>
            </a:r>
            <a:r>
              <a:rPr lang="en-IE" altLang="en-US" sz="20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) Levels of </a:t>
            </a:r>
            <a:r>
              <a:rPr lang="en-IE" altLang="en-US" sz="20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goodwill</a:t>
            </a:r>
          </a:p>
          <a:p>
            <a:pPr>
              <a:defRPr/>
            </a:pPr>
            <a:endParaRPr lang="en-IE" altLang="en-US" sz="1400" dirty="0"/>
          </a:p>
          <a:p>
            <a:pPr>
              <a:defRPr/>
            </a:pPr>
            <a:r>
              <a:rPr lang="en-IE" altLang="en-US" dirty="0"/>
              <a:t> </a:t>
            </a:r>
          </a:p>
          <a:p>
            <a:pPr>
              <a:defRPr/>
            </a:pPr>
            <a:endParaRPr lang="en-IE" alt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>
            <a:extLst>
              <a:ext uri="{FF2B5EF4-FFF2-40B4-BE49-F238E27FC236}">
                <a16:creationId xmlns:a16="http://schemas.microsoft.com/office/drawing/2014/main" id="{A84EAA57-3971-E400-7F14-008E4E45BB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2775" y="1484313"/>
            <a:ext cx="7415213" cy="576262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The Benefits of Heightening Ethical Awareness</a:t>
            </a:r>
            <a:br>
              <a:rPr lang="en-US" sz="2000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</a:b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&amp; Performing an </a:t>
            </a:r>
            <a:r>
              <a:rPr lang="en-US" sz="2000" i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Ethics Review </a:t>
            </a:r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63EF0FE1-E9D1-2DFF-71D0-CD7C2973B4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2492375"/>
            <a:ext cx="6911975" cy="165735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algn="just" eaLnBrk="1" hangingPunct="1">
              <a:lnSpc>
                <a:spcPct val="90000"/>
              </a:lnSpc>
              <a:defRPr/>
            </a:pPr>
            <a:endParaRPr lang="en-US" sz="2000" i="1" kern="0" dirty="0">
              <a:latin typeface="+mj-lt"/>
              <a:ea typeface="+mj-ea"/>
              <a:cs typeface="+mj-cs"/>
            </a:endParaRPr>
          </a:p>
        </p:txBody>
      </p:sp>
      <p:sp>
        <p:nvSpPr>
          <p:cNvPr id="12292" name="TextBox 6">
            <a:extLst>
              <a:ext uri="{FF2B5EF4-FFF2-40B4-BE49-F238E27FC236}">
                <a16:creationId xmlns:a16="http://schemas.microsoft.com/office/drawing/2014/main" id="{BBFEE7AC-CDB8-B853-469A-0C2F828569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625" y="2411413"/>
            <a:ext cx="8137525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charset="0"/>
              <a:buChar char="•"/>
              <a:defRPr/>
            </a:pPr>
            <a:r>
              <a:rPr lang="en-GB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increases </a:t>
            </a:r>
            <a:r>
              <a:rPr lang="en-GB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responsiveness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to the notion of the </a:t>
            </a:r>
            <a:r>
              <a:rPr lang="en-GB" b="1" i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right way to work</a:t>
            </a:r>
          </a:p>
          <a:p>
            <a:pPr marL="342900" indent="-342900">
              <a:buFont typeface="Arial" charset="0"/>
              <a:buChar char="•"/>
              <a:defRPr/>
            </a:pPr>
            <a:endParaRPr lang="en-GB" dirty="0">
              <a:solidFill>
                <a:schemeClr val="accent6">
                  <a:lumMod val="50000"/>
                </a:schemeClr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  <a:p>
            <a:pPr marL="342900" indent="-342900">
              <a:buFont typeface="Arial" charset="0"/>
              <a:buChar char="•"/>
              <a:defRPr/>
            </a:pPr>
            <a:r>
              <a:rPr lang="en-GB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ea typeface="Cambria" pitchFamily="18" charset="0"/>
                <a:cs typeface="Verdana" pitchFamily="34" charset="0"/>
              </a:rPr>
              <a:t>enhances </a:t>
            </a:r>
            <a:r>
              <a:rPr lang="en-GB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ea typeface="Cambria" pitchFamily="18" charset="0"/>
                <a:cs typeface="Verdana" pitchFamily="34" charset="0"/>
              </a:rPr>
              <a:t>good relations 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ea typeface="Cambria" pitchFamily="18" charset="0"/>
                <a:cs typeface="Verdana" pitchFamily="34" charset="0"/>
              </a:rPr>
              <a:t>with clients, the media and regulators</a:t>
            </a:r>
          </a:p>
          <a:p>
            <a:pPr marL="342900" indent="-342900">
              <a:buFont typeface="Arial" charset="0"/>
              <a:buChar char="•"/>
              <a:defRPr/>
            </a:pPr>
            <a:endParaRPr lang="en-GB" dirty="0">
              <a:solidFill>
                <a:schemeClr val="accent6">
                  <a:lumMod val="50000"/>
                </a:schemeClr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  <a:p>
            <a:pPr marL="342900" indent="-342900">
              <a:buFont typeface="Arial" charset="0"/>
              <a:buChar char="•"/>
              <a:defRPr/>
            </a:pPr>
            <a:r>
              <a:rPr lang="en-GB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heightens </a:t>
            </a:r>
            <a:r>
              <a:rPr lang="en-GB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decision-making 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procedures which require members to make </a:t>
            </a:r>
            <a:r>
              <a:rPr lang="en-GB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enlightened judgments 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based on discretion and tact</a:t>
            </a:r>
          </a:p>
          <a:p>
            <a:pPr marL="342900" indent="-342900">
              <a:buFont typeface="Arial" charset="0"/>
              <a:buChar char="•"/>
              <a:defRPr/>
            </a:pPr>
            <a:endParaRPr lang="en-GB" dirty="0">
              <a:solidFill>
                <a:schemeClr val="accent6">
                  <a:lumMod val="50000"/>
                </a:schemeClr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  <a:p>
            <a:pPr marL="342900" indent="-342900">
              <a:buFont typeface="Arial" charset="0"/>
              <a:buChar char="•"/>
              <a:defRPr/>
            </a:pPr>
            <a:r>
              <a:rPr lang="en-GB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helps to isolate what </a:t>
            </a:r>
            <a:r>
              <a:rPr lang="en-GB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unethical behaviour 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is and how to </a:t>
            </a:r>
            <a:r>
              <a:rPr lang="en-GB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react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to it effectively </a:t>
            </a:r>
          </a:p>
          <a:p>
            <a:pPr marL="342900" indent="-342900">
              <a:buFont typeface="Arial" charset="0"/>
              <a:buChar char="•"/>
              <a:defRPr/>
            </a:pPr>
            <a:endParaRPr lang="en-GB" dirty="0">
              <a:solidFill>
                <a:schemeClr val="accent6">
                  <a:lumMod val="50000"/>
                </a:schemeClr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  <a:p>
            <a:pPr marL="342900" indent="-342900">
              <a:buFont typeface="Arial" charset="0"/>
              <a:buChar char="•"/>
              <a:defRPr/>
            </a:pPr>
            <a:r>
              <a:rPr lang="en-GB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guides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matters related to </a:t>
            </a:r>
            <a:r>
              <a:rPr lang="en-GB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risk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management, </a:t>
            </a:r>
            <a:r>
              <a:rPr lang="en-GB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morale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and </a:t>
            </a:r>
            <a:r>
              <a:rPr lang="en-GB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compliance</a:t>
            </a:r>
            <a:endParaRPr lang="en-GB" b="1" dirty="0">
              <a:solidFill>
                <a:schemeClr val="accent6">
                  <a:lumMod val="50000"/>
                </a:schemeClr>
              </a:solidFill>
              <a:latin typeface="Cambria" pitchFamily="18" charset="0"/>
              <a:ea typeface="Cambria" pitchFamily="18" charset="0"/>
            </a:endParaRPr>
          </a:p>
          <a:p>
            <a:pPr marL="342900" indent="-342900">
              <a:buFont typeface="Arial" charset="0"/>
              <a:buChar char="•"/>
              <a:defRPr/>
            </a:pPr>
            <a:endParaRPr lang="en-IE" dirty="0">
              <a:solidFill>
                <a:schemeClr val="accent6">
                  <a:lumMod val="50000"/>
                </a:schemeClr>
              </a:solidFill>
              <a:latin typeface="Cambria" pitchFamily="18" charset="0"/>
              <a:ea typeface="Cambria" pitchFamily="18" charset="0"/>
            </a:endParaRPr>
          </a:p>
          <a:p>
            <a:pPr marL="342900" indent="-342900">
              <a:buFont typeface="Arial" charset="0"/>
              <a:buChar char="•"/>
              <a:defRPr/>
            </a:pPr>
            <a:r>
              <a:rPr lang="en-IE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increases </a:t>
            </a:r>
            <a:r>
              <a:rPr lang="en-IE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reputational </a:t>
            </a:r>
            <a:r>
              <a:rPr lang="en-IE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and</a:t>
            </a:r>
            <a:r>
              <a:rPr lang="en-GB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ea typeface="Cambria" pitchFamily="18" charset="0"/>
                <a:cs typeface="Verdana" pitchFamily="34" charset="0"/>
              </a:rPr>
              <a:t> goodwill levels </a:t>
            </a:r>
          </a:p>
          <a:p>
            <a:pPr marL="342900" indent="-342900">
              <a:buFont typeface="Arial" charset="0"/>
              <a:buChar char="•"/>
              <a:defRPr/>
            </a:pPr>
            <a:endParaRPr lang="en-IE" dirty="0">
              <a:solidFill>
                <a:schemeClr val="accent6">
                  <a:lumMod val="50000"/>
                </a:schemeClr>
              </a:solidFill>
              <a:latin typeface="Cambria" pitchFamily="18" charset="0"/>
              <a:ea typeface="Cambria" pitchFamily="18" charset="0"/>
              <a:cs typeface="Verdana" pitchFamily="34" charset="0"/>
            </a:endParaRPr>
          </a:p>
          <a:p>
            <a:pPr marL="342900" indent="-342900">
              <a:buFont typeface="Arial" charset="0"/>
              <a:buChar char="•"/>
              <a:defRPr/>
            </a:pPr>
            <a:r>
              <a:rPr lang="en-IE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ea typeface="Cambria" pitchFamily="18" charset="0"/>
                <a:cs typeface="Verdana" pitchFamily="34" charset="0"/>
              </a:rPr>
              <a:t>helps to </a:t>
            </a:r>
            <a:r>
              <a:rPr lang="en-GB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ea typeface="Cambria" pitchFamily="18" charset="0"/>
                <a:cs typeface="Verdana" pitchFamily="34" charset="0"/>
              </a:rPr>
              <a:t>attract and retain 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ea typeface="Cambria" pitchFamily="18" charset="0"/>
                <a:cs typeface="Verdana" pitchFamily="34" charset="0"/>
              </a:rPr>
              <a:t>members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500"/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500"/>
                                        <p:tgtEl>
                                          <p:spTgt spid="122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2" dur="500"/>
                                        <p:tgtEl>
                                          <p:spTgt spid="122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7" dur="500"/>
                                        <p:tgtEl>
                                          <p:spTgt spid="1229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2" dur="500"/>
                                        <p:tgtEl>
                                          <p:spTgt spid="1229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2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77EFF721-8956-42ED-A8FA-CD9C3D6489E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-1" y="1363253"/>
            <a:ext cx="9143997" cy="4488224"/>
          </a:xfrm>
          <a:solidFill>
            <a:srgbClr val="00205B"/>
          </a:solidFill>
        </p:spPr>
        <p:txBody>
          <a:bodyPr/>
          <a:lstStyle/>
          <a:p>
            <a:pPr lvl="0"/>
            <a:r>
              <a:rPr lang="en-US">
                <a:solidFill>
                  <a:srgbClr val="00205B"/>
                </a:solidFill>
              </a:rPr>
              <a:t>P</a:t>
            </a:r>
            <a:endParaRPr lang="en-GB">
              <a:solidFill>
                <a:srgbClr val="00205B"/>
              </a:solidFill>
            </a:endParaRPr>
          </a:p>
        </p:txBody>
      </p:sp>
      <p:pic>
        <p:nvPicPr>
          <p:cNvPr id="3" name="Picture 1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2BFF5C0-81D8-454E-874C-951D984F67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332656"/>
            <a:ext cx="1747925" cy="83348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Rectangle 16">
            <a:extLst>
              <a:ext uri="{FF2B5EF4-FFF2-40B4-BE49-F238E27FC236}">
                <a16:creationId xmlns:a16="http://schemas.microsoft.com/office/drawing/2014/main" id="{56BFC0EB-E621-48E4-BDF8-07F7A71B9A62}"/>
              </a:ext>
            </a:extLst>
          </p:cNvPr>
          <p:cNvSpPr/>
          <p:nvPr/>
        </p:nvSpPr>
        <p:spPr>
          <a:xfrm>
            <a:off x="0" y="5851477"/>
            <a:ext cx="9143997" cy="1074422"/>
          </a:xfrm>
          <a:prstGeom prst="rect">
            <a:avLst/>
          </a:prstGeom>
          <a:solidFill>
            <a:srgbClr val="00AB8E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350">
              <a:solidFill>
                <a:srgbClr val="00AB8E"/>
              </a:solidFill>
              <a:latin typeface="Calibri"/>
              <a:cs typeface="+mn-cs"/>
            </a:endParaRPr>
          </a:p>
        </p:txBody>
      </p:sp>
      <p:sp>
        <p:nvSpPr>
          <p:cNvPr id="6" name="TextBox 19">
            <a:extLst>
              <a:ext uri="{FF2B5EF4-FFF2-40B4-BE49-F238E27FC236}">
                <a16:creationId xmlns:a16="http://schemas.microsoft.com/office/drawing/2014/main" id="{F3D98B9F-B947-412D-A9DD-143239AF6CA7}"/>
              </a:ext>
            </a:extLst>
          </p:cNvPr>
          <p:cNvSpPr txBox="1"/>
          <p:nvPr/>
        </p:nvSpPr>
        <p:spPr>
          <a:xfrm>
            <a:off x="1303604" y="3212976"/>
            <a:ext cx="6536785" cy="53091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000" b="1" kern="0" dirty="0">
                <a:solidFill>
                  <a:srgbClr val="FFFFFF"/>
                </a:solidFill>
                <a:latin typeface="Hamlin" pitchFamily="2"/>
                <a:cs typeface="+mn-cs"/>
              </a:rPr>
              <a:t>Questions &amp; Answers </a:t>
            </a:r>
            <a:endParaRPr lang="en-GB" sz="3000" b="1" dirty="0">
              <a:solidFill>
                <a:srgbClr val="FFFFFF"/>
              </a:solidFill>
              <a:latin typeface="Textbook New" pitchFamily="34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394578-71D5-42EE-9E07-EBB18310D32C}"/>
              </a:ext>
            </a:extLst>
          </p:cNvPr>
          <p:cNvSpPr txBox="1"/>
          <p:nvPr/>
        </p:nvSpPr>
        <p:spPr>
          <a:xfrm>
            <a:off x="59633" y="6237312"/>
            <a:ext cx="210212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srgbClr val="00205B"/>
                </a:solidFill>
                <a:latin typeface="Hamlin"/>
                <a:cs typeface="+mn-cs"/>
              </a:rPr>
              <a:t>CPD CODE: </a:t>
            </a:r>
            <a:r>
              <a:rPr lang="en-GB" sz="1350" dirty="0">
                <a:solidFill>
                  <a:srgbClr val="00205B"/>
                </a:solidFill>
                <a:latin typeface="Hamlin"/>
                <a:cs typeface="+mn-cs"/>
              </a:rPr>
              <a:t>2022-2643</a:t>
            </a:r>
            <a:endParaRPr lang="en-IE" sz="1350" dirty="0">
              <a:solidFill>
                <a:srgbClr val="00205B"/>
              </a:solidFill>
              <a:latin typeface="Hamlin"/>
              <a:cs typeface="+mn-cs"/>
            </a:endParaRP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  <a:cs typeface="+mn-cs"/>
              </a:rPr>
              <a:t> </a:t>
            </a:r>
            <a:endParaRPr lang="en-GB" sz="1350" dirty="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2181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4B2FC6A-CFF3-4809-B461-7477C0B89DF0}"/>
              </a:ext>
            </a:extLst>
          </p:cNvPr>
          <p:cNvSpPr txBox="1"/>
          <p:nvPr/>
        </p:nvSpPr>
        <p:spPr>
          <a:xfrm>
            <a:off x="1" y="0"/>
            <a:ext cx="9144000" cy="5234679"/>
          </a:xfrm>
          <a:prstGeom prst="rect">
            <a:avLst/>
          </a:prstGeom>
          <a:solidFill>
            <a:srgbClr val="00205B"/>
          </a:solidFill>
          <a:ln cap="flat">
            <a:noFill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350">
              <a:solidFill>
                <a:srgbClr val="000000"/>
              </a:solidFill>
              <a:latin typeface="Calibri"/>
              <a:cs typeface="+mn-cs"/>
            </a:endParaRPr>
          </a:p>
        </p:txBody>
      </p:sp>
      <p:pic>
        <p:nvPicPr>
          <p:cNvPr id="3" name="Picture 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139BB9B-62FE-400C-8A4B-76C9023D0B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108" y="5877272"/>
            <a:ext cx="1747925" cy="83348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extBox 5">
            <a:extLst>
              <a:ext uri="{FF2B5EF4-FFF2-40B4-BE49-F238E27FC236}">
                <a16:creationId xmlns:a16="http://schemas.microsoft.com/office/drawing/2014/main" id="{7ADF2333-C6AE-4FAC-B7E4-3658C7759584}"/>
              </a:ext>
            </a:extLst>
          </p:cNvPr>
          <p:cNvSpPr txBox="1"/>
          <p:nvPr/>
        </p:nvSpPr>
        <p:spPr>
          <a:xfrm>
            <a:off x="6857378" y="6118233"/>
            <a:ext cx="4573244" cy="2308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50" dirty="0">
                <a:solidFill>
                  <a:srgbClr val="00AB8E"/>
                </a:solidFill>
                <a:latin typeface="Zona Pro SemiBold" pitchFamily="2"/>
                <a:cs typeface="+mn-cs"/>
              </a:rPr>
              <a:t>compliance.ie </a:t>
            </a:r>
            <a:endParaRPr lang="en-GB" sz="1050" dirty="0">
              <a:solidFill>
                <a:srgbClr val="00AB8E"/>
              </a:solidFill>
              <a:latin typeface="Calibri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42718B-6135-46F4-A8C5-769C0021D37D}"/>
              </a:ext>
            </a:extLst>
          </p:cNvPr>
          <p:cNvSpPr txBox="1"/>
          <p:nvPr/>
        </p:nvSpPr>
        <p:spPr>
          <a:xfrm>
            <a:off x="269094" y="1102284"/>
            <a:ext cx="4416074" cy="946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100" dirty="0">
                <a:solidFill>
                  <a:prstClr val="white"/>
                </a:solidFill>
                <a:latin typeface="Zona Pro ExtraLight" panose="02010A03040002020004" pitchFamily="50" charset="0"/>
                <a:cs typeface="+mn-cs"/>
              </a:rPr>
              <a:t>Thank You For Attending How to Perform an Ethics Review 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350" dirty="0">
              <a:solidFill>
                <a:prstClr val="white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CCCCCE-8A3A-44AB-A2B8-6935A6877CC1}"/>
              </a:ext>
            </a:extLst>
          </p:cNvPr>
          <p:cNvSpPr txBox="1"/>
          <p:nvPr/>
        </p:nvSpPr>
        <p:spPr>
          <a:xfrm>
            <a:off x="362778" y="3546395"/>
            <a:ext cx="2213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prstClr val="white"/>
                </a:solidFill>
                <a:latin typeface="Hamlin" pitchFamily="2" charset="0"/>
                <a:cs typeface="+mn-cs"/>
              </a:rPr>
              <a:t>A recoding of this webinar and the CPD code will be available on our website later today.</a:t>
            </a:r>
            <a:r>
              <a:rPr lang="en-US" sz="1200" dirty="0">
                <a:solidFill>
                  <a:prstClr val="black"/>
                </a:solidFill>
                <a:latin typeface="Hamlin" pitchFamily="2" charset="0"/>
                <a:cs typeface="+mn-cs"/>
              </a:rPr>
              <a:t> </a:t>
            </a:r>
            <a:endParaRPr lang="en-GB" sz="1200" dirty="0">
              <a:solidFill>
                <a:prstClr val="black"/>
              </a:solidFill>
              <a:latin typeface="Hamlin" pitchFamily="2" charset="0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B24C99-C7D2-4451-92C8-08EADDED3913}"/>
              </a:ext>
            </a:extLst>
          </p:cNvPr>
          <p:cNvSpPr txBox="1"/>
          <p:nvPr/>
        </p:nvSpPr>
        <p:spPr>
          <a:xfrm>
            <a:off x="362778" y="4644885"/>
            <a:ext cx="2012675" cy="300082"/>
          </a:xfrm>
          <a:prstGeom prst="rect">
            <a:avLst/>
          </a:prstGeom>
          <a:solidFill>
            <a:srgbClr val="00AB8E"/>
          </a:solidFill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white"/>
                </a:solidFill>
                <a:latin typeface="Calibri" panose="020F0502020204030204"/>
                <a:cs typeface="+mn-cs"/>
              </a:rPr>
              <a:t>CPD CODE –  2022 - 2643</a:t>
            </a:r>
            <a:endParaRPr lang="en-GB" sz="1350" dirty="0">
              <a:solidFill>
                <a:prstClr val="white"/>
              </a:solidFill>
              <a:latin typeface="Calibri" panose="020F0502020204030204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5F8ADE-D979-4987-943B-13BDC980169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6781" r="16781"/>
          <a:stretch/>
        </p:blipFill>
        <p:spPr>
          <a:xfrm>
            <a:off x="5649363" y="1789048"/>
            <a:ext cx="2311837" cy="2161304"/>
          </a:xfrm>
          <a:prstGeom prst="flowChartConnector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Box 4">
            <a:extLst>
              <a:ext uri="{FF2B5EF4-FFF2-40B4-BE49-F238E27FC236}">
                <a16:creationId xmlns:a16="http://schemas.microsoft.com/office/drawing/2014/main" id="{B10FAB84-F6F4-2CEF-2514-FC18B84814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412776" y="1484784"/>
            <a:ext cx="689227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543300" lvl="7" indent="-342900">
              <a:defRPr/>
            </a:pPr>
            <a:r>
              <a:rPr lang="en-IE" sz="2800" b="1" i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Thanks for Listening  </a:t>
            </a:r>
          </a:p>
        </p:txBody>
      </p:sp>
      <p:sp>
        <p:nvSpPr>
          <p:cNvPr id="31747" name="TextBox 3">
            <a:extLst>
              <a:ext uri="{FF2B5EF4-FFF2-40B4-BE49-F238E27FC236}">
                <a16:creationId xmlns:a16="http://schemas.microsoft.com/office/drawing/2014/main" id="{1CAAD0B1-C455-F8DB-BD57-D902797C5F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2492375"/>
            <a:ext cx="3557587" cy="30781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IE" altLang="en-US" sz="2200" u="sng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Contact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IE" altLang="en-US" sz="22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Web: www.drkevinsludds.ie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en-IE" altLang="en-US" sz="2200" dirty="0">
              <a:solidFill>
                <a:schemeClr val="accent6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IE" altLang="en-US" sz="22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Email: drsludds@gmail.com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en-IE" altLang="en-US" sz="2200" dirty="0">
              <a:solidFill>
                <a:schemeClr val="accent6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IE" altLang="en-US" sz="22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Mobile: 086 8581293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en-IE" altLang="en-US" sz="2200" dirty="0">
              <a:solidFill>
                <a:schemeClr val="accent6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IE" altLang="en-US" sz="22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Phone: 053 91 63070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en-IE" alt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>
            <a:extLst>
              <a:ext uri="{FF2B5EF4-FFF2-40B4-BE49-F238E27FC236}">
                <a16:creationId xmlns:a16="http://schemas.microsoft.com/office/drawing/2014/main" id="{41EFC3D3-682E-C44B-8CFB-4394006663E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140200" y="3933825"/>
            <a:ext cx="4572000" cy="1441450"/>
          </a:xfrm>
        </p:spPr>
        <p:txBody>
          <a:bodyPr/>
          <a:lstStyle/>
          <a:p>
            <a:pPr algn="ctr" eaLnBrk="1" hangingPunct="1">
              <a:defRPr/>
            </a:pPr>
            <a:r>
              <a:rPr lang="en-GB" altLang="en-US" sz="27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Professor Kevin Sludds</a:t>
            </a:r>
            <a:endParaRPr lang="en-GB" altLang="en-US" sz="2700" i="1" dirty="0">
              <a:solidFill>
                <a:schemeClr val="accent6">
                  <a:lumMod val="50000"/>
                </a:schemeClr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147" name="TextBox 2">
            <a:extLst>
              <a:ext uri="{FF2B5EF4-FFF2-40B4-BE49-F238E27FC236}">
                <a16:creationId xmlns:a16="http://schemas.microsoft.com/office/drawing/2014/main" id="{56B3DDA6-9572-B031-341A-09C6F5AD1D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1341438"/>
            <a:ext cx="8785225" cy="13922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IE" altLang="en-US" sz="30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How to Perform an </a:t>
            </a:r>
            <a:r>
              <a:rPr lang="en-IE" altLang="en-US" sz="3000" b="1" i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Ethics Review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IE" altLang="en-US" sz="30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Compliance Institute </a:t>
            </a:r>
            <a:r>
              <a:rPr lang="en-IE" altLang="en-US" sz="18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(8</a:t>
            </a:r>
            <a:r>
              <a:rPr lang="en-IE" altLang="en-US" sz="1800" b="1" baseline="300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th</a:t>
            </a:r>
            <a:r>
              <a:rPr lang="en-IE" altLang="en-US" sz="18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December 2022) 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>
            <a:extLst>
              <a:ext uri="{FF2B5EF4-FFF2-40B4-BE49-F238E27FC236}">
                <a16:creationId xmlns:a16="http://schemas.microsoft.com/office/drawing/2014/main" id="{BCE2E8DD-21E1-62C1-16C1-C08C057F60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1052513"/>
            <a:ext cx="7704138" cy="1081087"/>
          </a:xfrm>
          <a:prstGeom prst="roundRect">
            <a:avLst>
              <a:gd name="adj" fmla="val 50000"/>
            </a:avLst>
          </a:prstGeom>
        </p:spPr>
        <p:txBody>
          <a:bodyPr/>
          <a:lstStyle/>
          <a:p>
            <a:pPr algn="just">
              <a:defRPr/>
            </a:pPr>
            <a:r>
              <a:rPr lang="en-IE" altLang="en-US" sz="24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Coming-up</a:t>
            </a:r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7B32A4DA-A9FC-3D75-5B07-F5992ADC45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2492375"/>
            <a:ext cx="6911975" cy="165735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algn="just" eaLnBrk="1" hangingPunct="1">
              <a:lnSpc>
                <a:spcPct val="90000"/>
              </a:lnSpc>
              <a:defRPr/>
            </a:pPr>
            <a:endParaRPr lang="en-US" sz="2000" i="1" kern="0" dirty="0">
              <a:latin typeface="+mj-lt"/>
              <a:ea typeface="+mj-ea"/>
              <a:cs typeface="+mj-cs"/>
            </a:endParaRPr>
          </a:p>
        </p:txBody>
      </p:sp>
      <p:sp>
        <p:nvSpPr>
          <p:cNvPr id="7172" name="TextBox 6">
            <a:extLst>
              <a:ext uri="{FF2B5EF4-FFF2-40B4-BE49-F238E27FC236}">
                <a16:creationId xmlns:a16="http://schemas.microsoft.com/office/drawing/2014/main" id="{9C201C43-AD0F-8FEB-E254-098E2952D1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2276475"/>
            <a:ext cx="6191250" cy="49704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en-IE" altLang="en-US" sz="23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IE" altLang="en-US" sz="21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What Ethics </a:t>
            </a:r>
            <a:r>
              <a:rPr lang="en-IE" altLang="en-US" sz="2100" b="1" i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is</a:t>
            </a:r>
          </a:p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  <a:defRPr/>
            </a:pPr>
            <a:r>
              <a:rPr lang="en-IE" altLang="en-US" sz="21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</a:p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en-IE" altLang="en-US" sz="21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Heightening Ethical </a:t>
            </a:r>
            <a:r>
              <a:rPr lang="en-IE" altLang="en-US" sz="2100" b="1" i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Awareness</a:t>
            </a:r>
          </a:p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  <a:defRPr/>
            </a:pPr>
            <a:endParaRPr lang="en-IE" altLang="en-US" sz="2100" dirty="0">
              <a:solidFill>
                <a:schemeClr val="accent6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en-IE" altLang="en-US" sz="21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Professional </a:t>
            </a:r>
            <a:r>
              <a:rPr lang="en-IE" altLang="en-US" sz="2100" b="1" i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Ethicist</a:t>
            </a:r>
            <a:r>
              <a:rPr lang="en-IE" altLang="en-US" sz="21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– what’s that?</a:t>
            </a:r>
          </a:p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  <a:defRPr/>
            </a:pPr>
            <a:endParaRPr lang="en-IE" altLang="en-US" sz="2100" dirty="0">
              <a:solidFill>
                <a:schemeClr val="accent6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en-IE" altLang="en-US" sz="21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Performing an </a:t>
            </a:r>
            <a:r>
              <a:rPr lang="en-IE" altLang="en-US" sz="2100" b="1" i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Ethics Review</a:t>
            </a:r>
          </a:p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  <a:defRPr/>
            </a:pPr>
            <a:endParaRPr lang="en-IE" altLang="en-US" sz="2100" dirty="0">
              <a:solidFill>
                <a:schemeClr val="accent6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en-IE" altLang="en-US" sz="21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Heightening Ethical Awareness – </a:t>
            </a:r>
            <a:r>
              <a:rPr lang="en-IE" altLang="en-US" sz="2100" b="1" i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Key Questions</a:t>
            </a:r>
          </a:p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  <a:defRPr/>
            </a:pPr>
            <a:r>
              <a:rPr lang="en-IE" altLang="en-US" sz="21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</a:p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en-IE" altLang="en-US" sz="21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The Benefits of Performing an </a:t>
            </a:r>
            <a:r>
              <a:rPr lang="en-IE" altLang="en-US" sz="2100" b="1" i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Ethics Review</a:t>
            </a:r>
          </a:p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  <a:defRPr/>
            </a:pPr>
            <a:endParaRPr lang="en-IE" altLang="en-US" sz="2100" dirty="0">
              <a:solidFill>
                <a:schemeClr val="accent6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en-IE" altLang="en-US" sz="21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Thanks for listening/Q&amp;A</a:t>
            </a:r>
          </a:p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endParaRPr lang="en-IE" altLang="en-US" sz="1400" dirty="0">
              <a:latin typeface="Cambria" panose="02040503050406030204" pitchFamily="18" charset="0"/>
            </a:endParaRPr>
          </a:p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endParaRPr lang="en-IE" altLang="en-US" sz="1400" dirty="0">
              <a:latin typeface="Cambria" panose="02040503050406030204" pitchFamily="18" charset="0"/>
            </a:endParaRPr>
          </a:p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endParaRPr lang="en-IE" altLang="en-US" sz="1400" dirty="0">
              <a:latin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>
            <a:extLst>
              <a:ext uri="{FF2B5EF4-FFF2-40B4-BE49-F238E27FC236}">
                <a16:creationId xmlns:a16="http://schemas.microsoft.com/office/drawing/2014/main" id="{624731B7-7A00-767C-B8BA-5F2869DFD3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50875" y="3787775"/>
            <a:ext cx="9034463" cy="1081088"/>
          </a:xfrm>
          <a:prstGeom prst="roundRect">
            <a:avLst>
              <a:gd name="adj" fmla="val 50000"/>
            </a:avLst>
          </a:prstGeom>
        </p:spPr>
        <p:txBody>
          <a:bodyPr/>
          <a:lstStyle/>
          <a:p>
            <a:pPr>
              <a:defRPr/>
            </a:pPr>
            <a:r>
              <a:rPr lang="en-IE" altLang="en-US" sz="2000" i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‘Ethics’</a:t>
            </a:r>
            <a:r>
              <a:rPr lang="en-IE" altLang="en-US" sz="20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IE" altLang="en-US" sz="2000" i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custom, character,</a:t>
            </a:r>
            <a:r>
              <a:rPr lang="en-IE" altLang="en-US" sz="20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IE" altLang="en-US" sz="2000" i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practice - </a:t>
            </a:r>
            <a:r>
              <a:rPr lang="en-IE" altLang="en-US" sz="20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a consistent mode of behaviour </a:t>
            </a:r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EC39C590-7CC7-BDFF-0C43-3FB3083EDF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7513" y="1952625"/>
            <a:ext cx="6911975" cy="165735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algn="just" eaLnBrk="1" hangingPunct="1">
              <a:lnSpc>
                <a:spcPct val="90000"/>
              </a:lnSpc>
              <a:defRPr/>
            </a:pPr>
            <a:endParaRPr lang="en-US" sz="2000" i="1" kern="0" dirty="0">
              <a:latin typeface="+mj-lt"/>
              <a:ea typeface="+mj-ea"/>
              <a:cs typeface="+mj-cs"/>
            </a:endParaRPr>
          </a:p>
        </p:txBody>
      </p:sp>
      <p:pic>
        <p:nvPicPr>
          <p:cNvPr id="8196" name="Picture 5" descr="Ethikos.jpg">
            <a:extLst>
              <a:ext uri="{FF2B5EF4-FFF2-40B4-BE49-F238E27FC236}">
                <a16:creationId xmlns:a16="http://schemas.microsoft.com/office/drawing/2014/main" id="{FD1BCF7C-A6C0-5090-D1F8-C08DEA70E5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038475"/>
            <a:ext cx="3606800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6" descr="ethics as culture.jpg">
            <a:extLst>
              <a:ext uri="{FF2B5EF4-FFF2-40B4-BE49-F238E27FC236}">
                <a16:creationId xmlns:a16="http://schemas.microsoft.com/office/drawing/2014/main" id="{DC73EF87-AFD0-BF7D-F158-9D41FFC7F0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4797425"/>
            <a:ext cx="2979737" cy="176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TextBox 5">
            <a:extLst>
              <a:ext uri="{FF2B5EF4-FFF2-40B4-BE49-F238E27FC236}">
                <a16:creationId xmlns:a16="http://schemas.microsoft.com/office/drawing/2014/main" id="{BA3B3A25-4943-C548-A848-79955E3629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9425" y="2565400"/>
            <a:ext cx="3330575" cy="43021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IE" altLang="en-US" sz="2200" u="sng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Ethics ‘in’ Action Principle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91930B-216C-53D7-76B4-6DDF5716F80B}"/>
              </a:ext>
            </a:extLst>
          </p:cNvPr>
          <p:cNvSpPr txBox="1"/>
          <p:nvPr/>
        </p:nvSpPr>
        <p:spPr>
          <a:xfrm>
            <a:off x="755650" y="1563688"/>
            <a:ext cx="4133850" cy="4318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Heightening ethical awareness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5">
            <a:extLst>
              <a:ext uri="{FF2B5EF4-FFF2-40B4-BE49-F238E27FC236}">
                <a16:creationId xmlns:a16="http://schemas.microsoft.com/office/drawing/2014/main" id="{13FDD30C-BB04-A530-EF67-6091C73924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2352675"/>
            <a:ext cx="7704137" cy="14462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IE" altLang="en-US" sz="22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It’s what you’re </a:t>
            </a:r>
            <a:r>
              <a:rPr lang="en-IE" altLang="en-US" sz="2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doing</a:t>
            </a:r>
            <a:r>
              <a:rPr lang="en-IE" altLang="en-US" sz="22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right now . . 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en-IE" altLang="en-US" sz="2200" dirty="0">
              <a:solidFill>
                <a:schemeClr val="accent6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IE" altLang="en-US" sz="22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and it’s a branch of </a:t>
            </a:r>
            <a:r>
              <a:rPr lang="en-IE" altLang="en-US" sz="2200" b="1" i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philosophy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en-IE" altLang="en-US" sz="2200" dirty="0">
              <a:solidFill>
                <a:schemeClr val="accent6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5125" name="TextBox 5">
            <a:extLst>
              <a:ext uri="{FF2B5EF4-FFF2-40B4-BE49-F238E27FC236}">
                <a16:creationId xmlns:a16="http://schemas.microsoft.com/office/drawing/2014/main" id="{0328CFEE-8D61-3F7D-407B-ADA93DE248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300" y="1557338"/>
            <a:ext cx="1662113" cy="4603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IE" altLang="en-US" sz="24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What is it?</a:t>
            </a:r>
          </a:p>
        </p:txBody>
      </p:sp>
      <p:pic>
        <p:nvPicPr>
          <p:cNvPr id="9220" name="Picture 4" descr="Static view of virtual reality depicting the silent, attentive audience...  | Download Scientific Diagram">
            <a:extLst>
              <a:ext uri="{FF2B5EF4-FFF2-40B4-BE49-F238E27FC236}">
                <a16:creationId xmlns:a16="http://schemas.microsoft.com/office/drawing/2014/main" id="{2277CCBD-7215-4178-81DF-AB08DC9D63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3770313"/>
            <a:ext cx="4041775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51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6">
            <a:extLst>
              <a:ext uri="{FF2B5EF4-FFF2-40B4-BE49-F238E27FC236}">
                <a16:creationId xmlns:a16="http://schemas.microsoft.com/office/drawing/2014/main" id="{85E31779-1A9E-F28D-81CB-5262D130A2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23850" y="1630363"/>
            <a:ext cx="676910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GB" sz="22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cs typeface="Arial" charset="0"/>
              </a:rPr>
              <a:t>Ethics ‘in’ Action vs. Business Ethics</a:t>
            </a:r>
          </a:p>
        </p:txBody>
      </p:sp>
      <p:pic>
        <p:nvPicPr>
          <p:cNvPr id="10243" name="Picture 4" descr="Trees.jpg">
            <a:extLst>
              <a:ext uri="{FF2B5EF4-FFF2-40B4-BE49-F238E27FC236}">
                <a16:creationId xmlns:a16="http://schemas.microsoft.com/office/drawing/2014/main" id="{FE8B2FDE-5A3D-D003-BA7B-BB2F9D3AC8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420938"/>
            <a:ext cx="2871787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5" descr="War reporting.jpg">
            <a:extLst>
              <a:ext uri="{FF2B5EF4-FFF2-40B4-BE49-F238E27FC236}">
                <a16:creationId xmlns:a16="http://schemas.microsoft.com/office/drawing/2014/main" id="{0053DDC1-B8A5-F96A-433B-5F15C232AF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5013325"/>
            <a:ext cx="2760662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4" descr="Donate.jpg">
            <a:extLst>
              <a:ext uri="{FF2B5EF4-FFF2-40B4-BE49-F238E27FC236}">
                <a16:creationId xmlns:a16="http://schemas.microsoft.com/office/drawing/2014/main" id="{F55D5A87-9894-87F4-0156-54CC3C1A0C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565400"/>
            <a:ext cx="1152525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 descr="Act of Kindness.jpg">
            <a:extLst>
              <a:ext uri="{FF2B5EF4-FFF2-40B4-BE49-F238E27FC236}">
                <a16:creationId xmlns:a16="http://schemas.microsoft.com/office/drawing/2014/main" id="{31433EDA-46FA-B97F-2272-6CC6DE9C9B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3500438"/>
            <a:ext cx="225742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TextBox 7">
            <a:extLst>
              <a:ext uri="{FF2B5EF4-FFF2-40B4-BE49-F238E27FC236}">
                <a16:creationId xmlns:a16="http://schemas.microsoft.com/office/drawing/2014/main" id="{8F6FFED7-FA4B-A5DD-3EB9-8839C5A0B0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513" y="4365625"/>
            <a:ext cx="390525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IE" sz="2200" b="1" i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cs typeface="Arial" charset="0"/>
              </a:rPr>
              <a:t>Ethics - Hidden in Plain Sight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Box 5">
            <a:extLst>
              <a:ext uri="{FF2B5EF4-FFF2-40B4-BE49-F238E27FC236}">
                <a16:creationId xmlns:a16="http://schemas.microsoft.com/office/drawing/2014/main" id="{9F122E00-9975-D5C0-30C5-E67E0B74BF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557338"/>
            <a:ext cx="4976813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IE" sz="22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A ‘professional ethicist’ - what’s that?</a:t>
            </a:r>
          </a:p>
        </p:txBody>
      </p:sp>
      <p:sp>
        <p:nvSpPr>
          <p:cNvPr id="11267" name="TextBox 8">
            <a:extLst>
              <a:ext uri="{FF2B5EF4-FFF2-40B4-BE49-F238E27FC236}">
                <a16:creationId xmlns:a16="http://schemas.microsoft.com/office/drawing/2014/main" id="{5630F173-CB4F-24AA-D26D-54DD8A8E25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2349500"/>
            <a:ext cx="18415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IE" altLang="en-US" sz="2000">
              <a:latin typeface="Cambria" panose="02040503050406030204" pitchFamily="18" charset="0"/>
            </a:endParaRPr>
          </a:p>
        </p:txBody>
      </p:sp>
      <p:sp>
        <p:nvSpPr>
          <p:cNvPr id="12292" name="Rectangle 5">
            <a:extLst>
              <a:ext uri="{FF2B5EF4-FFF2-40B4-BE49-F238E27FC236}">
                <a16:creationId xmlns:a16="http://schemas.microsoft.com/office/drawing/2014/main" id="{47F23984-9F43-87AB-689B-8A0DD2E3FC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2349500"/>
            <a:ext cx="8388350" cy="3416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tabLst>
                <a:tab pos="18288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tabLst>
                <a:tab pos="18288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tabLst>
                <a:tab pos="1828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tabLst>
                <a:tab pos="1828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tabLst>
                <a:tab pos="1828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tabLst>
                <a:tab pos="1828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tabLst>
                <a:tab pos="1828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tabLst>
                <a:tab pos="1828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tabLst>
                <a:tab pos="1828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GB" altLang="en-US" sz="18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Raymond </a:t>
            </a:r>
            <a:r>
              <a:rPr lang="en-GB" altLang="en-US" sz="1800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Baumhart</a:t>
            </a:r>
            <a:r>
              <a:rPr lang="en-GB" altLang="en-US" sz="18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asked: </a:t>
            </a:r>
            <a:r>
              <a:rPr lang="en-GB" altLang="en-US" sz="18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What does ethics mean to you?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  <a:defRPr/>
            </a:pPr>
            <a:endParaRPr lang="en-GB" altLang="en-US" sz="1800" i="1" dirty="0">
              <a:solidFill>
                <a:schemeClr val="accent6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GB" altLang="en-US" sz="1800" i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ethics has to do with my religious </a:t>
            </a:r>
            <a:r>
              <a:rPr lang="en-GB" altLang="en-US" sz="1800" b="1" i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beliefs</a:t>
            </a:r>
            <a:endParaRPr lang="en-IE" altLang="en-US" sz="1800" b="1" dirty="0">
              <a:solidFill>
                <a:schemeClr val="accent6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Char char="•"/>
              <a:defRPr/>
            </a:pPr>
            <a:r>
              <a:rPr lang="en-GB" altLang="en-US" sz="1800" i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ethics has to do with what my </a:t>
            </a:r>
            <a:r>
              <a:rPr lang="en-GB" altLang="en-US" sz="1800" b="1" i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feelings</a:t>
            </a:r>
            <a:r>
              <a:rPr lang="en-GB" altLang="en-US" sz="1800" i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tell me is right or wrong</a:t>
            </a:r>
            <a:endParaRPr lang="en-IE" altLang="en-US" sz="1800" dirty="0">
              <a:solidFill>
                <a:schemeClr val="accent6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Char char="•"/>
              <a:defRPr/>
            </a:pPr>
            <a:r>
              <a:rPr lang="en-GB" altLang="en-US" sz="1800" i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being ethical is doing what the </a:t>
            </a:r>
            <a:r>
              <a:rPr lang="en-GB" altLang="en-US" sz="1800" b="1" i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law</a:t>
            </a:r>
            <a:r>
              <a:rPr lang="en-GB" altLang="en-US" sz="1800" i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requires</a:t>
            </a:r>
            <a:endParaRPr lang="en-IE" altLang="en-US" sz="1800" dirty="0">
              <a:solidFill>
                <a:schemeClr val="accent6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Char char="•"/>
              <a:defRPr/>
            </a:pPr>
            <a:r>
              <a:rPr lang="en-GB" altLang="en-US" sz="1800" i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I </a:t>
            </a:r>
            <a:r>
              <a:rPr lang="en-GB" altLang="en-US" sz="1800" b="1" i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don’t</a:t>
            </a:r>
            <a:r>
              <a:rPr lang="en-GB" altLang="en-US" sz="1800" i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1800" b="1" i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know</a:t>
            </a:r>
            <a:r>
              <a:rPr lang="en-GB" altLang="en-US" sz="1800" i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what the word means</a:t>
            </a:r>
            <a:endParaRPr lang="en-IE" altLang="en-US" sz="1800" dirty="0">
              <a:solidFill>
                <a:schemeClr val="accent6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  <a:defRPr/>
            </a:pPr>
            <a:endParaRPr lang="en-GB" altLang="en-US" sz="1800" dirty="0">
              <a:solidFill>
                <a:schemeClr val="accent6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GB" altLang="en-US" sz="18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Ethical actions </a:t>
            </a:r>
            <a:r>
              <a:rPr lang="en-GB" altLang="en-US" sz="18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must be supported by consistent and well-founded </a:t>
            </a:r>
            <a:r>
              <a:rPr lang="en-GB" altLang="en-US" sz="18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reasons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GB" altLang="en-US" sz="18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and </a:t>
            </a:r>
            <a:r>
              <a:rPr lang="en-GB" altLang="en-US" sz="18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up-dated</a:t>
            </a:r>
            <a:r>
              <a:rPr lang="en-GB" altLang="en-US" sz="18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to come into line with revised insights and new understanding.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  <a:defRPr/>
            </a:pPr>
            <a:endParaRPr lang="en-GB" altLang="en-US" sz="1800" dirty="0">
              <a:solidFill>
                <a:schemeClr val="accent6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  <a:defRPr/>
            </a:pPr>
            <a:endParaRPr lang="en-GB" altLang="en-US" sz="1800" dirty="0">
              <a:solidFill>
                <a:schemeClr val="accent6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GB" altLang="en-US" sz="18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</a:t>
            </a:r>
            <a:r>
              <a:rPr lang="en-GB" altLang="en-US" sz="18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financial audit </a:t>
            </a:r>
            <a:r>
              <a:rPr lang="en-GB" altLang="en-US" sz="18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comparison!</a:t>
            </a:r>
            <a:r>
              <a:rPr lang="en-GB" altLang="en-US" sz="18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1269" name="Slide Number Placeholder 4">
            <a:extLst>
              <a:ext uri="{FF2B5EF4-FFF2-40B4-BE49-F238E27FC236}">
                <a16:creationId xmlns:a16="http://schemas.microsoft.com/office/drawing/2014/main" id="{67EB9F02-3A14-ADEF-87D3-11487A0044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A52677D-9743-4A33-89D0-6A6DC24297D7}" type="slidenum">
              <a:rPr lang="en-GB" altLang="en-US" sz="26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GB" altLang="en-US" sz="2600">
              <a:solidFill>
                <a:schemeClr val="bg1"/>
              </a:solidFill>
            </a:endParaRPr>
          </a:p>
        </p:txBody>
      </p:sp>
      <p:pic>
        <p:nvPicPr>
          <p:cNvPr id="11270" name="Picture 5" descr="lia10.jpg">
            <a:extLst>
              <a:ext uri="{FF2B5EF4-FFF2-40B4-BE49-F238E27FC236}">
                <a16:creationId xmlns:a16="http://schemas.microsoft.com/office/drawing/2014/main" id="{D0E30874-812B-EB12-1469-4575997FA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5516563"/>
            <a:ext cx="3311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>
            <a:extLst>
              <a:ext uri="{FF2B5EF4-FFF2-40B4-BE49-F238E27FC236}">
                <a16:creationId xmlns:a16="http://schemas.microsoft.com/office/drawing/2014/main" id="{8F1B80B3-82C7-85B8-D951-5238FA5C77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081088" y="1484313"/>
            <a:ext cx="8532813" cy="503237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Heightening Awareness</a:t>
            </a:r>
            <a:r>
              <a:rPr lang="en-US" sz="2200" b="0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: Nan-in &amp; Zen </a:t>
            </a:r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904083E2-60A2-E3A7-F6A9-8CDAEFFA49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2492375"/>
            <a:ext cx="6911975" cy="165735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algn="just" eaLnBrk="1" hangingPunct="1">
              <a:lnSpc>
                <a:spcPct val="90000"/>
              </a:lnSpc>
              <a:defRPr/>
            </a:pPr>
            <a:endParaRPr lang="en-US" sz="2000" i="1" kern="0" dirty="0">
              <a:latin typeface="+mj-lt"/>
              <a:ea typeface="+mj-ea"/>
              <a:cs typeface="+mj-cs"/>
            </a:endParaRPr>
          </a:p>
        </p:txBody>
      </p:sp>
      <p:pic>
        <p:nvPicPr>
          <p:cNvPr id="9220" name="Picture 6" descr="Image result for overflowing tea">
            <a:extLst>
              <a:ext uri="{FF2B5EF4-FFF2-40B4-BE49-F238E27FC236}">
                <a16:creationId xmlns:a16="http://schemas.microsoft.com/office/drawing/2014/main" id="{1716FB4D-FEB6-5E4F-D4BF-A55172A36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492375"/>
            <a:ext cx="4535487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Box 5">
            <a:extLst>
              <a:ext uri="{FF2B5EF4-FFF2-40B4-BE49-F238E27FC236}">
                <a16:creationId xmlns:a16="http://schemas.microsoft.com/office/drawing/2014/main" id="{A4455281-5E34-0584-A194-4F88108D87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0775" y="2433638"/>
            <a:ext cx="20145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IE" altLang="en-US" sz="3000" b="1" i="1">
                <a:latin typeface="Cambria" panose="02040503050406030204" pitchFamily="18" charset="0"/>
              </a:rPr>
              <a:t>Quest - ion</a:t>
            </a:r>
          </a:p>
        </p:txBody>
      </p:sp>
      <p:sp>
        <p:nvSpPr>
          <p:cNvPr id="9222" name="TextBox 6">
            <a:extLst>
              <a:ext uri="{FF2B5EF4-FFF2-40B4-BE49-F238E27FC236}">
                <a16:creationId xmlns:a16="http://schemas.microsoft.com/office/drawing/2014/main" id="{ED7DA7AE-563F-6776-B069-699831CE87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0425" y="3933825"/>
            <a:ext cx="121761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IE" altLang="en-US" sz="2600" b="1" i="1">
                <a:solidFill>
                  <a:srgbClr val="8CAFFC"/>
                </a:solidFill>
                <a:latin typeface="Cambria" panose="02040503050406030204" pitchFamily="18" charset="0"/>
              </a:rPr>
              <a:t>Search</a:t>
            </a:r>
          </a:p>
        </p:txBody>
      </p:sp>
      <p:sp>
        <p:nvSpPr>
          <p:cNvPr id="9223" name="TextBox 7">
            <a:extLst>
              <a:ext uri="{FF2B5EF4-FFF2-40B4-BE49-F238E27FC236}">
                <a16:creationId xmlns:a16="http://schemas.microsoft.com/office/drawing/2014/main" id="{5BFC61FE-706C-23D1-3E39-091531127E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8838" y="4508500"/>
            <a:ext cx="14605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IE" altLang="en-US" sz="2600" b="1" i="1">
                <a:solidFill>
                  <a:srgbClr val="8CAFFC"/>
                </a:solidFill>
                <a:latin typeface="Cambria" panose="02040503050406030204" pitchFamily="18" charset="0"/>
              </a:rPr>
              <a:t>Ongoing</a:t>
            </a:r>
          </a:p>
        </p:txBody>
      </p:sp>
      <p:sp>
        <p:nvSpPr>
          <p:cNvPr id="9224" name="Down Arrow 10">
            <a:extLst>
              <a:ext uri="{FF2B5EF4-FFF2-40B4-BE49-F238E27FC236}">
                <a16:creationId xmlns:a16="http://schemas.microsoft.com/office/drawing/2014/main" id="{93E8ACDB-1B2D-FF6E-3B7D-80D01CC8DA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7625" y="3141663"/>
            <a:ext cx="288925" cy="1366837"/>
          </a:xfrm>
          <a:prstGeom prst="downArrow">
            <a:avLst>
              <a:gd name="adj1" fmla="val 30759"/>
              <a:gd name="adj2" fmla="val 49804"/>
            </a:avLst>
          </a:prstGeom>
          <a:solidFill>
            <a:srgbClr val="A7CB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IE" altLang="en-US" sz="1800"/>
          </a:p>
        </p:txBody>
      </p:sp>
      <p:sp>
        <p:nvSpPr>
          <p:cNvPr id="9225" name="Down Arrow 11">
            <a:extLst>
              <a:ext uri="{FF2B5EF4-FFF2-40B4-BE49-F238E27FC236}">
                <a16:creationId xmlns:a16="http://schemas.microsoft.com/office/drawing/2014/main" id="{3EB05D6F-1D59-D348-4EBC-0FDEDC345E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2225" y="3141663"/>
            <a:ext cx="287338" cy="792162"/>
          </a:xfrm>
          <a:prstGeom prst="downArrow">
            <a:avLst>
              <a:gd name="adj1" fmla="val 30759"/>
              <a:gd name="adj2" fmla="val 50122"/>
            </a:avLst>
          </a:prstGeom>
          <a:solidFill>
            <a:srgbClr val="A7CB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IE" altLang="en-US" sz="180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0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  <p:bldP spid="9222" grpId="0"/>
      <p:bldP spid="9223" grpId="0"/>
      <p:bldP spid="9224" grpId="0" animBg="1"/>
      <p:bldP spid="922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5|3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|0.8|0.8|1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4|2.1|29.7|35.9|7.3"/>
</p:tagLst>
</file>

<file path=ppt/theme/theme1.xml><?xml version="1.0" encoding="utf-8"?>
<a:theme xmlns:a="http://schemas.openxmlformats.org/drawingml/2006/main" name="Capsules">
  <a:themeElements>
    <a:clrScheme name="Capsules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Capsules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14391</TotalTime>
  <Words>1089</Words>
  <Application>Microsoft Office PowerPoint</Application>
  <PresentationFormat>On-screen Show (4:3)</PresentationFormat>
  <Paragraphs>157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42" baseType="lpstr">
      <vt:lpstr>Arial</vt:lpstr>
      <vt:lpstr>Calibri</vt:lpstr>
      <vt:lpstr>Calibri Light</vt:lpstr>
      <vt:lpstr>Cambria</vt:lpstr>
      <vt:lpstr>Hamlin</vt:lpstr>
      <vt:lpstr>Textbook New</vt:lpstr>
      <vt:lpstr>Times New Roman</vt:lpstr>
      <vt:lpstr>Verdana</vt:lpstr>
      <vt:lpstr>Wingdings</vt:lpstr>
      <vt:lpstr>Zona Pro ExtraLight</vt:lpstr>
      <vt:lpstr>Zona Pro SemiBold</vt:lpstr>
      <vt:lpstr>Capsules</vt:lpstr>
      <vt:lpstr>Office Theme</vt:lpstr>
      <vt:lpstr>PowerPoint Presentation</vt:lpstr>
      <vt:lpstr>PowerPoint Presentation</vt:lpstr>
      <vt:lpstr>Professor Kevin Sludds</vt:lpstr>
      <vt:lpstr>Coming-up</vt:lpstr>
      <vt:lpstr>‘Ethics’ custom, character, practice - a consistent mode of behaviour </vt:lpstr>
      <vt:lpstr>PowerPoint Presentation</vt:lpstr>
      <vt:lpstr>PowerPoint Presentation</vt:lpstr>
      <vt:lpstr>PowerPoint Presentation</vt:lpstr>
      <vt:lpstr>Heightening Awareness: Nan-in &amp; Zen </vt:lpstr>
      <vt:lpstr>   Ethics is what we make 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Ethics ‘in’ action principle – it’s about what you do (i.e. Culture) </vt:lpstr>
      <vt:lpstr>     Performing an Ethics Review</vt:lpstr>
      <vt:lpstr>PowerPoint Presentation</vt:lpstr>
      <vt:lpstr>PowerPoint Presentation</vt:lpstr>
      <vt:lpstr> </vt:lpstr>
      <vt:lpstr> </vt:lpstr>
      <vt:lpstr>PowerPoint Presentation</vt:lpstr>
      <vt:lpstr>PowerPoint Presentation</vt:lpstr>
      <vt:lpstr>     The types of problems uncovered by an Ethics Review  - referencing poorly defined and generic ethics terms which leads to diverse understandings of what to do and how to behave  - little awareness of an organisation’s motivational drivers/purpose  - abusing confidential, sensitive or privileged information   - behaving immorally in personal relationships e.g. acquiring goods more cheaply from clients </vt:lpstr>
      <vt:lpstr> Ethics measurability – demonstrate &amp; promote</vt:lpstr>
      <vt:lpstr>The Benefits of Heightening Ethical Awareness &amp; Performing an Ethics Review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Kevin Sludds</dc:creator>
  <cp:lastModifiedBy>Fiona Hanlon</cp:lastModifiedBy>
  <cp:revision>700</cp:revision>
  <dcterms:created xsi:type="dcterms:W3CDTF">2013-04-22T14:48:00Z</dcterms:created>
  <dcterms:modified xsi:type="dcterms:W3CDTF">2022-12-08T12:29:50Z</dcterms:modified>
</cp:coreProperties>
</file>