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7" r:id="rId2"/>
  </p:sldMasterIdLst>
  <p:notesMasterIdLst>
    <p:notesMasterId r:id="rId26"/>
  </p:notesMasterIdLst>
  <p:handoutMasterIdLst>
    <p:handoutMasterId r:id="rId27"/>
  </p:handoutMasterIdLst>
  <p:sldIdLst>
    <p:sldId id="256" r:id="rId3"/>
    <p:sldId id="348" r:id="rId4"/>
    <p:sldId id="266" r:id="rId5"/>
    <p:sldId id="277" r:id="rId6"/>
    <p:sldId id="278" r:id="rId7"/>
    <p:sldId id="279" r:id="rId8"/>
    <p:sldId id="259" r:id="rId9"/>
    <p:sldId id="258" r:id="rId10"/>
    <p:sldId id="261" r:id="rId11"/>
    <p:sldId id="281" r:id="rId12"/>
    <p:sldId id="276" r:id="rId13"/>
    <p:sldId id="268" r:id="rId14"/>
    <p:sldId id="269" r:id="rId15"/>
    <p:sldId id="280" r:id="rId16"/>
    <p:sldId id="270" r:id="rId17"/>
    <p:sldId id="271" r:id="rId18"/>
    <p:sldId id="272" r:id="rId19"/>
    <p:sldId id="273" r:id="rId20"/>
    <p:sldId id="274" r:id="rId21"/>
    <p:sldId id="275" r:id="rId22"/>
    <p:sldId id="349" r:id="rId23"/>
    <p:sldId id="350" r:id="rId24"/>
    <p:sldId id="267" r:id="rId25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D492B95-0449-4A5A-B57B-496DE96A33F8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9FC8A44-E220-42F0-A3C6-F6C6E6E985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31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D0584C1-AD02-4DC6-9871-6686E121F63F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0A84988-73C7-48BA-AFB7-F113BC101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7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3CC8-B108-4870-8ADE-17DE0BD1C996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7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B780-3238-453E-8845-F9C45A3101C8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77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07A7-6D71-49EA-B230-F9BFF82277C3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608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83-992E-48CA-BD25-FE720596A853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A853-4283-4D48-9707-24454502FCC5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385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9AE04-59E1-4ED6-9D55-883570941A41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663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2169-37CA-4341-86BE-E5911B4E51B0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91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B489-D25B-4810-BDA9-DDE8D828C466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650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50C0-26AF-4FA4-AB06-C9A2787770F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90577-2D9F-47AD-BE9C-619F129F8D1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363FC-4579-4BCD-916E-3AEAD96DEF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0008EB-044A-43A0-B384-16D0A568A98F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DB406-041F-45AB-B2D0-73A2344480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6F422-6F1C-46D4-A74D-D2FEA1DCCC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48BB2-C8AA-46C3-B248-E764D4B5411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4279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9868C-89E1-4EB9-9DF1-397F4CFDAF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C8AB3-A0EB-4290-B46F-FD9AA27C543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3E7D3-9DBB-484B-95D4-E4F50981B5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64AFD7-F475-41AB-B99D-81020386F3A2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62947-706B-4B94-A027-1E7A0E647D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AEC99-B8B5-4DB2-BD4D-65C00E5C8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8B9764-4335-42AA-A791-254103AC647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3323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A696E-0AF5-475B-B876-0616DEB4E7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661DD-FA6D-4239-A2A5-E3CFC8BCCC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8BC94-F4BF-4CD5-9510-FEC7557E23B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278DC7-3EA7-45BE-89FB-5973D316D04E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BA418-F858-4D9D-A5DD-B37DDFED5F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FB612-8CB1-42F2-AD6F-A9809499B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C5528A-B459-4BF3-8DDE-FD2B73946F8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7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4D8-5828-4743-BAC0-0DFBE2854C43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297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AFEB7-B15D-4EE0-8371-B215CC346E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6AC84-751B-41B8-89F9-FCEE56A616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78E1E-06E3-4B80-BC94-8C8C471A128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E74D9-C2C8-4735-97AE-AD5DFA70F88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A8EFD1-E476-49D4-95FD-B2FC2BCBA1F6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3D1A0-9954-4F80-8395-FB59AF89C6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06AF6-A3FE-4DCD-9035-B08201DF1C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53FA02-0EB3-48A3-ACF7-629469D113D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516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AE1-7E00-4F6B-9ECE-7E7F3FA046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30C53-F98A-4903-ABBB-71CC8C75B2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45F4A-B7A1-47AC-9172-37F12391677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815A5-C088-4FD0-8313-F49ED5655C7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1A606F-6F5E-40DF-8EA9-9A53E90573D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B21A5-48C0-42B5-BDC5-98CEDDAF02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C48201-A9BF-484D-BFAD-2859EA780020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F78DB-EFC5-4AC8-B54D-0483E54AFE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30F15C-CD6B-4884-9CD2-71706049F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FFB0BC-A625-4E8D-A698-8F87B9BDA98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078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C94E-7106-4E61-96BA-68C7AF2B6C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49C674-DD9E-4119-BE72-9550BA3E7D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BA00A0-0FC0-42F0-8988-0423DBB20D9E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C5B5D-9B39-43E0-848F-A623299D92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B9855-1FA2-4A2B-87BA-FE546155C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455216-0564-4476-BCC7-A609CDE7D19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8038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F0F29-7B7F-44FB-9603-084260DD43A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012F64-8530-4694-948F-022DF1548606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DACB2-3DC4-40AD-B3A0-3E2E228A97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30852-2D90-4263-AE2A-99BE9AE634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2156A5-5456-43CC-BF61-A32D3D3A066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0472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15350-34BE-48A6-AB87-619AB569D0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54A65-927C-46A5-999A-2FDCDFCD62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79555-EBA5-4E3E-8ABE-C836B01C9C5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7D893-A8EC-4989-87DC-82059DDDF6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FBE75E-93D9-43ED-BF30-68E8DB21ED2A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ED5FC-6961-45D0-ADC7-4994AD589D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2C51F-454C-4E0E-813C-656704F9A2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F0A9E7-5D61-42CE-8550-2317788026E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647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F928-C458-4664-BC86-4457C5397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8E98-4814-4C7B-9257-2E8D2F0F8DB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198D3-E6FE-480B-9E38-DFADE1AB925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EA304-2E8B-4435-9CF8-02B610A0A3B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29463F-C026-47EE-8EA3-AE6DA932FA44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40AAF-63FC-4474-AD92-FCB7D871AE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0A1CC-2739-402E-8E89-9DB2103B1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FF0F5D-236E-4749-B65B-E6F2DB46E8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399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B2770-9134-4202-9C88-FBF247524D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802F1-E66C-4B57-B040-FBA0FA70328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2358-5717-401C-93FA-FFD38AAF01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18D0D4-A4A2-4DC5-AAA0-7544836BCF57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6F183-342E-4EE5-A72D-53CC801C3D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C3F83-A748-406F-ABC8-22528CECD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4D0329-0592-4AA3-ABBB-5043247B9F6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2574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6BA4CF-7BB3-4323-BC5D-41C9003432D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0B858-6A65-4FA3-B4DE-52417FC72C6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B6B63-924E-4BA6-8732-8EAEDAEAD5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523880-36B6-43B7-92BF-EF69D7E6DD54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470F7-E823-4828-ADF6-D1FD55EB2B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3F1EE-E963-4AEC-925B-F2153801FE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CD0E87-0E5A-4BF2-8D97-F09D3FE790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332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7FD10-6670-4930-B90B-D355143FD201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41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4570-9CAF-43D1-AF20-2226DB531C2D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71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BED8-267C-4C83-A406-1E847C0B44B5}" type="datetime1">
              <a:rPr lang="en-GB" smtClean="0"/>
              <a:t>14/11/2022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82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B621-6B76-466F-BD5D-1485195BA5C9}" type="datetime1">
              <a:rPr lang="en-GB" smtClean="0"/>
              <a:t>14/11/2022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97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EFB6A-5D2D-4673-A23C-A571A1389472}" type="datetime1">
              <a:rPr lang="en-GB" smtClean="0"/>
              <a:t>14/11/2022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65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5D013-70CD-4C04-89E5-14F3C76D8C0A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1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2263F-0ADE-486B-8519-89D5D33DCED3}" type="datetime1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80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9505B-A5D3-4306-816E-F554411480E0}" type="datetime1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5D2288-0E92-4244-97A5-883088BD3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5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73BA8-FCB7-4681-873B-EF65E5FD50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2C70D-4700-4787-9C6B-10C31BCA1E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4C7A1-AE02-4831-BA12-ABD1935595F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1293612-E75D-41E0-8D77-A281692C93CB}" type="datetime1">
              <a:rPr lang="en-GB"/>
              <a:pPr lvl="0"/>
              <a:t>14/11/2022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F3AD2-030F-429E-9FC2-47F564C93AD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7DFA1-4B51-4B39-A582-7934E200A3C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E67BEAD-68AD-40DC-874B-91633DFF51A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7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bclgovernance.ie/" TargetMode="External"/><Relationship Id="rId2" Type="http://schemas.openxmlformats.org/officeDocument/2006/relationships/hyperlink" Target="mailto:ggallagher@gbclgovernance.i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 dirty="0">
                <a:solidFill>
                  <a:srgbClr val="00205B"/>
                </a:solidFill>
              </a:rPr>
              <a:t>P</a:t>
            </a:r>
            <a:endParaRPr lang="en-GB" dirty="0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88A6469F-48D6-4826-8C5A-C09EE62E33CF}"/>
              </a:ext>
            </a:extLst>
          </p:cNvPr>
          <p:cNvSpPr txBox="1"/>
          <p:nvPr/>
        </p:nvSpPr>
        <p:spPr>
          <a:xfrm>
            <a:off x="408406" y="6102623"/>
            <a:ext cx="11897893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dirty="0">
                <a:solidFill>
                  <a:srgbClr val="FFFFFF"/>
                </a:solidFill>
                <a:latin typeface="Zona Pro SemiBold" pitchFamily="2"/>
              </a:rPr>
              <a:t>November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Zona Pro SemiBold" pitchFamily="2"/>
                <a:ea typeface="+mn-ea"/>
                <a:cs typeface="+mn-cs"/>
              </a:rPr>
              <a:t>, 2022                                                                                                                                                                                                                                  compliance.ie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1093302" y="2459507"/>
            <a:ext cx="8715713" cy="132343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kern="0" dirty="0">
                <a:solidFill>
                  <a:srgbClr val="FFFFFF"/>
                </a:solidFill>
                <a:latin typeface="Hamlin" pitchFamily="2"/>
              </a:rPr>
              <a:t>Regulation, Ethics and the Impact on Stakeholders </a:t>
            </a:r>
            <a:endParaRPr lang="en-GB" sz="4000" b="1" kern="0" dirty="0">
              <a:solidFill>
                <a:srgbClr val="FFFFFF"/>
              </a:solidFill>
              <a:latin typeface="Hamlin" pitchFamily="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72638" y="0"/>
            <a:ext cx="10713864" cy="1347003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Governance Policy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(Board and Executive)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72637" y="2503168"/>
            <a:ext cx="2543175" cy="998220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Vision: </a:t>
            </a:r>
            <a:r>
              <a:rPr lang="en-IE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Leadership, Values, Purpose</a:t>
            </a:r>
          </a:p>
        </p:txBody>
      </p:sp>
      <p:sp>
        <p:nvSpPr>
          <p:cNvPr id="8" name="Oval 7"/>
          <p:cNvSpPr/>
          <p:nvPr/>
        </p:nvSpPr>
        <p:spPr>
          <a:xfrm>
            <a:off x="615488" y="3622965"/>
            <a:ext cx="2600324" cy="1100374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Strategic Goals &amp; Objectives</a:t>
            </a:r>
          </a:p>
        </p:txBody>
      </p:sp>
      <p:sp>
        <p:nvSpPr>
          <p:cNvPr id="9" name="Oval 8"/>
          <p:cNvSpPr/>
          <p:nvPr/>
        </p:nvSpPr>
        <p:spPr>
          <a:xfrm>
            <a:off x="709144" y="4867472"/>
            <a:ext cx="2600324" cy="978690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Policies &amp; Procedures</a:t>
            </a:r>
          </a:p>
        </p:txBody>
      </p:sp>
      <p:sp>
        <p:nvSpPr>
          <p:cNvPr id="11" name="Oval 10"/>
          <p:cNvSpPr/>
          <p:nvPr/>
        </p:nvSpPr>
        <p:spPr>
          <a:xfrm>
            <a:off x="4732409" y="2526628"/>
            <a:ext cx="2419350" cy="992090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</a:t>
            </a: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l Framework</a:t>
            </a:r>
            <a:endParaRPr lang="en-I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50462" y="3622965"/>
            <a:ext cx="2496851" cy="1100374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Statutory &amp; Voluntary Oversight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09910" y="4894382"/>
            <a:ext cx="2419350" cy="1005599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Internal Supervision</a:t>
            </a:r>
          </a:p>
        </p:txBody>
      </p:sp>
      <p:sp>
        <p:nvSpPr>
          <p:cNvPr id="15" name="Oval 14"/>
          <p:cNvSpPr/>
          <p:nvPr/>
        </p:nvSpPr>
        <p:spPr>
          <a:xfrm>
            <a:off x="9130346" y="2537643"/>
            <a:ext cx="2256156" cy="981075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Value Creation</a:t>
            </a:r>
            <a:r>
              <a:rPr lang="en-I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Oval 15"/>
          <p:cNvSpPr/>
          <p:nvPr/>
        </p:nvSpPr>
        <p:spPr>
          <a:xfrm>
            <a:off x="9130346" y="3641642"/>
            <a:ext cx="2256155" cy="1082777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</a:p>
        </p:txBody>
      </p:sp>
      <p:sp>
        <p:nvSpPr>
          <p:cNvPr id="17" name="Oval 16"/>
          <p:cNvSpPr/>
          <p:nvPr/>
        </p:nvSpPr>
        <p:spPr>
          <a:xfrm>
            <a:off x="9228194" y="4867472"/>
            <a:ext cx="2256155" cy="1032510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Culture &amp; Ethical Values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515350" y="1495427"/>
            <a:ext cx="3486150" cy="894483"/>
          </a:xfrm>
          <a:prstGeom prst="roundRect">
            <a:avLst/>
          </a:prstGeom>
          <a:solidFill>
            <a:srgbClr val="014B3B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Performance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10446" y="1494736"/>
            <a:ext cx="3648662" cy="8951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Accountability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7434" y="1494736"/>
            <a:ext cx="3224992" cy="895174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Strategy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1812" y="5956393"/>
            <a:ext cx="11126788" cy="836293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800" b="1" dirty="0">
                <a:solidFill>
                  <a:schemeClr val="tx1"/>
                </a:solidFill>
              </a:rPr>
              <a:t>Leadership, Culture, Compliance, Risk, Innovation, &amp; Learning</a:t>
            </a:r>
          </a:p>
          <a:p>
            <a:pPr algn="ctr"/>
            <a:r>
              <a:rPr lang="en-IE" sz="1200" dirty="0">
                <a:solidFill>
                  <a:srgbClr val="002060"/>
                </a:solidFill>
              </a:rPr>
              <a:t>©GBCL Governance Ltd.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A7A4-B6EF-4A25-A189-7538160FDA0D}" type="slidenum">
              <a:rPr lang="en-GB" smtClean="0"/>
              <a:t>10</a:t>
            </a:fld>
            <a:endParaRPr lang="en-GB"/>
          </a:p>
        </p:txBody>
      </p:sp>
      <p:pic>
        <p:nvPicPr>
          <p:cNvPr id="18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0945" y="6334373"/>
            <a:ext cx="405103" cy="4583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9686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12175" y="2514600"/>
            <a:ext cx="9692438" cy="2705793"/>
          </a:xfrm>
        </p:spPr>
        <p:txBody>
          <a:bodyPr>
            <a:normAutofit/>
          </a:bodyPr>
          <a:lstStyle/>
          <a:p>
            <a:r>
              <a:rPr lang="en-GB" sz="4400" b="1" dirty="0">
                <a:solidFill>
                  <a:srgbClr val="002060"/>
                </a:solidFill>
              </a:rPr>
              <a:t>Part 3</a:t>
            </a:r>
            <a:br>
              <a:rPr lang="en-GB" b="1" dirty="0">
                <a:solidFill>
                  <a:srgbClr val="002060"/>
                </a:solidFill>
              </a:rPr>
            </a:b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>
                <a:solidFill>
                  <a:srgbClr val="002060"/>
                </a:solidFill>
              </a:rPr>
              <a:t>The Stakeholder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11</a:t>
            </a:fld>
            <a:endParaRPr lang="en-GB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75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485" y="332509"/>
            <a:ext cx="9817128" cy="989215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781" y="1670857"/>
            <a:ext cx="10573789" cy="50125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E" sz="3200" b="1" dirty="0">
                <a:solidFill>
                  <a:srgbClr val="FF0000"/>
                </a:solidFill>
              </a:rPr>
              <a:t>Stakeholders:</a:t>
            </a:r>
            <a:r>
              <a:rPr lang="en-IE" sz="3200" b="1" dirty="0">
                <a:solidFill>
                  <a:schemeClr val="tx1"/>
                </a:solidFill>
              </a:rPr>
              <a:t>  </a:t>
            </a:r>
            <a:r>
              <a:rPr lang="en-IE" sz="3200" b="1" dirty="0">
                <a:solidFill>
                  <a:srgbClr val="002060"/>
                </a:solidFill>
              </a:rPr>
              <a:t>“Any group or individual who can affect or is affected by the achievement of the organisation’s objectives” </a:t>
            </a:r>
            <a:r>
              <a:rPr lang="en-IE" sz="3200" dirty="0">
                <a:solidFill>
                  <a:srgbClr val="00B050"/>
                </a:solidFill>
              </a:rPr>
              <a:t>(Freeman, 1984). </a:t>
            </a:r>
          </a:p>
          <a:p>
            <a:pPr>
              <a:lnSpc>
                <a:spcPct val="150000"/>
              </a:lnSpc>
            </a:pPr>
            <a:endParaRPr lang="en-IE" sz="3200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IE" sz="2800" b="1" dirty="0">
                <a:solidFill>
                  <a:srgbClr val="FF0000"/>
                </a:solidFill>
              </a:rPr>
              <a:t>Includes:</a:t>
            </a:r>
            <a:r>
              <a:rPr lang="en-IE" sz="2800" b="1" dirty="0">
                <a:solidFill>
                  <a:srgbClr val="002060"/>
                </a:solidFill>
              </a:rPr>
              <a:t> Shareholders;  Employees; Customers,  Suppliers;   The Local Community;    and  Government.</a:t>
            </a:r>
            <a:endParaRPr lang="en-IE" sz="2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12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525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793" y="216132"/>
            <a:ext cx="9941819" cy="1163782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i="1" dirty="0">
                <a:solidFill>
                  <a:schemeClr val="tx1"/>
                </a:solidFill>
              </a:rPr>
              <a:t>Shareholders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793" y="1379914"/>
            <a:ext cx="9941819" cy="49710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Shareholder focus – Anglo-Saxon Governance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Separation of Powers:      Principal – Agent relationship.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Certain legal rights in the company.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Variation in different groups of shareholders.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Companies Act 2014  –  Directors owe duty to the Company.</a:t>
            </a:r>
          </a:p>
          <a:p>
            <a:pPr>
              <a:lnSpc>
                <a:spcPct val="170000"/>
              </a:lnSpc>
            </a:pPr>
            <a:r>
              <a:rPr lang="en-GB" sz="2400" dirty="0">
                <a:solidFill>
                  <a:srgbClr val="002060"/>
                </a:solidFill>
              </a:rPr>
              <a:t>Other legal obligations on Directors.</a:t>
            </a:r>
          </a:p>
          <a:p>
            <a:pPr>
              <a:lnSpc>
                <a:spcPct val="170000"/>
              </a:lnSpc>
            </a:pPr>
            <a:r>
              <a:rPr lang="en-GB" sz="2400" dirty="0">
                <a:solidFill>
                  <a:srgbClr val="002060"/>
                </a:solidFill>
              </a:rPr>
              <a:t>Limitation on Shareholder Value focus.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13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433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549" y="407324"/>
            <a:ext cx="9709064" cy="972589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</a:t>
            </a:r>
            <a:r>
              <a:rPr lang="en-GB" dirty="0"/>
              <a:t>  </a:t>
            </a:r>
            <a:r>
              <a:rPr lang="en-GB" b="1" i="1" dirty="0"/>
              <a:t>Shareholders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604" y="1579418"/>
            <a:ext cx="10000008" cy="4331804"/>
          </a:xfrm>
        </p:spPr>
        <p:txBody>
          <a:bodyPr>
            <a:normAutofit/>
          </a:bodyPr>
          <a:lstStyle/>
          <a:p>
            <a:endParaRPr lang="en-GB" sz="2800" dirty="0"/>
          </a:p>
          <a:p>
            <a:r>
              <a:rPr lang="en-GB" sz="2800" dirty="0">
                <a:solidFill>
                  <a:srgbClr val="002060"/>
                </a:solidFill>
              </a:rPr>
              <a:t>“On the face of it, shareholder value is the dumbest idea in the world.  Shareholder value is a result, not a strategy. Your main constituents are your employees, your customers and your products.”</a:t>
            </a:r>
          </a:p>
          <a:p>
            <a:endParaRPr lang="en-GB" sz="2800" dirty="0"/>
          </a:p>
          <a:p>
            <a:pPr lvl="8"/>
            <a:r>
              <a:rPr lang="en-GB" sz="2200" dirty="0"/>
              <a:t>Jack Welch.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347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797" y="232756"/>
            <a:ext cx="9808816" cy="989215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Employees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579" y="1221971"/>
            <a:ext cx="10309614" cy="5261956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Codification of Workers’ rights.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Kant: People should be considered an end in themselves.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Importance of Employee Engagement.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Workplace discrimination</a:t>
            </a:r>
          </a:p>
          <a:p>
            <a:pPr lvl="2"/>
            <a:r>
              <a:rPr lang="en-GB" sz="2000" dirty="0">
                <a:solidFill>
                  <a:srgbClr val="002060"/>
                </a:solidFill>
              </a:rPr>
              <a:t>Gender </a:t>
            </a:r>
          </a:p>
          <a:p>
            <a:pPr lvl="2"/>
            <a:r>
              <a:rPr lang="en-GB" sz="2000" dirty="0">
                <a:solidFill>
                  <a:srgbClr val="002060"/>
                </a:solidFill>
              </a:rPr>
              <a:t>Bullying and harassment</a:t>
            </a:r>
          </a:p>
          <a:p>
            <a:pPr lvl="2"/>
            <a:r>
              <a:rPr lang="en-GB" sz="2000" dirty="0">
                <a:solidFill>
                  <a:srgbClr val="002060"/>
                </a:solidFill>
              </a:rPr>
              <a:t>Equal opportunities programmes.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GDPR and the right to privacy.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Work-related stress.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Acceptable level of performance or optimum level?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15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24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669" y="340822"/>
            <a:ext cx="9891943" cy="812085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Customers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8225" y="1330037"/>
            <a:ext cx="10116387" cy="521208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Customers - Vital for survival.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“Customer life-time value”.  </a:t>
            </a:r>
            <a:r>
              <a:rPr lang="en-GB" dirty="0">
                <a:solidFill>
                  <a:srgbClr val="00B050"/>
                </a:solidFill>
              </a:rPr>
              <a:t>Rust </a:t>
            </a:r>
            <a:r>
              <a:rPr lang="en-GB" i="1" dirty="0">
                <a:solidFill>
                  <a:srgbClr val="00B050"/>
                </a:solidFill>
              </a:rPr>
              <a:t>et al.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Advertising – purchase wants and needs; gender stereotypes.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Branding – materialism.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Price fixing, predatory pricing, deceptive pricing.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Globalisation – cultural homogenisation.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Sustainable consumption.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Circular economy.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16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837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855" y="299258"/>
            <a:ext cx="9966758" cy="931026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Suppliers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855" y="1421475"/>
            <a:ext cx="9966757" cy="52453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solidFill>
                  <a:srgbClr val="002060"/>
                </a:solidFill>
              </a:rPr>
              <a:t>Porter’s </a:t>
            </a:r>
            <a:r>
              <a:rPr lang="en-GB" sz="2400" dirty="0">
                <a:solidFill>
                  <a:srgbClr val="002060"/>
                </a:solidFill>
              </a:rPr>
              <a:t>Five Forces Analysis – Adversarial approach.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Stakeholder approach - Working in partnership.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Ethical Negotiation tactics.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Conflict of interest- gifts, bribes.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Differing labour and environmental standards.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Fair Trade &amp; Responsible supply chain management.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Circular economy.</a:t>
            </a:r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17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876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855" y="290945"/>
            <a:ext cx="9966758" cy="1180409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Civil Society Organisations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7855" y="1554480"/>
            <a:ext cx="10066712" cy="49626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solidFill>
                  <a:srgbClr val="002060"/>
                </a:solidFill>
              </a:rPr>
              <a:t>Civil Society Organisations </a:t>
            </a:r>
            <a:r>
              <a:rPr lang="en-GB" sz="2400" dirty="0">
                <a:solidFill>
                  <a:srgbClr val="002060"/>
                </a:solidFill>
              </a:rPr>
              <a:t>(</a:t>
            </a:r>
            <a:r>
              <a:rPr lang="en-GB" sz="2400" b="1" dirty="0">
                <a:solidFill>
                  <a:srgbClr val="002060"/>
                </a:solidFill>
              </a:rPr>
              <a:t>CSOs</a:t>
            </a:r>
            <a:r>
              <a:rPr lang="en-GB" sz="2400" dirty="0">
                <a:solidFill>
                  <a:srgbClr val="002060"/>
                </a:solidFill>
              </a:rPr>
              <a:t>) include: NGOs;  community groups; consumer groups; charities;  religious organisations etc.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Counter-balance to the state and the market.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Environment – a silent stakeholder.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Help provide companies with social licence to operate.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Power of CSOs  -  Which CSOs to work with?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Globalisation and Civil regulation.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18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21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229" y="266008"/>
            <a:ext cx="9983384" cy="955964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3.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1229" y="1221971"/>
            <a:ext cx="9983383" cy="5636029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Formulate laws  that regulate companies.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Different level of government:</a:t>
            </a:r>
            <a:r>
              <a:rPr lang="en-GB" sz="2400" dirty="0"/>
              <a:t> </a:t>
            </a:r>
            <a:r>
              <a:rPr lang="en-GB" sz="2000" dirty="0"/>
              <a:t>Transnational level;  National level;  Regional level;  Local level.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Basic level of acceptable practice – making ethics vital.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Laws and Regulations – backed by sanctions.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Government – enables and restricts business.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Government dependent on, and competes with, business.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Influencing government: </a:t>
            </a:r>
            <a:r>
              <a:rPr lang="en-GB" sz="2200" dirty="0">
                <a:solidFill>
                  <a:schemeClr val="tx1"/>
                </a:solidFill>
              </a:rPr>
              <a:t>lobbying; party financing; revolving door; </a:t>
            </a:r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Globalisation and power of MNCs v Governments.</a:t>
            </a:r>
          </a:p>
          <a:p>
            <a:r>
              <a:rPr lang="en-GB" sz="2400" dirty="0">
                <a:solidFill>
                  <a:srgbClr val="002060"/>
                </a:solidFill>
              </a:rPr>
              <a:t>Self-Regulation.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19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81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2C06F-6186-B845-A8E0-4E38C0DD51E9}"/>
              </a:ext>
            </a:extLst>
          </p:cNvPr>
          <p:cNvSpPr txBox="1"/>
          <p:nvPr/>
        </p:nvSpPr>
        <p:spPr>
          <a:xfrm>
            <a:off x="522514" y="261258"/>
            <a:ext cx="4301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5A"/>
                </a:solidFill>
                <a:effectLst/>
                <a:uLnTx/>
                <a:uFillTx/>
                <a:latin typeface="Zona Pro ExtraLight" panose="02010A03040002020004" pitchFamily="2" charset="0"/>
                <a:ea typeface="+mn-ea"/>
                <a:cs typeface="+mn-cs"/>
              </a:rPr>
              <a:t>Welcome &amp; 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61B23-0DAE-2543-BE37-AA2F72386110}"/>
              </a:ext>
            </a:extLst>
          </p:cNvPr>
          <p:cNvSpPr txBox="1"/>
          <p:nvPr/>
        </p:nvSpPr>
        <p:spPr>
          <a:xfrm>
            <a:off x="758038" y="1158058"/>
            <a:ext cx="9231536" cy="375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Thank you for registering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Questions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      Please use the question box on the right of your screen to send the questions for our speaker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Today’s session will be recorded and will be on our website later today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The CPD code is noted below and will be sent out directly after this session has concluded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4A698F-0D32-4BD1-B058-FE99C123FD2B}"/>
              </a:ext>
            </a:extLst>
          </p:cNvPr>
          <p:cNvSpPr txBox="1"/>
          <p:nvPr/>
        </p:nvSpPr>
        <p:spPr>
          <a:xfrm>
            <a:off x="8944824" y="6228784"/>
            <a:ext cx="3014804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2022 - 2645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205B"/>
              </a:solidFill>
              <a:effectLst/>
              <a:uLnTx/>
              <a:uFillTx/>
              <a:latin typeface="Hamli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739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045" y="307571"/>
            <a:ext cx="9908568" cy="922713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044" y="1088967"/>
            <a:ext cx="9195781" cy="51784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Growing level of regulation.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Complying with the law – basic level for any company.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A strong ethical stance is required.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A Stakeholder approach provides a holistic framework for combining operational effectiveness and a licence to operate.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A “prism of ethical theories” should be used.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Trust is essential for long-term survival.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20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650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>
                <a:solidFill>
                  <a:srgbClr val="00205B"/>
                </a:solidFill>
              </a:rPr>
              <a:t>P</a:t>
            </a:r>
            <a:endParaRPr lang="en-GB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2882345" y="3119117"/>
            <a:ext cx="8715713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amlin" pitchFamily="2"/>
                <a:ea typeface="+mn-ea"/>
                <a:cs typeface="+mn-cs"/>
              </a:rPr>
              <a:t>Questions &amp; Answers 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xtbook New" pitchFamily="3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94578-71D5-42EE-9E07-EBB18310D32C}"/>
              </a:ext>
            </a:extLst>
          </p:cNvPr>
          <p:cNvSpPr txBox="1"/>
          <p:nvPr/>
        </p:nvSpPr>
        <p:spPr>
          <a:xfrm>
            <a:off x="198783" y="6331226"/>
            <a:ext cx="2802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2022-2645</a:t>
            </a: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00205B"/>
              </a:solidFill>
              <a:effectLst/>
              <a:uLnTx/>
              <a:uFillTx/>
              <a:latin typeface="Hamli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935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B2FC6A-CFF3-4809-B461-7477C0B89DF0}"/>
              </a:ext>
            </a:extLst>
          </p:cNvPr>
          <p:cNvSpPr txBox="1"/>
          <p:nvPr/>
        </p:nvSpPr>
        <p:spPr>
          <a:xfrm>
            <a:off x="0" y="0"/>
            <a:ext cx="12191996" cy="5615604"/>
          </a:xfrm>
          <a:prstGeom prst="rect">
            <a:avLst/>
          </a:prstGeom>
          <a:solidFill>
            <a:srgbClr val="00205B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39BB9B-62FE-400C-8A4B-76C9023D0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26" y="5697937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Box 5">
            <a:extLst>
              <a:ext uri="{FF2B5EF4-FFF2-40B4-BE49-F238E27FC236}">
                <a16:creationId xmlns:a16="http://schemas.microsoft.com/office/drawing/2014/main" id="{7ADF2333-C6AE-4FAC-B7E4-3658C7759584}"/>
              </a:ext>
            </a:extLst>
          </p:cNvPr>
          <p:cNvSpPr txBox="1"/>
          <p:nvPr/>
        </p:nvSpPr>
        <p:spPr>
          <a:xfrm>
            <a:off x="7779852" y="6099697"/>
            <a:ext cx="6097658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AB8E"/>
                </a:solidFill>
                <a:effectLst/>
                <a:uLnTx/>
                <a:uFillTx/>
                <a:latin typeface="Zona Pro SemiBold" pitchFamily="2"/>
                <a:ea typeface="+mn-ea"/>
                <a:cs typeface="+mn-cs"/>
              </a:rPr>
              <a:t>compliance.ie 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AB8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2718B-6135-46F4-A8C5-769C0021D37D}"/>
              </a:ext>
            </a:extLst>
          </p:cNvPr>
          <p:cNvSpPr txBox="1"/>
          <p:nvPr/>
        </p:nvSpPr>
        <p:spPr>
          <a:xfrm>
            <a:off x="358792" y="326712"/>
            <a:ext cx="588809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Zona Pro ExtraLight" panose="02010A03040002020004" pitchFamily="50" charset="0"/>
                <a:ea typeface="+mn-ea"/>
                <a:cs typeface="+mn-cs"/>
              </a:rPr>
              <a:t>Thank You For </a:t>
            </a:r>
            <a:r>
              <a:rPr lang="en-US" sz="2800" dirty="0">
                <a:solidFill>
                  <a:prstClr val="white"/>
                </a:solidFill>
                <a:latin typeface="Zona Pro ExtraLight" panose="02010A03040002020004" pitchFamily="50" charset="0"/>
              </a:rPr>
              <a:t>Regulation, Ethics and the Impact on Stakeholders </a:t>
            </a:r>
            <a:endParaRPr lang="en-GB" sz="2800" dirty="0">
              <a:solidFill>
                <a:prstClr val="white"/>
              </a:solidFill>
              <a:latin typeface="Zona Pro ExtraLight" panose="02010A03040002020004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CCCCCE-8A3A-44AB-A2B8-6935A6877CC1}"/>
              </a:ext>
            </a:extLst>
          </p:cNvPr>
          <p:cNvSpPr txBox="1"/>
          <p:nvPr/>
        </p:nvSpPr>
        <p:spPr>
          <a:xfrm>
            <a:off x="483704" y="3585526"/>
            <a:ext cx="2951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A recoding of this webinar and the CPD code will be available on our website later today.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 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B24C99-C7D2-4451-92C8-08EADDED3913}"/>
              </a:ext>
            </a:extLst>
          </p:cNvPr>
          <p:cNvSpPr txBox="1"/>
          <p:nvPr/>
        </p:nvSpPr>
        <p:spPr>
          <a:xfrm>
            <a:off x="483704" y="5050180"/>
            <a:ext cx="2683566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CPD CODE –  2022 - 2645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5F8ADE-D979-4987-943B-13BDC98016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781" r="16781"/>
          <a:stretch/>
        </p:blipFill>
        <p:spPr>
          <a:xfrm>
            <a:off x="7532483" y="1242396"/>
            <a:ext cx="3082449" cy="2881739"/>
          </a:xfrm>
          <a:prstGeom prst="flowChartConnector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7847" y="150223"/>
            <a:ext cx="5660968" cy="78377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Contact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25434"/>
            <a:ext cx="9675812" cy="5683555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Dr Gerry Gallagher</a:t>
            </a:r>
          </a:p>
          <a:p>
            <a:r>
              <a:rPr lang="en-GB" i="1" dirty="0">
                <a:solidFill>
                  <a:schemeClr val="accent5">
                    <a:lumMod val="50000"/>
                  </a:schemeClr>
                </a:solidFill>
              </a:rPr>
              <a:t>Managing Director</a:t>
            </a:r>
          </a:p>
          <a:p>
            <a:r>
              <a:rPr lang="en-GB" sz="2400" b="1" dirty="0">
                <a:solidFill>
                  <a:srgbClr val="002060"/>
                </a:solidFill>
              </a:rPr>
              <a:t>GBCL GOVERNANCE LTD.</a:t>
            </a:r>
          </a:p>
          <a:p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“Innisfallen”, Ballyard, Tralee, Co. Kerry  V92 T8 P3</a:t>
            </a:r>
          </a:p>
          <a:p>
            <a:endParaRPr lang="en-GB" sz="2400" dirty="0"/>
          </a:p>
          <a:p>
            <a:r>
              <a:rPr lang="en-GB" sz="2400" dirty="0">
                <a:solidFill>
                  <a:srgbClr val="002060"/>
                </a:solidFill>
              </a:rPr>
              <a:t>Tel: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00 353 (87) 252 0593</a:t>
            </a:r>
          </a:p>
          <a:p>
            <a:endParaRPr lang="en-GB" sz="2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Email: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002060"/>
                </a:solidFill>
                <a:hlinkClick r:id="rId2"/>
              </a:rPr>
              <a:t>ggallagher@gbclgovernance.ie</a:t>
            </a:r>
            <a:endParaRPr lang="en-GB" sz="2400" dirty="0">
              <a:solidFill>
                <a:srgbClr val="002060"/>
              </a:solidFill>
            </a:endParaRP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Web:</a:t>
            </a:r>
            <a:r>
              <a:rPr lang="en-GB" sz="2400" dirty="0"/>
              <a:t> </a:t>
            </a:r>
            <a:r>
              <a:rPr lang="en-GB" sz="2400" dirty="0">
                <a:hlinkClick r:id="rId3"/>
              </a:rPr>
              <a:t>www.gbclgovernance.ie</a:t>
            </a:r>
            <a:r>
              <a:rPr lang="en-GB" sz="2400" dirty="0"/>
              <a:t> </a:t>
            </a:r>
          </a:p>
          <a:p>
            <a:endParaRPr lang="en-GB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A7A4-B6EF-4A25-A189-7538160FDA0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91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669" y="307571"/>
            <a:ext cx="9891944" cy="922713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Contents: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783" y="1769533"/>
            <a:ext cx="10340830" cy="44400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rgbClr val="002060"/>
                </a:solidFill>
              </a:rPr>
              <a:t>Introduction.</a:t>
            </a:r>
          </a:p>
          <a:p>
            <a:pPr lvl="1">
              <a:lnSpc>
                <a:spcPct val="150000"/>
              </a:lnSpc>
            </a:pPr>
            <a:r>
              <a:rPr lang="en-GB" sz="2600" b="1" dirty="0">
                <a:solidFill>
                  <a:srgbClr val="002060"/>
                </a:solidFill>
              </a:rPr>
              <a:t>1. Variations in Governance: </a:t>
            </a:r>
            <a:r>
              <a:rPr lang="en-GB" sz="1800" dirty="0"/>
              <a:t>Geographical;   Governance Systems.</a:t>
            </a:r>
          </a:p>
          <a:p>
            <a:pPr lvl="1">
              <a:lnSpc>
                <a:spcPct val="150000"/>
              </a:lnSpc>
            </a:pPr>
            <a:r>
              <a:rPr lang="en-GB" sz="2600" b="1" dirty="0">
                <a:solidFill>
                  <a:srgbClr val="002060"/>
                </a:solidFill>
              </a:rPr>
              <a:t>2. Governance Framework for Stakeholders.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rgbClr val="002060"/>
                </a:solidFill>
              </a:rPr>
              <a:t>3. The Stakeholder Approach:  </a:t>
            </a:r>
            <a:r>
              <a:rPr lang="en-GB" sz="2400" dirty="0"/>
              <a:t>Shareholders;   Employees; Customers;   Suppliers;    CSOs;    the Government.                      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solidFill>
                  <a:srgbClr val="002060"/>
                </a:solidFill>
              </a:rPr>
              <a:t>Conclusion.</a:t>
            </a:r>
          </a:p>
          <a:p>
            <a:endParaRPr lang="en-GB" sz="28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3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6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762298" y="2514600"/>
            <a:ext cx="9742314" cy="2614353"/>
          </a:xfrm>
        </p:spPr>
        <p:txBody>
          <a:bodyPr>
            <a:normAutofit/>
          </a:bodyPr>
          <a:lstStyle/>
          <a:p>
            <a:r>
              <a:rPr lang="en-GB" sz="4400" b="1" dirty="0">
                <a:solidFill>
                  <a:srgbClr val="002060"/>
                </a:solidFill>
              </a:rPr>
              <a:t>Part 1</a:t>
            </a:r>
            <a:br>
              <a:rPr lang="en-GB" b="1" dirty="0">
                <a:solidFill>
                  <a:srgbClr val="002060"/>
                </a:solidFill>
              </a:rPr>
            </a:b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>
                <a:solidFill>
                  <a:srgbClr val="002060"/>
                </a:solidFill>
              </a:rPr>
              <a:t>Variations in Governance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4</a:t>
            </a:fld>
            <a:endParaRPr lang="en-GB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8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5" y="465514"/>
            <a:ext cx="9842067" cy="1122218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1. Variations In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6167" y="1230284"/>
            <a:ext cx="9958445" cy="5237018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002060"/>
                </a:solidFill>
              </a:rPr>
              <a:t>Factors that influence type of Governance:</a:t>
            </a:r>
          </a:p>
          <a:p>
            <a:pPr lvl="1"/>
            <a:r>
              <a:rPr lang="en-GB" sz="2400" dirty="0"/>
              <a:t>Legal system</a:t>
            </a:r>
          </a:p>
          <a:p>
            <a:pPr lvl="1"/>
            <a:r>
              <a:rPr lang="en-GB" sz="2400" dirty="0"/>
              <a:t>Historical reasons</a:t>
            </a:r>
          </a:p>
          <a:p>
            <a:pPr lvl="1"/>
            <a:r>
              <a:rPr lang="en-GB" sz="2400" dirty="0"/>
              <a:t>National culture</a:t>
            </a:r>
          </a:p>
          <a:p>
            <a:pPr lvl="1"/>
            <a:r>
              <a:rPr lang="en-GB" sz="2400" dirty="0"/>
              <a:t>Religious background.</a:t>
            </a:r>
          </a:p>
          <a:p>
            <a:endParaRPr lang="en-GB" sz="2400" dirty="0"/>
          </a:p>
          <a:p>
            <a:r>
              <a:rPr lang="en-GB" sz="2800" b="1" dirty="0">
                <a:solidFill>
                  <a:srgbClr val="002060"/>
                </a:solidFill>
              </a:rPr>
              <a:t>Regional Variations in Governance:</a:t>
            </a:r>
          </a:p>
          <a:p>
            <a:pPr lvl="1"/>
            <a:r>
              <a:rPr lang="en-GB" sz="2400" dirty="0"/>
              <a:t>Anglo-Saxon – includes Ireland</a:t>
            </a:r>
          </a:p>
          <a:p>
            <a:pPr lvl="1"/>
            <a:r>
              <a:rPr lang="en-GB" sz="2400" dirty="0"/>
              <a:t>Continental European</a:t>
            </a:r>
          </a:p>
          <a:p>
            <a:pPr lvl="1"/>
            <a:r>
              <a:rPr lang="en-GB" sz="2400" dirty="0"/>
              <a:t>Asian</a:t>
            </a:r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5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93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787236" y="2514600"/>
            <a:ext cx="9717377" cy="2622665"/>
          </a:xfrm>
        </p:spPr>
        <p:txBody>
          <a:bodyPr>
            <a:normAutofit/>
          </a:bodyPr>
          <a:lstStyle/>
          <a:p>
            <a:r>
              <a:rPr lang="en-GB" sz="4400" b="1" dirty="0">
                <a:solidFill>
                  <a:srgbClr val="002060"/>
                </a:solidFill>
              </a:rPr>
              <a:t>Part 2</a:t>
            </a:r>
            <a:br>
              <a:rPr lang="en-GB" b="1" dirty="0">
                <a:solidFill>
                  <a:srgbClr val="002060"/>
                </a:solidFill>
              </a:rPr>
            </a:b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>
                <a:solidFill>
                  <a:srgbClr val="002060"/>
                </a:solidFill>
              </a:rPr>
              <a:t>Governance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D2288-0E92-4244-97A5-883088BD3BCC}" type="slidenum">
              <a:rPr lang="en-GB" smtClean="0"/>
              <a:t>6</a:t>
            </a:fld>
            <a:endParaRPr lang="en-GB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08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735" y="714895"/>
            <a:ext cx="9783877" cy="714894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Part 2. Governance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021" y="1986742"/>
            <a:ext cx="11055927" cy="4164675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Definition:</a:t>
            </a:r>
          </a:p>
          <a:p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>
                <a:solidFill>
                  <a:srgbClr val="002060"/>
                </a:solidFill>
              </a:rPr>
              <a:t>“Corporate Governance is the system by which companies are directed and controlled”. </a:t>
            </a:r>
          </a:p>
          <a:p>
            <a:endParaRPr lang="en-US" sz="3600" b="1" dirty="0">
              <a:solidFill>
                <a:srgbClr val="002060"/>
              </a:solidFill>
            </a:endParaRPr>
          </a:p>
          <a:p>
            <a:endParaRPr lang="en-US" sz="3600" b="1" dirty="0">
              <a:solidFill>
                <a:srgbClr val="002060"/>
              </a:solidFill>
            </a:endParaRPr>
          </a:p>
          <a:p>
            <a:endParaRPr lang="en-US" sz="2400" dirty="0"/>
          </a:p>
          <a:p>
            <a:pPr lvl="8"/>
            <a:r>
              <a:rPr lang="en-US" sz="1800" dirty="0">
                <a:solidFill>
                  <a:srgbClr val="002060"/>
                </a:solidFill>
              </a:rPr>
              <a:t> UK  Financial Reporting Council (FRC)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A7A4-B6EF-4A25-A189-7538160FDA0D}" type="slidenum">
              <a:rPr lang="en-GB" smtClean="0"/>
              <a:t>7</a:t>
            </a:fld>
            <a:endParaRPr lang="en-GB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667" y="5926666"/>
            <a:ext cx="691496" cy="78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469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72638" y="0"/>
            <a:ext cx="10713864" cy="1347003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Governance Policy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(Board and Executive)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72637" y="2503168"/>
            <a:ext cx="2543175" cy="998220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Vision: </a:t>
            </a:r>
            <a:r>
              <a:rPr lang="en-IE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Leadership, Values, Purpose</a:t>
            </a:r>
          </a:p>
        </p:txBody>
      </p:sp>
      <p:sp>
        <p:nvSpPr>
          <p:cNvPr id="8" name="Oval 7"/>
          <p:cNvSpPr/>
          <p:nvPr/>
        </p:nvSpPr>
        <p:spPr>
          <a:xfrm>
            <a:off x="615488" y="3622965"/>
            <a:ext cx="2600324" cy="1100374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Strategic Goals &amp; Objectives</a:t>
            </a:r>
          </a:p>
        </p:txBody>
      </p:sp>
      <p:sp>
        <p:nvSpPr>
          <p:cNvPr id="9" name="Oval 8"/>
          <p:cNvSpPr/>
          <p:nvPr/>
        </p:nvSpPr>
        <p:spPr>
          <a:xfrm>
            <a:off x="709144" y="4867472"/>
            <a:ext cx="2600324" cy="978690"/>
          </a:xfrm>
          <a:prstGeom prst="ellipse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Policies &amp; Procedures</a:t>
            </a:r>
          </a:p>
        </p:txBody>
      </p:sp>
      <p:sp>
        <p:nvSpPr>
          <p:cNvPr id="11" name="Oval 10"/>
          <p:cNvSpPr/>
          <p:nvPr/>
        </p:nvSpPr>
        <p:spPr>
          <a:xfrm>
            <a:off x="4732409" y="2526628"/>
            <a:ext cx="2419350" cy="992090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Lega</a:t>
            </a: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l Framework</a:t>
            </a:r>
            <a:endParaRPr lang="en-I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50462" y="3622965"/>
            <a:ext cx="2496851" cy="1100374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Statutory &amp; Voluntary Oversight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09910" y="4894382"/>
            <a:ext cx="2419350" cy="1005599"/>
          </a:xfrm>
          <a:prstGeom prst="ellipse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Internal Supervision</a:t>
            </a:r>
          </a:p>
        </p:txBody>
      </p:sp>
      <p:sp>
        <p:nvSpPr>
          <p:cNvPr id="15" name="Oval 14"/>
          <p:cNvSpPr/>
          <p:nvPr/>
        </p:nvSpPr>
        <p:spPr>
          <a:xfrm>
            <a:off x="9130346" y="2537643"/>
            <a:ext cx="2256156" cy="981075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Value Creation</a:t>
            </a:r>
            <a:r>
              <a:rPr lang="en-I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Oval 15"/>
          <p:cNvSpPr/>
          <p:nvPr/>
        </p:nvSpPr>
        <p:spPr>
          <a:xfrm>
            <a:off x="9130346" y="3641642"/>
            <a:ext cx="2256155" cy="1082777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</a:p>
        </p:txBody>
      </p:sp>
      <p:sp>
        <p:nvSpPr>
          <p:cNvPr id="17" name="Oval 16"/>
          <p:cNvSpPr/>
          <p:nvPr/>
        </p:nvSpPr>
        <p:spPr>
          <a:xfrm>
            <a:off x="9228194" y="4867472"/>
            <a:ext cx="2256155" cy="1032510"/>
          </a:xfrm>
          <a:prstGeom prst="ellipse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Culture &amp; Ethical Values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515350" y="1495427"/>
            <a:ext cx="3486150" cy="894483"/>
          </a:xfrm>
          <a:prstGeom prst="roundRect">
            <a:avLst/>
          </a:prstGeom>
          <a:solidFill>
            <a:srgbClr val="014B3B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Performance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10446" y="1494736"/>
            <a:ext cx="3648662" cy="8951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Accountability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7434" y="1494736"/>
            <a:ext cx="3224992" cy="895174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b="1" dirty="0"/>
              <a:t> Strategy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1812" y="5956393"/>
            <a:ext cx="11126788" cy="836293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800" b="1" dirty="0">
                <a:solidFill>
                  <a:schemeClr val="tx1"/>
                </a:solidFill>
              </a:rPr>
              <a:t>Leadership, Culture, Compliance, Risk, Innovation, &amp; Learning</a:t>
            </a:r>
          </a:p>
          <a:p>
            <a:pPr algn="ctr"/>
            <a:r>
              <a:rPr lang="en-IE" sz="1200" dirty="0">
                <a:solidFill>
                  <a:srgbClr val="002060"/>
                </a:solidFill>
              </a:rPr>
              <a:t>©GBCL Governance Ltd.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A7A4-B6EF-4A25-A189-7538160FDA0D}" type="slidenum">
              <a:rPr lang="en-GB" smtClean="0"/>
              <a:t>8</a:t>
            </a:fld>
            <a:endParaRPr lang="en-GB"/>
          </a:p>
        </p:txBody>
      </p:sp>
      <p:pic>
        <p:nvPicPr>
          <p:cNvPr id="18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0945" y="6334373"/>
            <a:ext cx="405103" cy="4583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6564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50818"/>
            <a:ext cx="10163493" cy="912676"/>
          </a:xfrm>
          <a:solidFill>
            <a:srgbClr val="014B3B"/>
          </a:solidFill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Part 2.   Performance:  Value Creation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1" y="862150"/>
            <a:ext cx="11717382" cy="5921828"/>
          </a:xfrm>
        </p:spPr>
        <p:txBody>
          <a:bodyPr>
            <a:normAutofit/>
          </a:bodyPr>
          <a:lstStyle/>
          <a:p>
            <a:endParaRPr lang="en-GB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A7A4-B6EF-4A25-A189-7538160FDA0D}" type="slidenum">
              <a:rPr lang="en-GB" smtClean="0"/>
              <a:t>9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050971" y="2969624"/>
            <a:ext cx="2690947" cy="164276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Value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83382" y="3329552"/>
            <a:ext cx="2083525" cy="112923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Define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07874" y="1584960"/>
            <a:ext cx="2168434" cy="109728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Create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578532" y="3379644"/>
            <a:ext cx="2090057" cy="108137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Deliver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07874" y="4955177"/>
            <a:ext cx="2168434" cy="1207333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Capture</a:t>
            </a:r>
          </a:p>
        </p:txBody>
      </p:sp>
      <p:sp>
        <p:nvSpPr>
          <p:cNvPr id="10" name="Oval 9"/>
          <p:cNvSpPr/>
          <p:nvPr/>
        </p:nvSpPr>
        <p:spPr>
          <a:xfrm>
            <a:off x="1546563" y="1597373"/>
            <a:ext cx="2121626" cy="104044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Markets</a:t>
            </a:r>
          </a:p>
        </p:txBody>
      </p:sp>
      <p:sp>
        <p:nvSpPr>
          <p:cNvPr id="12" name="Oval 11"/>
          <p:cNvSpPr/>
          <p:nvPr/>
        </p:nvSpPr>
        <p:spPr>
          <a:xfrm>
            <a:off x="9215544" y="1613377"/>
            <a:ext cx="2309554" cy="104044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Technology</a:t>
            </a:r>
          </a:p>
        </p:txBody>
      </p:sp>
      <p:sp>
        <p:nvSpPr>
          <p:cNvPr id="13" name="Oval 12"/>
          <p:cNvSpPr/>
          <p:nvPr/>
        </p:nvSpPr>
        <p:spPr>
          <a:xfrm>
            <a:off x="9255030" y="5084572"/>
            <a:ext cx="2230582" cy="94854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Risk &amp; Opportunity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830485" y="2419004"/>
            <a:ext cx="1315093" cy="80772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539042" y="2299388"/>
            <a:ext cx="1155672" cy="83973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7741918" y="4506486"/>
            <a:ext cx="1261359" cy="92598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098175" y="4612384"/>
            <a:ext cx="1168333" cy="8200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546563" y="5059940"/>
            <a:ext cx="2137064" cy="948541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Society</a:t>
            </a:r>
          </a:p>
        </p:txBody>
      </p:sp>
      <p:pic>
        <p:nvPicPr>
          <p:cNvPr id="18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3807" y="6043353"/>
            <a:ext cx="588356" cy="6656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398339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4.2|4.2|5.5|4.2|13.6|4.8|8.5|4.6|19.8|4.9|4.5|3.9|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4.6|16.6|1.4|14.7|2.5|10.8|1.9|16.5|12.8|16.9|7.7|8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4.2|4.2|5.5|4.2|13.6|4.8|8.5|4.6|19.8|4.9|4.5|3.9|6.1"/>
</p:tagLst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966</Words>
  <Application>Microsoft Office PowerPoint</Application>
  <PresentationFormat>Widescreen</PresentationFormat>
  <Paragraphs>192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Calibri</vt:lpstr>
      <vt:lpstr>Calibri Light</vt:lpstr>
      <vt:lpstr>Century Gothic</vt:lpstr>
      <vt:lpstr>Hamlin</vt:lpstr>
      <vt:lpstr>Textbook New</vt:lpstr>
      <vt:lpstr>Wingdings 3</vt:lpstr>
      <vt:lpstr>Zona Pro ExtraLight</vt:lpstr>
      <vt:lpstr>Zona Pro SemiBold</vt:lpstr>
      <vt:lpstr>Wisp</vt:lpstr>
      <vt:lpstr>Office Theme</vt:lpstr>
      <vt:lpstr>PowerPoint Presentation</vt:lpstr>
      <vt:lpstr>PowerPoint Presentation</vt:lpstr>
      <vt:lpstr>Contents:</vt:lpstr>
      <vt:lpstr>Part 1  Variations in Governance</vt:lpstr>
      <vt:lpstr>Part 1. Variations In Governance</vt:lpstr>
      <vt:lpstr>Part 2  Governance Framework</vt:lpstr>
      <vt:lpstr>Part 2. Governance Framework</vt:lpstr>
      <vt:lpstr>PowerPoint Presentation</vt:lpstr>
      <vt:lpstr>Part 2.   Performance:  Value Creation </vt:lpstr>
      <vt:lpstr>PowerPoint Presentation</vt:lpstr>
      <vt:lpstr>Part 3  The Stakeholder Approach</vt:lpstr>
      <vt:lpstr>Part 3. Stakeholders</vt:lpstr>
      <vt:lpstr>Part 3. Shareholders</vt:lpstr>
      <vt:lpstr>Part 3.  Shareholders</vt:lpstr>
      <vt:lpstr>Part 3. Employees</vt:lpstr>
      <vt:lpstr>Part 3. Customers</vt:lpstr>
      <vt:lpstr>Part 3. Suppliers</vt:lpstr>
      <vt:lpstr>Part 3. Civil Society Organisations</vt:lpstr>
      <vt:lpstr>Part 3. Government</vt:lpstr>
      <vt:lpstr>Conclusion</vt:lpstr>
      <vt:lpstr>PowerPoint Presentation</vt:lpstr>
      <vt:lpstr>PowerPoint Presentation</vt:lpstr>
      <vt:lpstr>Contact Details</vt:lpstr>
    </vt:vector>
  </TitlesOfParts>
  <Company>IT Tralee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Institute</dc:title>
  <dc:creator>Gerry Gallagher</dc:creator>
  <cp:lastModifiedBy>Fiona Hanlon</cp:lastModifiedBy>
  <cp:revision>73</cp:revision>
  <cp:lastPrinted>2022-11-01T18:12:49Z</cp:lastPrinted>
  <dcterms:created xsi:type="dcterms:W3CDTF">2022-09-19T18:41:59Z</dcterms:created>
  <dcterms:modified xsi:type="dcterms:W3CDTF">2022-11-14T15:57:02Z</dcterms:modified>
</cp:coreProperties>
</file>