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5" r:id="rId1"/>
    <p:sldMasterId id="2147483726" r:id="rId2"/>
  </p:sldMasterIdLst>
  <p:notesMasterIdLst>
    <p:notesMasterId r:id="rId27"/>
  </p:notesMasterIdLst>
  <p:sldIdLst>
    <p:sldId id="330" r:id="rId3"/>
    <p:sldId id="348" r:id="rId4"/>
    <p:sldId id="256" r:id="rId5"/>
    <p:sldId id="281" r:id="rId6"/>
    <p:sldId id="313" r:id="rId7"/>
    <p:sldId id="314" r:id="rId8"/>
    <p:sldId id="279" r:id="rId9"/>
    <p:sldId id="318" r:id="rId10"/>
    <p:sldId id="326" r:id="rId11"/>
    <p:sldId id="319" r:id="rId12"/>
    <p:sldId id="327" r:id="rId13"/>
    <p:sldId id="316" r:id="rId14"/>
    <p:sldId id="310" r:id="rId15"/>
    <p:sldId id="311" r:id="rId16"/>
    <p:sldId id="328" r:id="rId17"/>
    <p:sldId id="315" r:id="rId18"/>
    <p:sldId id="317" r:id="rId19"/>
    <p:sldId id="322" r:id="rId20"/>
    <p:sldId id="329" r:id="rId21"/>
    <p:sldId id="324" r:id="rId22"/>
    <p:sldId id="325" r:id="rId23"/>
    <p:sldId id="349" r:id="rId24"/>
    <p:sldId id="261" r:id="rId25"/>
    <p:sldId id="27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82716"/>
  </p:normalViewPr>
  <p:slideViewPr>
    <p:cSldViewPr snapToGrid="0" snapToObjects="1">
      <p:cViewPr varScale="1">
        <p:scale>
          <a:sx n="53" d="100"/>
          <a:sy n="53" d="100"/>
        </p:scale>
        <p:origin x="1040" y="44"/>
      </p:cViewPr>
      <p:guideLst/>
    </p:cSldViewPr>
  </p:slideViewPr>
  <p:notesTextViewPr>
    <p:cViewPr>
      <p:scale>
        <a:sx n="1" d="1"/>
        <a:sy n="1" d="1"/>
      </p:scale>
      <p:origin x="0" y="0"/>
    </p:cViewPr>
  </p:notesTextViewPr>
  <p:notesViewPr>
    <p:cSldViewPr snapToGrid="0" snapToObjects="1">
      <p:cViewPr varScale="1">
        <p:scale>
          <a:sx n="85" d="100"/>
          <a:sy n="85" d="100"/>
        </p:scale>
        <p:origin x="3928"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EE9AE7-BBD7-8946-925A-D8EEA70C505F}" type="datetimeFigureOut">
              <a:rPr lang="en-US" smtClean="0"/>
              <a:t>9/30/2022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123179-2F04-AA4B-A370-67FFFB1A66DA}" type="slidenum">
              <a:rPr lang="en-US" smtClean="0"/>
              <a:t>‹#›</a:t>
            </a:fld>
            <a:endParaRPr lang="en-US"/>
          </a:p>
        </p:txBody>
      </p:sp>
    </p:spTree>
    <p:extLst>
      <p:ext uri="{BB962C8B-B14F-4D97-AF65-F5344CB8AC3E}">
        <p14:creationId xmlns:p14="http://schemas.microsoft.com/office/powerpoint/2010/main" val="648345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Thanks Chris – so over the next c. 12 minutes I’m going to talk you through the highlights of the report – before turning to the discussion to bring it to life. </a:t>
            </a:r>
          </a:p>
        </p:txBody>
      </p:sp>
      <p:sp>
        <p:nvSpPr>
          <p:cNvPr id="4" name="Slide Number Placeholder 3"/>
          <p:cNvSpPr>
            <a:spLocks noGrp="1"/>
          </p:cNvSpPr>
          <p:nvPr>
            <p:ph type="sldNum" sz="quarter" idx="5"/>
          </p:nvPr>
        </p:nvSpPr>
        <p:spPr/>
        <p:txBody>
          <a:bodyPr/>
          <a:lstStyle/>
          <a:p>
            <a:fld id="{6B123179-2F04-AA4B-A370-67FFFB1A66DA}" type="slidenum">
              <a:rPr lang="en-US" smtClean="0"/>
              <a:t>3</a:t>
            </a:fld>
            <a:endParaRPr lang="en-US"/>
          </a:p>
        </p:txBody>
      </p:sp>
    </p:spTree>
    <p:extLst>
      <p:ext uri="{BB962C8B-B14F-4D97-AF65-F5344CB8AC3E}">
        <p14:creationId xmlns:p14="http://schemas.microsoft.com/office/powerpoint/2010/main" val="2743972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350" indent="0">
              <a:lnSpc>
                <a:spcPct val="110000"/>
              </a:lnSpc>
              <a:buNone/>
            </a:pPr>
            <a:r>
              <a:rPr lang="en-US" dirty="0"/>
              <a:t>When asset managers are </a:t>
            </a:r>
            <a:r>
              <a:rPr lang="en-US" dirty="0" err="1"/>
              <a:t>analysing</a:t>
            </a:r>
            <a:r>
              <a:rPr lang="en-US" dirty="0"/>
              <a:t> companies, do they think about the culture that is driving </a:t>
            </a:r>
            <a:r>
              <a:rPr lang="en-US" dirty="0" err="1"/>
              <a:t>behaviour</a:t>
            </a:r>
            <a:r>
              <a:rPr lang="en-US" dirty="0"/>
              <a:t>? </a:t>
            </a:r>
          </a:p>
          <a:p>
            <a:pPr marL="6350" indent="0">
              <a:lnSpc>
                <a:spcPct val="110000"/>
              </a:lnSpc>
              <a:buNone/>
            </a:pPr>
            <a:r>
              <a:rPr lang="en-US" dirty="0"/>
              <a:t>Given our definition of ESG up front, especially thinking about authenticity &amp; Integrity – is it possible to do ESG properly without thinking about values? </a:t>
            </a:r>
          </a:p>
          <a:p>
            <a:pPr marL="6350" indent="0">
              <a:lnSpc>
                <a:spcPct val="110000"/>
              </a:lnSpc>
              <a:buNone/>
            </a:pPr>
            <a:endParaRPr lang="en-US" dirty="0"/>
          </a:p>
          <a:p>
            <a:pPr marL="6350" indent="0">
              <a:lnSpc>
                <a:spcPct val="110000"/>
              </a:lnSpc>
              <a:buNone/>
            </a:pPr>
            <a:r>
              <a:rPr lang="en-US" dirty="0"/>
              <a:t>Interviewed 28 leading firms in the UK investment industry these questions on an unattributed basis, to encourage </a:t>
            </a:r>
            <a:r>
              <a:rPr lang="en-US" dirty="0" err="1"/>
              <a:t>candour</a:t>
            </a:r>
            <a:r>
              <a:rPr lang="en-US" dirty="0"/>
              <a:t>. </a:t>
            </a:r>
          </a:p>
          <a:p>
            <a:pPr marL="6350" indent="0">
              <a:lnSpc>
                <a:spcPct val="110000"/>
              </a:lnSpc>
              <a:buNone/>
            </a:pPr>
            <a:r>
              <a:rPr lang="en-US" dirty="0"/>
              <a:t>?? </a:t>
            </a:r>
          </a:p>
          <a:p>
            <a:pPr marL="6350" indent="0">
              <a:lnSpc>
                <a:spcPct val="110000"/>
              </a:lnSpc>
              <a:buNone/>
            </a:pPr>
            <a:r>
              <a:rPr lang="en-US" dirty="0"/>
              <a:t>We found that… </a:t>
            </a:r>
          </a:p>
          <a:p>
            <a:pPr marL="6350" indent="0">
              <a:lnSpc>
                <a:spcPct val="110000"/>
              </a:lnSpc>
              <a:buNone/>
            </a:pPr>
            <a:endParaRPr lang="en-US" dirty="0"/>
          </a:p>
          <a:p>
            <a:pPr marL="6350" indent="0">
              <a:lnSpc>
                <a:spcPct val="110000"/>
              </a:lnSpc>
              <a:buNone/>
            </a:pPr>
            <a:r>
              <a:rPr lang="en-US" dirty="0"/>
              <a:t>E Concern about climate change has become mainstream</a:t>
            </a:r>
          </a:p>
          <a:p>
            <a:pPr marL="6350" indent="0">
              <a:lnSpc>
                <a:spcPct val="110000"/>
              </a:lnSpc>
              <a:buNone/>
            </a:pPr>
            <a:r>
              <a:rPr lang="en-US" dirty="0"/>
              <a:t>S increasingly likely to be drivers of public opinion and corporate reputation </a:t>
            </a:r>
          </a:p>
          <a:p>
            <a:pPr marL="6350" indent="0">
              <a:lnSpc>
                <a:spcPct val="110000"/>
              </a:lnSpc>
              <a:buNone/>
            </a:pPr>
            <a:r>
              <a:rPr lang="en-US" dirty="0"/>
              <a:t>G UK Corporate Governance Code requires board promotion of a culture that is aligned with the company’s purpose, values and strategy </a:t>
            </a:r>
          </a:p>
          <a:p>
            <a:endParaRPr lang="en-US" dirty="0"/>
          </a:p>
          <a:p>
            <a:r>
              <a:rPr lang="en-US" dirty="0"/>
              <a:t>Image is from CFA Institute blog so should be ok (can check) </a:t>
            </a:r>
          </a:p>
        </p:txBody>
      </p:sp>
      <p:sp>
        <p:nvSpPr>
          <p:cNvPr id="4" name="Slide Number Placeholder 3"/>
          <p:cNvSpPr>
            <a:spLocks noGrp="1"/>
          </p:cNvSpPr>
          <p:nvPr>
            <p:ph type="sldNum" sz="quarter" idx="5"/>
          </p:nvPr>
        </p:nvSpPr>
        <p:spPr/>
        <p:txBody>
          <a:bodyPr/>
          <a:lstStyle/>
          <a:p>
            <a:fld id="{6B123179-2F04-AA4B-A370-67FFFB1A66DA}" type="slidenum">
              <a:rPr lang="en-US" smtClean="0"/>
              <a:t>12</a:t>
            </a:fld>
            <a:endParaRPr lang="en-US"/>
          </a:p>
        </p:txBody>
      </p:sp>
    </p:spTree>
    <p:extLst>
      <p:ext uri="{BB962C8B-B14F-4D97-AF65-F5344CB8AC3E}">
        <p14:creationId xmlns:p14="http://schemas.microsoft.com/office/powerpoint/2010/main" val="23223132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resistance to the term (due to a mistaken assumption it is about taking a moral position in deciding which shares to buy) but once clarified….it is clear that Ethics does form part of the assessment, but ‘silently’ – without being explicitly thought of as such: </a:t>
            </a:r>
          </a:p>
          <a:p>
            <a:pPr marL="171450" indent="-171450">
              <a:buFontTx/>
              <a:buChar char="-"/>
            </a:pPr>
            <a:r>
              <a:rPr lang="en-US" dirty="0"/>
              <a:t>Who do I trust with my client’s money ? </a:t>
            </a:r>
          </a:p>
          <a:p>
            <a:pPr marL="171450" indent="-171450">
              <a:buFontTx/>
              <a:buChar char="-"/>
            </a:pPr>
            <a:r>
              <a:rPr lang="en-US" dirty="0"/>
              <a:t>When it comes to ESG, managers want companies who don’t treat ESG as a box ticking exercise, not overpromising and underdelivering </a:t>
            </a:r>
          </a:p>
          <a:p>
            <a:pPr marL="171450" indent="-171450">
              <a:buFontTx/>
              <a:buChar char="-"/>
            </a:pPr>
            <a:r>
              <a:rPr lang="en-US" dirty="0"/>
              <a:t>Some suggest that the ESG agenda will be best served when authentically integrated at board level </a:t>
            </a:r>
          </a:p>
          <a:p>
            <a:pPr marL="171450" indent="-171450">
              <a:buFontTx/>
              <a:buChar char="-"/>
            </a:pPr>
            <a:r>
              <a:rPr lang="en-US" dirty="0"/>
              <a:t>As active stewards of client capital – mangers mostly recognize their role in governance, oversight and accountability – all of which have an ethical aspect </a:t>
            </a:r>
          </a:p>
          <a:p>
            <a:pPr marL="171450" indent="-171450">
              <a:buFontTx/>
              <a:buChar char="-"/>
            </a:pPr>
            <a:r>
              <a:rPr lang="en-US" dirty="0"/>
              <a:t>Most managers think their own firms need to walk the walk as well. </a:t>
            </a:r>
          </a:p>
          <a:p>
            <a:pPr marL="171450" indent="-171450">
              <a:buFontTx/>
              <a:buChar char="-"/>
            </a:pPr>
            <a:endParaRPr lang="en-US" dirty="0"/>
          </a:p>
          <a:p>
            <a:endParaRPr lang="en-US" dirty="0"/>
          </a:p>
        </p:txBody>
      </p:sp>
      <p:sp>
        <p:nvSpPr>
          <p:cNvPr id="4" name="Slide Number Placeholder 3"/>
          <p:cNvSpPr>
            <a:spLocks noGrp="1"/>
          </p:cNvSpPr>
          <p:nvPr>
            <p:ph type="sldNum" sz="quarter" idx="5"/>
          </p:nvPr>
        </p:nvSpPr>
        <p:spPr/>
        <p:txBody>
          <a:bodyPr/>
          <a:lstStyle/>
          <a:p>
            <a:fld id="{6B123179-2F04-AA4B-A370-67FFFB1A66DA}" type="slidenum">
              <a:rPr lang="en-US" smtClean="0"/>
              <a:t>13</a:t>
            </a:fld>
            <a:endParaRPr lang="en-US"/>
          </a:p>
        </p:txBody>
      </p:sp>
    </p:spTree>
    <p:extLst>
      <p:ext uri="{BB962C8B-B14F-4D97-AF65-F5344CB8AC3E}">
        <p14:creationId xmlns:p14="http://schemas.microsoft.com/office/powerpoint/2010/main" val="3258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 how to do it? </a:t>
            </a:r>
          </a:p>
          <a:p>
            <a:r>
              <a:rPr lang="en-US" dirty="0"/>
              <a:t>Many managers are not clear on how to go about this, if it is even possible</a:t>
            </a:r>
          </a:p>
          <a:p>
            <a:r>
              <a:rPr lang="en-US" dirty="0"/>
              <a:t>Some do - although the resource, commitment and degree of development differ. Generally the longer term the investment horizon, the more this features within their analysis </a:t>
            </a:r>
          </a:p>
          <a:p>
            <a:pPr marL="171450" indent="-171450">
              <a:buFontTx/>
              <a:buChar char="-"/>
            </a:pPr>
            <a:r>
              <a:rPr lang="en-US" dirty="0"/>
              <a:t>Keen to observe it is qual as well as quant and that numbers shouldn’t be looked at in isolation but as trends and within a lifecycle </a:t>
            </a:r>
          </a:p>
          <a:p>
            <a:r>
              <a:rPr lang="en-US" dirty="0"/>
              <a:t>No formal training for analysts and no consensus on how to model it – those who are doing it well have mostly developed their own thinking, but this does not form part of training. Misnomer that it doesn’t exist </a:t>
            </a:r>
          </a:p>
          <a:p>
            <a:endParaRPr lang="en-US" dirty="0"/>
          </a:p>
          <a:p>
            <a:r>
              <a:rPr lang="en-US" dirty="0"/>
              <a:t>But it does! I’m not going to go through some of the detail now, we can come to that in the discussion if of interest – and there’s more in the report next week. </a:t>
            </a:r>
          </a:p>
          <a:p>
            <a:endParaRPr lang="en-US" dirty="0"/>
          </a:p>
          <a:p>
            <a:r>
              <a:rPr lang="en-US" dirty="0"/>
              <a:t>So in summary: </a:t>
            </a:r>
          </a:p>
          <a:p>
            <a:endParaRPr lang="en-US" dirty="0"/>
          </a:p>
          <a:p>
            <a:endParaRPr lang="en-US" dirty="0"/>
          </a:p>
        </p:txBody>
      </p:sp>
      <p:sp>
        <p:nvSpPr>
          <p:cNvPr id="4" name="Slide Number Placeholder 3"/>
          <p:cNvSpPr>
            <a:spLocks noGrp="1"/>
          </p:cNvSpPr>
          <p:nvPr>
            <p:ph type="sldNum" sz="quarter" idx="5"/>
          </p:nvPr>
        </p:nvSpPr>
        <p:spPr/>
        <p:txBody>
          <a:bodyPr/>
          <a:lstStyle/>
          <a:p>
            <a:fld id="{6B123179-2F04-AA4B-A370-67FFFB1A66DA}" type="slidenum">
              <a:rPr lang="en-US" smtClean="0"/>
              <a:t>14</a:t>
            </a:fld>
            <a:endParaRPr lang="en-US"/>
          </a:p>
        </p:txBody>
      </p:sp>
    </p:spTree>
    <p:extLst>
      <p:ext uri="{BB962C8B-B14F-4D97-AF65-F5344CB8AC3E}">
        <p14:creationId xmlns:p14="http://schemas.microsoft.com/office/powerpoint/2010/main" val="36272005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But how to do it? </a:t>
            </a:r>
          </a:p>
          <a:p>
            <a:r>
              <a:rPr lang="en-US" dirty="0"/>
              <a:t>Many managers are not clear on how to go about this, if it is even possible</a:t>
            </a:r>
          </a:p>
          <a:p>
            <a:r>
              <a:rPr lang="en-US" dirty="0"/>
              <a:t>Some do - although the resource, commitment and degree of development differ. Generally the longer term the investment horizon, the more this features within their analysis </a:t>
            </a:r>
          </a:p>
          <a:p>
            <a:pPr marL="171450" indent="-171450">
              <a:buFontTx/>
              <a:buChar char="-"/>
            </a:pPr>
            <a:r>
              <a:rPr lang="en-US" dirty="0"/>
              <a:t>Keen to observe it is qual as well as quant and that numbers shouldn’t be looked at in isolation but as trends and within a lifecycle </a:t>
            </a:r>
          </a:p>
          <a:p>
            <a:r>
              <a:rPr lang="en-US" dirty="0"/>
              <a:t>No formal training for analysts and no consensus on how to model it – those who are doing it well have mostly developed their own thinking, but this does not form part of training. Misnomer that it doesn’t exist </a:t>
            </a:r>
          </a:p>
          <a:p>
            <a:endParaRPr lang="en-US" dirty="0"/>
          </a:p>
          <a:p>
            <a:r>
              <a:rPr lang="en-US" dirty="0"/>
              <a:t>But it does! I’m not going to go through some of the detail now, we can come to that in the discussion if of interest – and there’s more in the report next week. </a:t>
            </a:r>
          </a:p>
          <a:p>
            <a:endParaRPr lang="en-US" dirty="0"/>
          </a:p>
          <a:p>
            <a:r>
              <a:rPr lang="en-US" dirty="0"/>
              <a:t>So in summary: </a:t>
            </a:r>
          </a:p>
          <a:p>
            <a:endParaRPr lang="en-US" dirty="0"/>
          </a:p>
          <a:p>
            <a:endParaRPr lang="en-US" dirty="0"/>
          </a:p>
        </p:txBody>
      </p:sp>
      <p:sp>
        <p:nvSpPr>
          <p:cNvPr id="4" name="Slide Number Placeholder 3"/>
          <p:cNvSpPr>
            <a:spLocks noGrp="1"/>
          </p:cNvSpPr>
          <p:nvPr>
            <p:ph type="sldNum" sz="quarter" idx="5"/>
          </p:nvPr>
        </p:nvSpPr>
        <p:spPr/>
        <p:txBody>
          <a:bodyPr/>
          <a:lstStyle/>
          <a:p>
            <a:fld id="{6B123179-2F04-AA4B-A370-67FFFB1A66DA}" type="slidenum">
              <a:rPr lang="en-US" smtClean="0"/>
              <a:t>15</a:t>
            </a:fld>
            <a:endParaRPr lang="en-US"/>
          </a:p>
        </p:txBody>
      </p:sp>
    </p:spTree>
    <p:extLst>
      <p:ext uri="{BB962C8B-B14F-4D97-AF65-F5344CB8AC3E}">
        <p14:creationId xmlns:p14="http://schemas.microsoft.com/office/powerpoint/2010/main" val="2073357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ESG is profoundly changing the way companies are assessed and it is here to stay </a:t>
            </a:r>
          </a:p>
          <a:p>
            <a:r>
              <a:rPr lang="en-US" dirty="0"/>
              <a:t>Although regulators, clients and the public are MOSTLY supportive – some of the expectations are proving counterproductive </a:t>
            </a:r>
          </a:p>
          <a:p>
            <a:r>
              <a:rPr lang="en-US" dirty="0"/>
              <a:t>There is a LOT of work going on at asset managers to address this issue – but the challenges on data, conflicting targets, misaligned expectations </a:t>
            </a:r>
            <a:r>
              <a:rPr lang="en-US" dirty="0" err="1"/>
              <a:t>etc</a:t>
            </a:r>
            <a:r>
              <a:rPr lang="en-US" dirty="0"/>
              <a:t> are significant. </a:t>
            </a:r>
          </a:p>
          <a:p>
            <a:r>
              <a:rPr lang="en-US" dirty="0"/>
              <a:t>Addressing investee company ethical culture could help address some of that &amp; there is general appetite for such insights – but don’t call it ethics! </a:t>
            </a:r>
          </a:p>
          <a:p>
            <a:endParaRPr lang="en-US" dirty="0"/>
          </a:p>
          <a:p>
            <a:r>
              <a:rPr lang="en-US" dirty="0"/>
              <a:t>Where next? </a:t>
            </a:r>
          </a:p>
        </p:txBody>
      </p:sp>
      <p:sp>
        <p:nvSpPr>
          <p:cNvPr id="4" name="Slide Number Placeholder 3"/>
          <p:cNvSpPr>
            <a:spLocks noGrp="1"/>
          </p:cNvSpPr>
          <p:nvPr>
            <p:ph type="sldNum" sz="quarter" idx="5"/>
          </p:nvPr>
        </p:nvSpPr>
        <p:spPr/>
        <p:txBody>
          <a:bodyPr/>
          <a:lstStyle/>
          <a:p>
            <a:fld id="{6B123179-2F04-AA4B-A370-67FFFB1A66DA}" type="slidenum">
              <a:rPr lang="en-US" smtClean="0"/>
              <a:t>16</a:t>
            </a:fld>
            <a:endParaRPr lang="en-US"/>
          </a:p>
        </p:txBody>
      </p:sp>
    </p:spTree>
    <p:extLst>
      <p:ext uri="{BB962C8B-B14F-4D97-AF65-F5344CB8AC3E}">
        <p14:creationId xmlns:p14="http://schemas.microsoft.com/office/powerpoint/2010/main" val="30272377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Recommendations for AM: </a:t>
            </a:r>
          </a:p>
          <a:p>
            <a:r>
              <a:rPr lang="en-US" dirty="0"/>
              <a:t>-  Culture as quality control can help with some of the data overload</a:t>
            </a:r>
          </a:p>
          <a:p>
            <a:pPr marL="171450" indent="-171450">
              <a:buFontTx/>
              <a:buChar char="-"/>
            </a:pPr>
            <a:r>
              <a:rPr lang="en-US" dirty="0"/>
              <a:t>Developing methodologies offers value</a:t>
            </a:r>
          </a:p>
          <a:p>
            <a:pPr marL="171450" indent="-171450">
              <a:buFontTx/>
              <a:buChar char="-"/>
            </a:pPr>
            <a:r>
              <a:rPr lang="en-US" dirty="0"/>
              <a:t>Companies need to raise their own game to avoid greenwashing </a:t>
            </a:r>
          </a:p>
          <a:p>
            <a:pPr marL="171450" indent="-171450">
              <a:buFontTx/>
              <a:buChar char="-"/>
            </a:pPr>
            <a:endParaRPr lang="en-US" dirty="0"/>
          </a:p>
          <a:p>
            <a:pPr marL="171450" indent="-171450">
              <a:buFontTx/>
              <a:buChar char="-"/>
            </a:pPr>
            <a:r>
              <a:rPr lang="en-US" dirty="0"/>
              <a:t>Recommendations for companies: </a:t>
            </a:r>
          </a:p>
          <a:p>
            <a:pPr marL="171450" indent="-171450">
              <a:buFontTx/>
              <a:buChar char="-"/>
            </a:pPr>
            <a:r>
              <a:rPr lang="en-US" dirty="0"/>
              <a:t>- Authenticity </a:t>
            </a:r>
          </a:p>
          <a:p>
            <a:pPr marL="171450" indent="-171450">
              <a:buFontTx/>
              <a:buChar char="-"/>
            </a:pPr>
            <a:r>
              <a:rPr lang="en-US" dirty="0"/>
              <a:t>Demonstrate values and links to decisions &amp; </a:t>
            </a:r>
            <a:r>
              <a:rPr lang="en-US" dirty="0" err="1"/>
              <a:t>behaviours</a:t>
            </a:r>
            <a:r>
              <a:rPr lang="en-US" dirty="0"/>
              <a:t> </a:t>
            </a:r>
          </a:p>
          <a:p>
            <a:pPr marL="171450" indent="-171450">
              <a:buFontTx/>
              <a:buChar char="-"/>
            </a:pPr>
            <a:r>
              <a:rPr lang="en-US" dirty="0"/>
              <a:t>Could be a role here for ethics functions </a:t>
            </a:r>
          </a:p>
          <a:p>
            <a:pPr marL="171450" indent="-171450">
              <a:buFontTx/>
              <a:buChar char="-"/>
            </a:pPr>
            <a:endParaRPr lang="en-US" dirty="0"/>
          </a:p>
          <a:p>
            <a:pPr marL="171450" indent="-171450">
              <a:buFontTx/>
              <a:buChar char="-"/>
            </a:pPr>
            <a:r>
              <a:rPr lang="en-US" dirty="0"/>
              <a:t>And these aren’t just adding to an already pressed workload, they </a:t>
            </a:r>
            <a:r>
              <a:rPr lang="en-US"/>
              <a:t>offer benefits too. </a:t>
            </a:r>
            <a:endParaRPr lang="en-US" dirty="0"/>
          </a:p>
          <a:p>
            <a:pPr marL="171450" indent="-171450">
              <a:buFontTx/>
              <a:buChar char="-"/>
            </a:pPr>
            <a:endParaRPr lang="en-US" dirty="0"/>
          </a:p>
          <a:p>
            <a:endParaRPr lang="en-US" dirty="0"/>
          </a:p>
        </p:txBody>
      </p:sp>
      <p:sp>
        <p:nvSpPr>
          <p:cNvPr id="4" name="Slide Number Placeholder 3"/>
          <p:cNvSpPr>
            <a:spLocks noGrp="1"/>
          </p:cNvSpPr>
          <p:nvPr>
            <p:ph type="sldNum" sz="quarter" idx="5"/>
          </p:nvPr>
        </p:nvSpPr>
        <p:spPr/>
        <p:txBody>
          <a:bodyPr/>
          <a:lstStyle/>
          <a:p>
            <a:fld id="{6B123179-2F04-AA4B-A370-67FFFB1A66DA}" type="slidenum">
              <a:rPr lang="en-US" smtClean="0"/>
              <a:t>17</a:t>
            </a:fld>
            <a:endParaRPr lang="en-US"/>
          </a:p>
        </p:txBody>
      </p:sp>
    </p:spTree>
    <p:extLst>
      <p:ext uri="{BB962C8B-B14F-4D97-AF65-F5344CB8AC3E}">
        <p14:creationId xmlns:p14="http://schemas.microsoft.com/office/powerpoint/2010/main" val="25901823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Recommendations for AM: </a:t>
            </a:r>
          </a:p>
          <a:p>
            <a:r>
              <a:rPr lang="en-US" dirty="0"/>
              <a:t>-  Culture as quality control can help with some of the data overload</a:t>
            </a:r>
          </a:p>
          <a:p>
            <a:pPr marL="171450" indent="-171450">
              <a:buFontTx/>
              <a:buChar char="-"/>
            </a:pPr>
            <a:r>
              <a:rPr lang="en-US" dirty="0"/>
              <a:t>Developing methodologies offers value</a:t>
            </a:r>
          </a:p>
          <a:p>
            <a:pPr marL="171450" indent="-171450">
              <a:buFontTx/>
              <a:buChar char="-"/>
            </a:pPr>
            <a:r>
              <a:rPr lang="en-US" dirty="0"/>
              <a:t>Companies need to raise their own game to avoid greenwashing </a:t>
            </a:r>
          </a:p>
          <a:p>
            <a:pPr marL="171450" indent="-171450">
              <a:buFontTx/>
              <a:buChar char="-"/>
            </a:pPr>
            <a:endParaRPr lang="en-US" dirty="0"/>
          </a:p>
          <a:p>
            <a:pPr marL="171450" indent="-171450">
              <a:buFontTx/>
              <a:buChar char="-"/>
            </a:pPr>
            <a:r>
              <a:rPr lang="en-US" dirty="0"/>
              <a:t>Recommendations for companies: </a:t>
            </a:r>
          </a:p>
          <a:p>
            <a:pPr marL="171450" indent="-171450">
              <a:buFontTx/>
              <a:buChar char="-"/>
            </a:pPr>
            <a:r>
              <a:rPr lang="en-US" dirty="0"/>
              <a:t>- Authenticity </a:t>
            </a:r>
          </a:p>
          <a:p>
            <a:pPr marL="171450" indent="-171450">
              <a:buFontTx/>
              <a:buChar char="-"/>
            </a:pPr>
            <a:r>
              <a:rPr lang="en-US" dirty="0"/>
              <a:t>Demonstrate values and links to decisions &amp; </a:t>
            </a:r>
            <a:r>
              <a:rPr lang="en-US" dirty="0" err="1"/>
              <a:t>behaviours</a:t>
            </a:r>
            <a:r>
              <a:rPr lang="en-US" dirty="0"/>
              <a:t> </a:t>
            </a:r>
          </a:p>
          <a:p>
            <a:pPr marL="171450" indent="-171450">
              <a:buFontTx/>
              <a:buChar char="-"/>
            </a:pPr>
            <a:r>
              <a:rPr lang="en-US" dirty="0"/>
              <a:t>Could be a role here for ethics functions </a:t>
            </a:r>
          </a:p>
          <a:p>
            <a:pPr marL="171450" indent="-171450">
              <a:buFontTx/>
              <a:buChar char="-"/>
            </a:pPr>
            <a:endParaRPr lang="en-US" dirty="0"/>
          </a:p>
          <a:p>
            <a:pPr marL="171450" indent="-171450">
              <a:buFontTx/>
              <a:buChar char="-"/>
            </a:pPr>
            <a:r>
              <a:rPr lang="en-US" dirty="0"/>
              <a:t>And these aren’t just adding to an already pressed workload, they </a:t>
            </a:r>
            <a:r>
              <a:rPr lang="en-US"/>
              <a:t>offer benefits too. </a:t>
            </a:r>
            <a:endParaRPr lang="en-US" dirty="0"/>
          </a:p>
          <a:p>
            <a:pPr marL="171450" indent="-171450">
              <a:buFontTx/>
              <a:buChar char="-"/>
            </a:pPr>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B123179-2F04-AA4B-A370-67FFFB1A66D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99911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ESG is profoundly changing the way companies are assessed and it is here to stay </a:t>
            </a:r>
          </a:p>
          <a:p>
            <a:r>
              <a:rPr lang="en-US" dirty="0"/>
              <a:t>Although regulators, clients and the public are MOSTLY supportive – some of the expectations are proving counterproductive </a:t>
            </a:r>
          </a:p>
          <a:p>
            <a:r>
              <a:rPr lang="en-US" dirty="0"/>
              <a:t>There is a LOT of work going on at asset managers to address this issue – but the challenges on data, conflicting targets, misaligned expectations </a:t>
            </a:r>
            <a:r>
              <a:rPr lang="en-US" dirty="0" err="1"/>
              <a:t>etc</a:t>
            </a:r>
            <a:r>
              <a:rPr lang="en-US" dirty="0"/>
              <a:t> are significant. </a:t>
            </a:r>
          </a:p>
          <a:p>
            <a:r>
              <a:rPr lang="en-US" dirty="0"/>
              <a:t>Addressing investee company ethical culture could help address some of that &amp; there is general appetite for such insights – but don’t call it ethics! </a:t>
            </a:r>
          </a:p>
          <a:p>
            <a:endParaRPr lang="en-US" dirty="0"/>
          </a:p>
          <a:p>
            <a:r>
              <a:rPr lang="en-US" dirty="0"/>
              <a:t>Where next?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B123179-2F04-AA4B-A370-67FFFB1A66D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0438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graphic to try and illustrate different</a:t>
            </a:r>
            <a:r>
              <a:rPr lang="en-US" baseline="0" dirty="0"/>
              <a:t> pressures and influences on various intersecting stakeholders to give a sense of the multi-faceted nature of development and influences at play.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370FCD-7766-2443-AC81-AB46C58CE8E3}"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213766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B123179-2F04-AA4B-A370-67FFFB1A66DA}" type="slidenum">
              <a:rPr lang="en-US" smtClean="0"/>
              <a:t>23</a:t>
            </a:fld>
            <a:endParaRPr lang="en-US"/>
          </a:p>
        </p:txBody>
      </p:sp>
    </p:spTree>
    <p:extLst>
      <p:ext uri="{BB962C8B-B14F-4D97-AF65-F5344CB8AC3E}">
        <p14:creationId xmlns:p14="http://schemas.microsoft.com/office/powerpoint/2010/main" val="2992787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Wanted to start with some definitions because this project made clear to me that there are different understandings of business ethics – so let’s agree the definitions up front, </a:t>
            </a:r>
          </a:p>
          <a:p>
            <a:r>
              <a:rPr lang="en-US" dirty="0"/>
              <a:t>First of ethics, then of ESG before looking to an overview of the findings and finishing with some recommendations. </a:t>
            </a:r>
          </a:p>
        </p:txBody>
      </p:sp>
      <p:sp>
        <p:nvSpPr>
          <p:cNvPr id="4" name="Slide Number Placeholder 3"/>
          <p:cNvSpPr>
            <a:spLocks noGrp="1"/>
          </p:cNvSpPr>
          <p:nvPr>
            <p:ph type="sldNum" sz="quarter" idx="5"/>
          </p:nvPr>
        </p:nvSpPr>
        <p:spPr/>
        <p:txBody>
          <a:bodyPr/>
          <a:lstStyle/>
          <a:p>
            <a:fld id="{6B123179-2F04-AA4B-A370-67FFFB1A66DA}" type="slidenum">
              <a:rPr lang="en-US" smtClean="0"/>
              <a:t>4</a:t>
            </a:fld>
            <a:endParaRPr lang="en-US"/>
          </a:p>
        </p:txBody>
      </p:sp>
    </p:spTree>
    <p:extLst>
      <p:ext uri="{BB962C8B-B14F-4D97-AF65-F5344CB8AC3E}">
        <p14:creationId xmlns:p14="http://schemas.microsoft.com/office/powerpoint/2010/main" val="41040688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way IBE defines business ethics is… </a:t>
            </a:r>
          </a:p>
          <a:p>
            <a:endParaRPr lang="en-US" dirty="0"/>
          </a:p>
          <a:p>
            <a:r>
              <a:rPr lang="en-US" dirty="0"/>
              <a:t>So the ethics of a particular business are those values they choose to </a:t>
            </a:r>
            <a:r>
              <a:rPr lang="en-US" dirty="0" err="1"/>
              <a:t>prioritise</a:t>
            </a:r>
            <a:r>
              <a:rPr lang="en-US" dirty="0"/>
              <a:t>, and that will mean different things to different people </a:t>
            </a:r>
          </a:p>
          <a:p>
            <a:r>
              <a:rPr lang="en-US" dirty="0"/>
              <a:t>What it definitely does mean is authenticity &amp; integrity – limiting the ‘say do gap’ and passing the </a:t>
            </a:r>
            <a:r>
              <a:rPr lang="en-US" dirty="0" err="1"/>
              <a:t>ronseal</a:t>
            </a:r>
            <a:r>
              <a:rPr lang="en-US" dirty="0"/>
              <a:t> test </a:t>
            </a:r>
          </a:p>
          <a:p>
            <a:r>
              <a:rPr lang="en-US" dirty="0"/>
              <a:t>It also means recognizing the need for back ups because – human nature, stuff happens, time is short…  </a:t>
            </a:r>
          </a:p>
          <a:p>
            <a:r>
              <a:rPr lang="en-US" dirty="0"/>
              <a:t>Alison Taylor defines it as ‘what we should or shouldn’t do to be consistent with our values’ </a:t>
            </a:r>
          </a:p>
          <a:p>
            <a:endParaRPr lang="en-US" dirty="0"/>
          </a:p>
        </p:txBody>
      </p:sp>
      <p:sp>
        <p:nvSpPr>
          <p:cNvPr id="4" name="Slide Number Placeholder 3"/>
          <p:cNvSpPr>
            <a:spLocks noGrp="1"/>
          </p:cNvSpPr>
          <p:nvPr>
            <p:ph type="sldNum" sz="quarter" idx="5"/>
          </p:nvPr>
        </p:nvSpPr>
        <p:spPr/>
        <p:txBody>
          <a:bodyPr/>
          <a:lstStyle/>
          <a:p>
            <a:fld id="{6B123179-2F04-AA4B-A370-67FFFB1A66DA}" type="slidenum">
              <a:rPr lang="en-US" smtClean="0"/>
              <a:t>5</a:t>
            </a:fld>
            <a:endParaRPr lang="en-US"/>
          </a:p>
        </p:txBody>
      </p:sp>
    </p:spTree>
    <p:extLst>
      <p:ext uri="{BB962C8B-B14F-4D97-AF65-F5344CB8AC3E}">
        <p14:creationId xmlns:p14="http://schemas.microsoft.com/office/powerpoint/2010/main" val="2054716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But there is some resistance to the term from those who conflate it with moralizing.. </a:t>
            </a:r>
          </a:p>
          <a:p>
            <a:r>
              <a:rPr lang="en-US" sz="1200" dirty="0"/>
              <a:t>So some myths to bust: </a:t>
            </a:r>
          </a:p>
          <a:p>
            <a:pPr marL="171450" indent="-171450">
              <a:buFontTx/>
              <a:buChar char="-"/>
            </a:pPr>
            <a:r>
              <a:rPr lang="en-US" sz="1200" dirty="0"/>
              <a:t>Not about telling people how to live, how to do business, or imposing a morality from the outside. </a:t>
            </a:r>
          </a:p>
          <a:p>
            <a:pPr marL="171450" indent="-171450">
              <a:buFontTx/>
              <a:buChar char="-"/>
            </a:pPr>
            <a:r>
              <a:rPr lang="en-US" sz="1200" dirty="0"/>
              <a:t>Not expecting purity and perfection – this can put some people off because that would be unrealistic. Having business ethics is not about claiming to be perfect. </a:t>
            </a:r>
          </a:p>
          <a:p>
            <a:pPr marL="171450" indent="-171450">
              <a:buFontTx/>
              <a:buChar char="-"/>
            </a:pPr>
            <a:endParaRPr lang="en-US" sz="1200" dirty="0"/>
          </a:p>
          <a:p>
            <a:pPr marL="171450" indent="-171450">
              <a:buFontTx/>
              <a:buChar char="-"/>
            </a:pPr>
            <a:r>
              <a:rPr lang="en-US" sz="1200" dirty="0"/>
              <a:t>To paraphrase Stephen Beer, a contributor who kindly went ‘on the record’ – everything has an ethical profile and has trade offs. There is no such thing as perfect. You can’t avoid having an ethical impact in the choices you make – but you can choose whether you want to be deliberate or have it ‘happen to you’!  </a:t>
            </a:r>
          </a:p>
          <a:p>
            <a:pPr marL="171450" indent="-171450">
              <a:buFontTx/>
              <a:buChar char="-"/>
            </a:pPr>
            <a:r>
              <a:rPr lang="en-US" sz="1200" dirty="0"/>
              <a:t>Turning to ESG </a:t>
            </a:r>
          </a:p>
          <a:p>
            <a:pPr marL="171450" indent="-171450">
              <a:buFontTx/>
              <a:buChar char="-"/>
            </a:pPr>
            <a:endParaRPr lang="en-US" sz="1200" dirty="0"/>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6B123179-2F04-AA4B-A370-67FFFB1A66DA}" type="slidenum">
              <a:rPr lang="en-US" smtClean="0"/>
              <a:t>6</a:t>
            </a:fld>
            <a:endParaRPr lang="en-US"/>
          </a:p>
        </p:txBody>
      </p:sp>
    </p:spTree>
    <p:extLst>
      <p:ext uri="{BB962C8B-B14F-4D97-AF65-F5344CB8AC3E}">
        <p14:creationId xmlns:p14="http://schemas.microsoft.com/office/powerpoint/2010/main" val="23900217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350" indent="0">
              <a:lnSpc>
                <a:spcPct val="110000"/>
              </a:lnSpc>
              <a:buNone/>
            </a:pPr>
            <a:r>
              <a:rPr lang="en-US" dirty="0"/>
              <a:t>Stands for Environmental, Social and Governance and similarly reflects the understanding that every company has some bearing on the environment it operates in, goods, energy supply, waste, etc. and every company has social intersection and a governance structure. Sometimes those effects have been outside of the timeframe of investors – but now asset managers are </a:t>
            </a:r>
            <a:r>
              <a:rPr lang="en-US" dirty="0" err="1"/>
              <a:t>analysing</a:t>
            </a:r>
            <a:r>
              <a:rPr lang="en-US" dirty="0"/>
              <a:t> every company to see its E, S and G profile. Mark Carney is one of those who has shown that these issues will have real economic impacts. </a:t>
            </a:r>
          </a:p>
          <a:p>
            <a:pPr marL="6350" indent="0">
              <a:lnSpc>
                <a:spcPct val="110000"/>
              </a:lnSpc>
              <a:buNone/>
            </a:pPr>
            <a:endParaRPr lang="en-US" dirty="0"/>
          </a:p>
          <a:p>
            <a:pPr marL="6350" indent="0">
              <a:lnSpc>
                <a:spcPct val="110000"/>
              </a:lnSpc>
              <a:buNone/>
            </a:pPr>
            <a:r>
              <a:rPr lang="en-US" dirty="0"/>
              <a:t>Clear from the survey, and from the huge growth in funds investing in these strategies that this is here to stay, regulators are encouraging this longer term </a:t>
            </a:r>
            <a:r>
              <a:rPr lang="en-US" dirty="0" err="1"/>
              <a:t>perspectiv</a:t>
            </a:r>
            <a:r>
              <a:rPr lang="en-US" dirty="0"/>
              <a:t> and offers a clear role for active managers </a:t>
            </a:r>
          </a:p>
          <a:p>
            <a:pPr marL="6350" indent="0">
              <a:lnSpc>
                <a:spcPct val="110000"/>
              </a:lnSpc>
              <a:buNone/>
            </a:pPr>
            <a:endParaRPr lang="en-US" dirty="0"/>
          </a:p>
          <a:p>
            <a:pPr marL="6350" indent="0">
              <a:lnSpc>
                <a:spcPct val="110000"/>
              </a:lnSpc>
              <a:buNone/>
            </a:pPr>
            <a:r>
              <a:rPr lang="en-US" dirty="0"/>
              <a:t>So where does Ethics fit in? </a:t>
            </a:r>
          </a:p>
          <a:p>
            <a:pPr marL="6350" indent="0">
              <a:lnSpc>
                <a:spcPct val="110000"/>
              </a:lnSpc>
              <a:buNone/>
            </a:pPr>
            <a:endParaRPr lang="en-US" dirty="0"/>
          </a:p>
          <a:p>
            <a:pPr marL="6350" indent="0">
              <a:lnSpc>
                <a:spcPct val="110000"/>
              </a:lnSpc>
              <a:buNone/>
            </a:pPr>
            <a:r>
              <a:rPr lang="en-US" dirty="0"/>
              <a:t>E Concern about climate change has become mainstream</a:t>
            </a:r>
          </a:p>
          <a:p>
            <a:pPr marL="6350" indent="0">
              <a:lnSpc>
                <a:spcPct val="110000"/>
              </a:lnSpc>
              <a:buNone/>
            </a:pPr>
            <a:r>
              <a:rPr lang="en-US" dirty="0"/>
              <a:t>S increasingly likely to be drivers of public opinion and corporate reputation </a:t>
            </a:r>
          </a:p>
          <a:p>
            <a:pPr marL="6350" indent="0">
              <a:lnSpc>
                <a:spcPct val="110000"/>
              </a:lnSpc>
              <a:buNone/>
            </a:pPr>
            <a:r>
              <a:rPr lang="en-US" dirty="0"/>
              <a:t>G UK Corporate Governance Code requires board promotion of a culture that is aligned with the company’s purpose, values and strategy </a:t>
            </a:r>
          </a:p>
          <a:p>
            <a:pPr marL="6350" indent="0">
              <a:lnSpc>
                <a:spcPct val="110000"/>
              </a:lnSpc>
              <a:buNone/>
            </a:pPr>
            <a:endParaRPr lang="en-US" dirty="0"/>
          </a:p>
          <a:p>
            <a:pPr marL="6350" indent="0">
              <a:lnSpc>
                <a:spcPct val="110000"/>
              </a:lnSpc>
              <a:buNone/>
            </a:pPr>
            <a:r>
              <a:rPr lang="en-US" dirty="0"/>
              <a:t>Link for the image which says its free </a:t>
            </a:r>
          </a:p>
          <a:p>
            <a:pPr marL="6350" indent="0">
              <a:lnSpc>
                <a:spcPct val="110000"/>
              </a:lnSpc>
              <a:buNone/>
            </a:pPr>
            <a:r>
              <a:rPr lang="en-US" dirty="0"/>
              <a:t>https://</a:t>
            </a:r>
            <a:r>
              <a:rPr lang="en-US" dirty="0" err="1"/>
              <a:t>www.istockphoto.com</a:t>
            </a:r>
            <a:r>
              <a:rPr lang="en-US" dirty="0"/>
              <a:t>/search/</a:t>
            </a:r>
            <a:r>
              <a:rPr lang="en-US" dirty="0" err="1"/>
              <a:t>search-by-asset?affiliateredirect</a:t>
            </a:r>
            <a:r>
              <a:rPr lang="en-US" dirty="0"/>
              <a:t>=</a:t>
            </a:r>
            <a:r>
              <a:rPr lang="en-US" dirty="0" err="1"/>
              <a:t>true&amp;assetid</a:t>
            </a:r>
            <a:r>
              <a:rPr lang="en-US" dirty="0"/>
              <a:t>=1331964973&amp;assettype=</a:t>
            </a:r>
            <a:r>
              <a:rPr lang="en-US" dirty="0" err="1"/>
              <a:t>image&amp;utm_campaign</a:t>
            </a:r>
            <a:r>
              <a:rPr lang="en-US" dirty="0"/>
              <a:t>=</a:t>
            </a:r>
            <a:r>
              <a:rPr lang="en-US" dirty="0" err="1"/>
              <a:t>srp_photos_top&amp;utm_content</a:t>
            </a:r>
            <a:r>
              <a:rPr lang="en-US" dirty="0"/>
              <a:t>=https%3A%2F%2Funsplash.com%2Fs%2Fphotos%2Fesg&amp;utm_medium=</a:t>
            </a:r>
            <a:r>
              <a:rPr lang="en-US" dirty="0" err="1"/>
              <a:t>affiliate&amp;utm_source</a:t>
            </a:r>
            <a:r>
              <a:rPr lang="en-US" dirty="0"/>
              <a:t>=</a:t>
            </a:r>
            <a:r>
              <a:rPr lang="en-US" dirty="0" err="1"/>
              <a:t>unsplash&amp;utm_term</a:t>
            </a:r>
            <a:r>
              <a:rPr lang="en-US" dirty="0"/>
              <a:t>=esg%3A%3A%3A</a:t>
            </a:r>
          </a:p>
          <a:p>
            <a:pPr marL="6350" indent="0">
              <a:lnSpc>
                <a:spcPct val="110000"/>
              </a:lnSpc>
              <a:buNone/>
            </a:pPr>
            <a:endParaRPr lang="en-US" dirty="0"/>
          </a:p>
          <a:p>
            <a:pPr marL="6350" indent="0">
              <a:lnSpc>
                <a:spcPct val="110000"/>
              </a:lnSpc>
              <a:buNone/>
            </a:pPr>
            <a:r>
              <a:rPr lang="en-US" dirty="0"/>
              <a:t>Could put the graphic on funds growth but I can’t copy &amp; paste the pdf</a:t>
            </a:r>
          </a:p>
          <a:p>
            <a:endParaRPr lang="en-US" dirty="0"/>
          </a:p>
        </p:txBody>
      </p:sp>
      <p:sp>
        <p:nvSpPr>
          <p:cNvPr id="4" name="Slide Number Placeholder 3"/>
          <p:cNvSpPr>
            <a:spLocks noGrp="1"/>
          </p:cNvSpPr>
          <p:nvPr>
            <p:ph type="sldNum" sz="quarter" idx="5"/>
          </p:nvPr>
        </p:nvSpPr>
        <p:spPr/>
        <p:txBody>
          <a:bodyPr/>
          <a:lstStyle/>
          <a:p>
            <a:fld id="{6B123179-2F04-AA4B-A370-67FFFB1A66DA}" type="slidenum">
              <a:rPr lang="en-US" smtClean="0"/>
              <a:t>7</a:t>
            </a:fld>
            <a:endParaRPr lang="en-US"/>
          </a:p>
        </p:txBody>
      </p:sp>
    </p:spTree>
    <p:extLst>
      <p:ext uri="{BB962C8B-B14F-4D97-AF65-F5344CB8AC3E}">
        <p14:creationId xmlns:p14="http://schemas.microsoft.com/office/powerpoint/2010/main" val="35212647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referred to this a year ago as an ‘arms race’ –</a:t>
            </a:r>
            <a:r>
              <a:rPr lang="en-US" baseline="0" dirty="0"/>
              <a:t> since when it has increased in speed and intensity. The cartoon went viral on linked in amongst the institutional investment community. </a:t>
            </a:r>
          </a:p>
          <a:p>
            <a:endParaRPr lang="en-US" baseline="0" dirty="0"/>
          </a:p>
          <a:p>
            <a:r>
              <a:rPr lang="en-US" baseline="0" dirty="0"/>
              <a:t>Trends that were already in play have been given added impetus by new regulation </a:t>
            </a:r>
          </a:p>
          <a:p>
            <a:r>
              <a:rPr lang="en-US" baseline="0" dirty="0"/>
              <a:t>Consequently all these requests land on the corporate boards in turn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370FCD-7766-2443-AC81-AB46C58CE8E3}"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720560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referred to this a year ago as an ‘arms race’ –</a:t>
            </a:r>
            <a:r>
              <a:rPr lang="en-US" baseline="0" dirty="0"/>
              <a:t> since when it has increased in speed and intensity. The cartoon went viral on linked in amongst the institutional investment community. </a:t>
            </a:r>
          </a:p>
          <a:p>
            <a:endParaRPr lang="en-US" baseline="0" dirty="0"/>
          </a:p>
          <a:p>
            <a:r>
              <a:rPr lang="en-US" baseline="0" dirty="0"/>
              <a:t>Trends that were already in play have been given added impetus by new regulation </a:t>
            </a:r>
          </a:p>
          <a:p>
            <a:r>
              <a:rPr lang="en-US" baseline="0" dirty="0"/>
              <a:t>Consequently all these requests land on the corporate boards in turn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6370FCD-7766-2443-AC81-AB46C58CE8E3}"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92141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350" indent="0">
              <a:lnSpc>
                <a:spcPct val="110000"/>
              </a:lnSpc>
              <a:buNone/>
            </a:pPr>
            <a:r>
              <a:rPr lang="en-US" dirty="0"/>
              <a:t>Stands for Environmental, Social and Governance and similarly reflects the understanding that every company has some bearing on the environment it operates in, goods, energy supply, waste, etc. and every company has social intersection and a governance structure. Sometimes those effects have been outside of the timeframe of investors – but now asset managers are </a:t>
            </a:r>
            <a:r>
              <a:rPr lang="en-US" dirty="0" err="1"/>
              <a:t>analysing</a:t>
            </a:r>
            <a:r>
              <a:rPr lang="en-US" dirty="0"/>
              <a:t> every company to see its E, S and G profile. Mark Carney is one of those who has shown that these issues will have real economic impacts. </a:t>
            </a:r>
          </a:p>
          <a:p>
            <a:pPr marL="6350" indent="0">
              <a:lnSpc>
                <a:spcPct val="110000"/>
              </a:lnSpc>
              <a:buNone/>
            </a:pPr>
            <a:endParaRPr lang="en-US" dirty="0"/>
          </a:p>
          <a:p>
            <a:pPr marL="6350" indent="0">
              <a:lnSpc>
                <a:spcPct val="110000"/>
              </a:lnSpc>
              <a:buNone/>
            </a:pPr>
            <a:r>
              <a:rPr lang="en-US" dirty="0"/>
              <a:t>Clear from the survey, and from the huge growth in funds investing in these strategies that this is here to stay, regulators are encouraging this longer term </a:t>
            </a:r>
            <a:r>
              <a:rPr lang="en-US" dirty="0" err="1"/>
              <a:t>perspectiv</a:t>
            </a:r>
            <a:r>
              <a:rPr lang="en-US" dirty="0"/>
              <a:t> and offers a clear role for active managers </a:t>
            </a:r>
          </a:p>
          <a:p>
            <a:pPr marL="6350" indent="0">
              <a:lnSpc>
                <a:spcPct val="110000"/>
              </a:lnSpc>
              <a:buNone/>
            </a:pPr>
            <a:endParaRPr lang="en-US" dirty="0"/>
          </a:p>
          <a:p>
            <a:pPr marL="6350" indent="0">
              <a:lnSpc>
                <a:spcPct val="110000"/>
              </a:lnSpc>
              <a:buNone/>
            </a:pPr>
            <a:r>
              <a:rPr lang="en-US" dirty="0"/>
              <a:t>So where does Ethics fit in? </a:t>
            </a:r>
          </a:p>
          <a:p>
            <a:pPr marL="6350" indent="0">
              <a:lnSpc>
                <a:spcPct val="110000"/>
              </a:lnSpc>
              <a:buNone/>
            </a:pPr>
            <a:endParaRPr lang="en-US" dirty="0"/>
          </a:p>
          <a:p>
            <a:pPr marL="6350" indent="0">
              <a:lnSpc>
                <a:spcPct val="110000"/>
              </a:lnSpc>
              <a:buNone/>
            </a:pPr>
            <a:r>
              <a:rPr lang="en-US" dirty="0"/>
              <a:t>E Concern about climate change has become mainstream</a:t>
            </a:r>
          </a:p>
          <a:p>
            <a:pPr marL="6350" indent="0">
              <a:lnSpc>
                <a:spcPct val="110000"/>
              </a:lnSpc>
              <a:buNone/>
            </a:pPr>
            <a:r>
              <a:rPr lang="en-US" dirty="0"/>
              <a:t>S increasingly likely to be drivers of public opinion and corporate reputation </a:t>
            </a:r>
          </a:p>
          <a:p>
            <a:pPr marL="6350" indent="0">
              <a:lnSpc>
                <a:spcPct val="110000"/>
              </a:lnSpc>
              <a:buNone/>
            </a:pPr>
            <a:r>
              <a:rPr lang="en-US" dirty="0"/>
              <a:t>G UK Corporate Governance Code requires board promotion of a culture that is aligned with the company’s purpose, values and strategy </a:t>
            </a:r>
          </a:p>
          <a:p>
            <a:pPr marL="6350" indent="0">
              <a:lnSpc>
                <a:spcPct val="110000"/>
              </a:lnSpc>
              <a:buNone/>
            </a:pPr>
            <a:endParaRPr lang="en-US" dirty="0"/>
          </a:p>
          <a:p>
            <a:pPr marL="6350" indent="0">
              <a:lnSpc>
                <a:spcPct val="110000"/>
              </a:lnSpc>
              <a:buNone/>
            </a:pPr>
            <a:r>
              <a:rPr lang="en-US" dirty="0"/>
              <a:t>Link for the image which says its free </a:t>
            </a:r>
          </a:p>
          <a:p>
            <a:pPr marL="6350" indent="0">
              <a:lnSpc>
                <a:spcPct val="110000"/>
              </a:lnSpc>
              <a:buNone/>
            </a:pPr>
            <a:r>
              <a:rPr lang="en-US" dirty="0"/>
              <a:t>https://</a:t>
            </a:r>
            <a:r>
              <a:rPr lang="en-US" dirty="0" err="1"/>
              <a:t>www.istockphoto.com</a:t>
            </a:r>
            <a:r>
              <a:rPr lang="en-US" dirty="0"/>
              <a:t>/search/</a:t>
            </a:r>
            <a:r>
              <a:rPr lang="en-US" dirty="0" err="1"/>
              <a:t>search-by-asset?affiliateredirect</a:t>
            </a:r>
            <a:r>
              <a:rPr lang="en-US" dirty="0"/>
              <a:t>=</a:t>
            </a:r>
            <a:r>
              <a:rPr lang="en-US" dirty="0" err="1"/>
              <a:t>true&amp;assetid</a:t>
            </a:r>
            <a:r>
              <a:rPr lang="en-US" dirty="0"/>
              <a:t>=1331964973&amp;assettype=</a:t>
            </a:r>
            <a:r>
              <a:rPr lang="en-US" dirty="0" err="1"/>
              <a:t>image&amp;utm_campaign</a:t>
            </a:r>
            <a:r>
              <a:rPr lang="en-US" dirty="0"/>
              <a:t>=</a:t>
            </a:r>
            <a:r>
              <a:rPr lang="en-US" dirty="0" err="1"/>
              <a:t>srp_photos_top&amp;utm_content</a:t>
            </a:r>
            <a:r>
              <a:rPr lang="en-US" dirty="0"/>
              <a:t>=https%3A%2F%2Funsplash.com%2Fs%2Fphotos%2Fesg&amp;utm_medium=</a:t>
            </a:r>
            <a:r>
              <a:rPr lang="en-US" dirty="0" err="1"/>
              <a:t>affiliate&amp;utm_source</a:t>
            </a:r>
            <a:r>
              <a:rPr lang="en-US" dirty="0"/>
              <a:t>=</a:t>
            </a:r>
            <a:r>
              <a:rPr lang="en-US" dirty="0" err="1"/>
              <a:t>unsplash&amp;utm_term</a:t>
            </a:r>
            <a:r>
              <a:rPr lang="en-US" dirty="0"/>
              <a:t>=esg%3A%3A%3A</a:t>
            </a:r>
          </a:p>
          <a:p>
            <a:pPr marL="6350" indent="0">
              <a:lnSpc>
                <a:spcPct val="110000"/>
              </a:lnSpc>
              <a:buNone/>
            </a:pPr>
            <a:endParaRPr lang="en-US" dirty="0"/>
          </a:p>
          <a:p>
            <a:pPr marL="6350" indent="0">
              <a:lnSpc>
                <a:spcPct val="110000"/>
              </a:lnSpc>
              <a:buNone/>
            </a:pPr>
            <a:r>
              <a:rPr lang="en-US" dirty="0"/>
              <a:t>Could put the graphic on funds growth but I can’t copy &amp; paste the pdf</a:t>
            </a:r>
          </a:p>
          <a:p>
            <a:endParaRPr lang="en-US" dirty="0"/>
          </a:p>
        </p:txBody>
      </p:sp>
      <p:sp>
        <p:nvSpPr>
          <p:cNvPr id="4" name="Slide Number Placeholder 3"/>
          <p:cNvSpPr>
            <a:spLocks noGrp="1"/>
          </p:cNvSpPr>
          <p:nvPr>
            <p:ph type="sldNum" sz="quarter" idx="5"/>
          </p:nvPr>
        </p:nvSpPr>
        <p:spPr/>
        <p:txBody>
          <a:bodyPr/>
          <a:lstStyle/>
          <a:p>
            <a:fld id="{6B123179-2F04-AA4B-A370-67FFFB1A66DA}" type="slidenum">
              <a:rPr lang="en-US" smtClean="0"/>
              <a:t>10</a:t>
            </a:fld>
            <a:endParaRPr lang="en-US"/>
          </a:p>
        </p:txBody>
      </p:sp>
    </p:spTree>
    <p:extLst>
      <p:ext uri="{BB962C8B-B14F-4D97-AF65-F5344CB8AC3E}">
        <p14:creationId xmlns:p14="http://schemas.microsoft.com/office/powerpoint/2010/main" val="29182048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350" indent="0">
              <a:lnSpc>
                <a:spcPct val="110000"/>
              </a:lnSpc>
              <a:buNone/>
            </a:pPr>
            <a:r>
              <a:rPr lang="en-US" dirty="0"/>
              <a:t>When asset managers are </a:t>
            </a:r>
            <a:r>
              <a:rPr lang="en-US" dirty="0" err="1"/>
              <a:t>analysing</a:t>
            </a:r>
            <a:r>
              <a:rPr lang="en-US" dirty="0"/>
              <a:t> companies, do they think about the culture that is driving </a:t>
            </a:r>
            <a:r>
              <a:rPr lang="en-US" dirty="0" err="1"/>
              <a:t>behaviour</a:t>
            </a:r>
            <a:r>
              <a:rPr lang="en-US" dirty="0"/>
              <a:t>? </a:t>
            </a:r>
          </a:p>
          <a:p>
            <a:pPr marL="6350" indent="0">
              <a:lnSpc>
                <a:spcPct val="110000"/>
              </a:lnSpc>
              <a:buNone/>
            </a:pPr>
            <a:r>
              <a:rPr lang="en-US" dirty="0"/>
              <a:t>Given our definition of ESG up front, especially thinking about authenticity &amp; Integrity – is it possible to do ESG properly without thinking about values? </a:t>
            </a:r>
          </a:p>
          <a:p>
            <a:pPr marL="6350" indent="0">
              <a:lnSpc>
                <a:spcPct val="110000"/>
              </a:lnSpc>
              <a:buNone/>
            </a:pPr>
            <a:endParaRPr lang="en-US" dirty="0"/>
          </a:p>
          <a:p>
            <a:pPr marL="6350" indent="0">
              <a:lnSpc>
                <a:spcPct val="110000"/>
              </a:lnSpc>
              <a:buNone/>
            </a:pPr>
            <a:r>
              <a:rPr lang="en-US" dirty="0"/>
              <a:t>Interviewed 28 leading firms in the UK investment industry these questions on an unattributed basis, to encourage </a:t>
            </a:r>
            <a:r>
              <a:rPr lang="en-US" dirty="0" err="1"/>
              <a:t>candour</a:t>
            </a:r>
            <a:r>
              <a:rPr lang="en-US" dirty="0"/>
              <a:t>. </a:t>
            </a:r>
          </a:p>
          <a:p>
            <a:pPr marL="6350" indent="0">
              <a:lnSpc>
                <a:spcPct val="110000"/>
              </a:lnSpc>
              <a:buNone/>
            </a:pPr>
            <a:r>
              <a:rPr lang="en-US" dirty="0"/>
              <a:t>?? </a:t>
            </a:r>
          </a:p>
          <a:p>
            <a:pPr marL="6350" indent="0">
              <a:lnSpc>
                <a:spcPct val="110000"/>
              </a:lnSpc>
              <a:buNone/>
            </a:pPr>
            <a:r>
              <a:rPr lang="en-US" dirty="0"/>
              <a:t>We found that… </a:t>
            </a:r>
          </a:p>
          <a:p>
            <a:pPr marL="6350" indent="0">
              <a:lnSpc>
                <a:spcPct val="110000"/>
              </a:lnSpc>
              <a:buNone/>
            </a:pPr>
            <a:endParaRPr lang="en-US" dirty="0"/>
          </a:p>
          <a:p>
            <a:pPr marL="6350" indent="0">
              <a:lnSpc>
                <a:spcPct val="110000"/>
              </a:lnSpc>
              <a:buNone/>
            </a:pPr>
            <a:r>
              <a:rPr lang="en-US" dirty="0"/>
              <a:t>E Concern about climate change has become mainstream</a:t>
            </a:r>
          </a:p>
          <a:p>
            <a:pPr marL="6350" indent="0">
              <a:lnSpc>
                <a:spcPct val="110000"/>
              </a:lnSpc>
              <a:buNone/>
            </a:pPr>
            <a:r>
              <a:rPr lang="en-US" dirty="0"/>
              <a:t>S increasingly likely to be drivers of public opinion and corporate reputation </a:t>
            </a:r>
          </a:p>
          <a:p>
            <a:pPr marL="6350" indent="0">
              <a:lnSpc>
                <a:spcPct val="110000"/>
              </a:lnSpc>
              <a:buNone/>
            </a:pPr>
            <a:r>
              <a:rPr lang="en-US" dirty="0"/>
              <a:t>G UK Corporate Governance Code requires board promotion of a culture that is aligned with the company’s purpose, values and strategy </a:t>
            </a:r>
          </a:p>
          <a:p>
            <a:endParaRPr lang="en-US" dirty="0"/>
          </a:p>
          <a:p>
            <a:r>
              <a:rPr lang="en-US" dirty="0"/>
              <a:t>Image is from CFA Institute blog so should be ok (can check) </a:t>
            </a:r>
          </a:p>
        </p:txBody>
      </p:sp>
      <p:sp>
        <p:nvSpPr>
          <p:cNvPr id="4" name="Slide Number Placeholder 3"/>
          <p:cNvSpPr>
            <a:spLocks noGrp="1"/>
          </p:cNvSpPr>
          <p:nvPr>
            <p:ph type="sldNum" sz="quarter" idx="5"/>
          </p:nvPr>
        </p:nvSpPr>
        <p:spPr/>
        <p:txBody>
          <a:bodyPr/>
          <a:lstStyle/>
          <a:p>
            <a:fld id="{6B123179-2F04-AA4B-A370-67FFFB1A66DA}" type="slidenum">
              <a:rPr lang="en-US" smtClean="0"/>
              <a:t>11</a:t>
            </a:fld>
            <a:endParaRPr lang="en-US"/>
          </a:p>
        </p:txBody>
      </p:sp>
    </p:spTree>
    <p:extLst>
      <p:ext uri="{BB962C8B-B14F-4D97-AF65-F5344CB8AC3E}">
        <p14:creationId xmlns:p14="http://schemas.microsoft.com/office/powerpoint/2010/main" val="1644239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674CB-3709-4ACF-BB61-29ADEA3D41BE}"/>
              </a:ext>
            </a:extLst>
          </p:cNvPr>
          <p:cNvSpPr>
            <a:spLocks noGrp="1"/>
          </p:cNvSpPr>
          <p:nvPr>
            <p:ph type="ctrTitle"/>
          </p:nvPr>
        </p:nvSpPr>
        <p:spPr>
          <a:xfrm>
            <a:off x="1524000" y="1033272"/>
            <a:ext cx="9144000" cy="2478024"/>
          </a:xfrm>
        </p:spPr>
        <p:txBody>
          <a:bodyPr lIns="0" tIns="0" rIns="0" bIns="0" anchor="b">
            <a:noAutofit/>
          </a:bodyPr>
          <a:lstStyle>
            <a:lvl1pPr algn="ctr">
              <a:defRPr sz="4000" spc="750" baseline="0"/>
            </a:lvl1pPr>
          </a:lstStyle>
          <a:p>
            <a:r>
              <a:rPr lang="en-US" dirty="0"/>
              <a:t>Click to edit Master title style</a:t>
            </a:r>
          </a:p>
        </p:txBody>
      </p:sp>
      <p:sp>
        <p:nvSpPr>
          <p:cNvPr id="3" name="Subtitle 2">
            <a:extLst>
              <a:ext uri="{FF2B5EF4-FFF2-40B4-BE49-F238E27FC236}">
                <a16:creationId xmlns:a16="http://schemas.microsoft.com/office/drawing/2014/main" id="{E06DA6BE-9B64-48FC-92D1-EF0D426A3974}"/>
              </a:ext>
            </a:extLst>
          </p:cNvPr>
          <p:cNvSpPr>
            <a:spLocks noGrp="1"/>
          </p:cNvSpPr>
          <p:nvPr>
            <p:ph type="subTitle" idx="1"/>
          </p:nvPr>
        </p:nvSpPr>
        <p:spPr>
          <a:xfrm>
            <a:off x="1524000" y="3822192"/>
            <a:ext cx="9144000" cy="1435608"/>
          </a:xfrm>
        </p:spPr>
        <p:txBody>
          <a:bodyPr lIns="0" tIns="0" rIns="0" bIns="0">
            <a:normAutofit/>
          </a:bodyPr>
          <a:lstStyle>
            <a:lvl1pPr marL="0" indent="0" algn="ctr">
              <a:lnSpc>
                <a:spcPct val="150000"/>
              </a:lnSpc>
              <a:buNone/>
              <a:defRPr sz="1600" cap="all" spc="6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083AE59-8E21-449F-86DA-5BE297010864}"/>
              </a:ext>
            </a:extLst>
          </p:cNvPr>
          <p:cNvSpPr>
            <a:spLocks noGrp="1"/>
          </p:cNvSpPr>
          <p:nvPr>
            <p:ph type="dt" sz="half" idx="10"/>
          </p:nvPr>
        </p:nvSpPr>
        <p:spPr/>
        <p:txBody>
          <a:bodyPr/>
          <a:lstStyle/>
          <a:p>
            <a:fld id="{655A5808-3B61-48CC-92EF-85AC2E0DFA56}" type="datetime2">
              <a:rPr lang="en-US" smtClean="0"/>
              <a:t>Friday, September 30, 2022</a:t>
            </a:fld>
            <a:endParaRPr lang="en-US"/>
          </a:p>
        </p:txBody>
      </p:sp>
      <p:sp>
        <p:nvSpPr>
          <p:cNvPr id="5" name="Footer Placeholder 4">
            <a:extLst>
              <a:ext uri="{FF2B5EF4-FFF2-40B4-BE49-F238E27FC236}">
                <a16:creationId xmlns:a16="http://schemas.microsoft.com/office/drawing/2014/main" id="{4E8CCD60-9970-49FD-8254-21154BAA1E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C0A488-07A7-42F9-B1DF-68545B75417D}"/>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773906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DC3B6-2D75-4EC4-9120-88DCE0EA61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4B06CB-A0FE-4499-B674-90C8C281A5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7FD700-765A-4DE6-A8EC-9D9D92FCBB42}"/>
              </a:ext>
            </a:extLst>
          </p:cNvPr>
          <p:cNvSpPr>
            <a:spLocks noGrp="1"/>
          </p:cNvSpPr>
          <p:nvPr>
            <p:ph type="dt" sz="half" idx="10"/>
          </p:nvPr>
        </p:nvSpPr>
        <p:spPr/>
        <p:txBody>
          <a:bodyPr/>
          <a:lstStyle/>
          <a:p>
            <a:fld id="{735E98AF-4574-4509-BF7A-519ACD5BF826}" type="datetime2">
              <a:rPr lang="en-US" smtClean="0"/>
              <a:t>Friday, September 30, 2022</a:t>
            </a:fld>
            <a:endParaRPr lang="en-US"/>
          </a:p>
        </p:txBody>
      </p:sp>
      <p:sp>
        <p:nvSpPr>
          <p:cNvPr id="5" name="Footer Placeholder 4">
            <a:extLst>
              <a:ext uri="{FF2B5EF4-FFF2-40B4-BE49-F238E27FC236}">
                <a16:creationId xmlns:a16="http://schemas.microsoft.com/office/drawing/2014/main" id="{0C4664EC-C4B1-4D14-9ED3-14C6CCBFFC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DF5526-E518-4133-9F44-D812576C1092}"/>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260666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F62998-15B1-4CA8-8C60-7801001F8060}"/>
              </a:ext>
            </a:extLst>
          </p:cNvPr>
          <p:cNvSpPr>
            <a:spLocks noGrp="1"/>
          </p:cNvSpPr>
          <p:nvPr>
            <p:ph type="title" orient="vert"/>
          </p:nvPr>
        </p:nvSpPr>
        <p:spPr>
          <a:xfrm>
            <a:off x="8724900" y="838899"/>
            <a:ext cx="2628900" cy="4849301"/>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11AE278-0885-4594-AB09-120344C7D882}"/>
              </a:ext>
            </a:extLst>
          </p:cNvPr>
          <p:cNvSpPr>
            <a:spLocks noGrp="1"/>
          </p:cNvSpPr>
          <p:nvPr>
            <p:ph type="body" orient="vert" idx="1"/>
          </p:nvPr>
        </p:nvSpPr>
        <p:spPr>
          <a:xfrm>
            <a:off x="849235" y="838900"/>
            <a:ext cx="7723265" cy="4849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5B850CC-FB43-4988-8D4E-9C54C20185B4}"/>
              </a:ext>
            </a:extLst>
          </p:cNvPr>
          <p:cNvSpPr>
            <a:spLocks noGrp="1"/>
          </p:cNvSpPr>
          <p:nvPr>
            <p:ph type="dt" sz="half" idx="10"/>
          </p:nvPr>
        </p:nvSpPr>
        <p:spPr/>
        <p:txBody>
          <a:bodyPr/>
          <a:lstStyle/>
          <a:p>
            <a:fld id="{93DD97D4-9636-490F-85D0-E926C2B6F3B1}" type="datetime2">
              <a:rPr lang="en-US" smtClean="0"/>
              <a:t>Friday, September 30, 2022</a:t>
            </a:fld>
            <a:endParaRPr lang="en-US"/>
          </a:p>
        </p:txBody>
      </p:sp>
      <p:sp>
        <p:nvSpPr>
          <p:cNvPr id="5" name="Footer Placeholder 4">
            <a:extLst>
              <a:ext uri="{FF2B5EF4-FFF2-40B4-BE49-F238E27FC236}">
                <a16:creationId xmlns:a16="http://schemas.microsoft.com/office/drawing/2014/main" id="{47A70300-3853-4FB4-A084-CF6E5CF2BD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DBAFB0-25AA-4B69-8418-418F47A92700}"/>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8610569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450C0-26AF-4FA4-AB06-C9A2787770FC}"/>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GB"/>
          </a:p>
        </p:txBody>
      </p:sp>
      <p:sp>
        <p:nvSpPr>
          <p:cNvPr id="3" name="Subtitle 2">
            <a:extLst>
              <a:ext uri="{FF2B5EF4-FFF2-40B4-BE49-F238E27FC236}">
                <a16:creationId xmlns:a16="http://schemas.microsoft.com/office/drawing/2014/main" id="{AD990577-2D9F-47AD-BE9C-619F129F8D15}"/>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GB"/>
          </a:p>
        </p:txBody>
      </p:sp>
      <p:sp>
        <p:nvSpPr>
          <p:cNvPr id="4" name="Date Placeholder 3">
            <a:extLst>
              <a:ext uri="{FF2B5EF4-FFF2-40B4-BE49-F238E27FC236}">
                <a16:creationId xmlns:a16="http://schemas.microsoft.com/office/drawing/2014/main" id="{641363FC-4579-4BCD-916E-3AEAD96DEF43}"/>
              </a:ext>
            </a:extLst>
          </p:cNvPr>
          <p:cNvSpPr txBox="1">
            <a:spLocks noGrp="1"/>
          </p:cNvSpPr>
          <p:nvPr>
            <p:ph type="dt" sz="half" idx="7"/>
          </p:nvPr>
        </p:nvSpPr>
        <p:spPr/>
        <p:txBody>
          <a:bodyPr/>
          <a:lstStyle>
            <a:lvl1pPr>
              <a:defRPr/>
            </a:lvl1pPr>
          </a:lstStyle>
          <a:p>
            <a:pPr lvl="0"/>
            <a:fld id="{580008EB-044A-43A0-B384-16D0A568A98F}" type="datetime1">
              <a:rPr lang="en-GB"/>
              <a:pPr lvl="0"/>
              <a:t>30/09/2022</a:t>
            </a:fld>
            <a:endParaRPr lang="en-GB"/>
          </a:p>
        </p:txBody>
      </p:sp>
      <p:sp>
        <p:nvSpPr>
          <p:cNvPr id="5" name="Footer Placeholder 4">
            <a:extLst>
              <a:ext uri="{FF2B5EF4-FFF2-40B4-BE49-F238E27FC236}">
                <a16:creationId xmlns:a16="http://schemas.microsoft.com/office/drawing/2014/main" id="{04EDB406-041F-45AB-B2D0-73A234448075}"/>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BB6F422-6F1C-46D4-A74D-D2FEA1DCCC3D}"/>
              </a:ext>
            </a:extLst>
          </p:cNvPr>
          <p:cNvSpPr txBox="1">
            <a:spLocks noGrp="1"/>
          </p:cNvSpPr>
          <p:nvPr>
            <p:ph type="sldNum" sz="quarter" idx="8"/>
          </p:nvPr>
        </p:nvSpPr>
        <p:spPr/>
        <p:txBody>
          <a:bodyPr/>
          <a:lstStyle>
            <a:lvl1pPr>
              <a:defRPr/>
            </a:lvl1pPr>
          </a:lstStyle>
          <a:p>
            <a:pPr lvl="0"/>
            <a:fld id="{EB348BB2-C8AA-46C3-B248-E764D4B5411A}" type="slidenum">
              <a:t>‹#›</a:t>
            </a:fld>
            <a:endParaRPr lang="en-GB"/>
          </a:p>
        </p:txBody>
      </p:sp>
    </p:spTree>
    <p:extLst>
      <p:ext uri="{BB962C8B-B14F-4D97-AF65-F5344CB8AC3E}">
        <p14:creationId xmlns:p14="http://schemas.microsoft.com/office/powerpoint/2010/main" val="1881934078"/>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9868C-89E1-4EB9-9DF1-397F4CFDAFF3}"/>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57EC8AB3-A0EB-4290-B46F-FD9AA27C5435}"/>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83E7D3-9DBB-484B-95D4-E4F50981B540}"/>
              </a:ext>
            </a:extLst>
          </p:cNvPr>
          <p:cNvSpPr txBox="1">
            <a:spLocks noGrp="1"/>
          </p:cNvSpPr>
          <p:nvPr>
            <p:ph type="dt" sz="half" idx="7"/>
          </p:nvPr>
        </p:nvSpPr>
        <p:spPr/>
        <p:txBody>
          <a:bodyPr/>
          <a:lstStyle>
            <a:lvl1pPr>
              <a:defRPr/>
            </a:lvl1pPr>
          </a:lstStyle>
          <a:p>
            <a:pPr lvl="0"/>
            <a:fld id="{9A64AFD7-F475-41AB-B99D-81020386F3A2}" type="datetime1">
              <a:rPr lang="en-GB"/>
              <a:pPr lvl="0"/>
              <a:t>30/09/2022</a:t>
            </a:fld>
            <a:endParaRPr lang="en-GB"/>
          </a:p>
        </p:txBody>
      </p:sp>
      <p:sp>
        <p:nvSpPr>
          <p:cNvPr id="5" name="Footer Placeholder 4">
            <a:extLst>
              <a:ext uri="{FF2B5EF4-FFF2-40B4-BE49-F238E27FC236}">
                <a16:creationId xmlns:a16="http://schemas.microsoft.com/office/drawing/2014/main" id="{B3D62947-706B-4B94-A027-1E7A0E647D8C}"/>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81AEC99-B8B5-4DB2-BD4D-65C00E5C8CD1}"/>
              </a:ext>
            </a:extLst>
          </p:cNvPr>
          <p:cNvSpPr txBox="1">
            <a:spLocks noGrp="1"/>
          </p:cNvSpPr>
          <p:nvPr>
            <p:ph type="sldNum" sz="quarter" idx="8"/>
          </p:nvPr>
        </p:nvSpPr>
        <p:spPr/>
        <p:txBody>
          <a:bodyPr/>
          <a:lstStyle>
            <a:lvl1pPr>
              <a:defRPr/>
            </a:lvl1pPr>
          </a:lstStyle>
          <a:p>
            <a:pPr lvl="0"/>
            <a:fld id="{B38B9764-4335-42AA-A791-254103AC6479}" type="slidenum">
              <a:t>‹#›</a:t>
            </a:fld>
            <a:endParaRPr lang="en-GB"/>
          </a:p>
        </p:txBody>
      </p:sp>
    </p:spTree>
    <p:extLst>
      <p:ext uri="{BB962C8B-B14F-4D97-AF65-F5344CB8AC3E}">
        <p14:creationId xmlns:p14="http://schemas.microsoft.com/office/powerpoint/2010/main" val="4865356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A696E-0AF5-475B-B876-0616DEB4E713}"/>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2AF661DD-FA6D-4239-A2A5-E3CFC8BCCCA2}"/>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F838BC94-F4BF-4CD5-9510-FEC7557E23B7}"/>
              </a:ext>
            </a:extLst>
          </p:cNvPr>
          <p:cNvSpPr txBox="1">
            <a:spLocks noGrp="1"/>
          </p:cNvSpPr>
          <p:nvPr>
            <p:ph type="dt" sz="half" idx="7"/>
          </p:nvPr>
        </p:nvSpPr>
        <p:spPr/>
        <p:txBody>
          <a:bodyPr/>
          <a:lstStyle>
            <a:lvl1pPr>
              <a:defRPr/>
            </a:lvl1pPr>
          </a:lstStyle>
          <a:p>
            <a:pPr lvl="0"/>
            <a:fld id="{91278DC7-3EA7-45BE-89FB-5973D316D04E}" type="datetime1">
              <a:rPr lang="en-GB"/>
              <a:pPr lvl="0"/>
              <a:t>30/09/2022</a:t>
            </a:fld>
            <a:endParaRPr lang="en-GB"/>
          </a:p>
        </p:txBody>
      </p:sp>
      <p:sp>
        <p:nvSpPr>
          <p:cNvPr id="5" name="Footer Placeholder 4">
            <a:extLst>
              <a:ext uri="{FF2B5EF4-FFF2-40B4-BE49-F238E27FC236}">
                <a16:creationId xmlns:a16="http://schemas.microsoft.com/office/drawing/2014/main" id="{84BBA418-F858-4D9D-A5DD-B37DDFED5F10}"/>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1C1FB612-8CB1-42F2-AD6F-A9809499B114}"/>
              </a:ext>
            </a:extLst>
          </p:cNvPr>
          <p:cNvSpPr txBox="1">
            <a:spLocks noGrp="1"/>
          </p:cNvSpPr>
          <p:nvPr>
            <p:ph type="sldNum" sz="quarter" idx="8"/>
          </p:nvPr>
        </p:nvSpPr>
        <p:spPr/>
        <p:txBody>
          <a:bodyPr/>
          <a:lstStyle>
            <a:lvl1pPr>
              <a:defRPr/>
            </a:lvl1pPr>
          </a:lstStyle>
          <a:p>
            <a:pPr lvl="0"/>
            <a:fld id="{E0C5528A-B459-4BF3-8DDE-FD2B73946F8D}" type="slidenum">
              <a:t>‹#›</a:t>
            </a:fld>
            <a:endParaRPr lang="en-GB"/>
          </a:p>
        </p:txBody>
      </p:sp>
    </p:spTree>
    <p:extLst>
      <p:ext uri="{BB962C8B-B14F-4D97-AF65-F5344CB8AC3E}">
        <p14:creationId xmlns:p14="http://schemas.microsoft.com/office/powerpoint/2010/main" val="29106012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AFEB7-B15D-4EE0-8371-B215CC346E0B}"/>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C476AC84-751B-41B8-89F9-FCEE56A616FB}"/>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8678E1E-06E3-4B80-BC94-8C8C471A1280}"/>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7BE74D9-C2C8-4735-97AE-AD5DFA70F88E}"/>
              </a:ext>
            </a:extLst>
          </p:cNvPr>
          <p:cNvSpPr txBox="1">
            <a:spLocks noGrp="1"/>
          </p:cNvSpPr>
          <p:nvPr>
            <p:ph type="dt" sz="half" idx="7"/>
          </p:nvPr>
        </p:nvSpPr>
        <p:spPr/>
        <p:txBody>
          <a:bodyPr/>
          <a:lstStyle>
            <a:lvl1pPr>
              <a:defRPr/>
            </a:lvl1pPr>
          </a:lstStyle>
          <a:p>
            <a:pPr lvl="0"/>
            <a:fld id="{ACA8EFD1-E476-49D4-95FD-B2FC2BCBA1F6}" type="datetime1">
              <a:rPr lang="en-GB"/>
              <a:pPr lvl="0"/>
              <a:t>30/09/2022</a:t>
            </a:fld>
            <a:endParaRPr lang="en-GB"/>
          </a:p>
        </p:txBody>
      </p:sp>
      <p:sp>
        <p:nvSpPr>
          <p:cNvPr id="6" name="Footer Placeholder 5">
            <a:extLst>
              <a:ext uri="{FF2B5EF4-FFF2-40B4-BE49-F238E27FC236}">
                <a16:creationId xmlns:a16="http://schemas.microsoft.com/office/drawing/2014/main" id="{65B3D1A0-9954-4F80-8395-FB59AF89C673}"/>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72306AF6-A3FE-4DCD-9035-B08201DF1C51}"/>
              </a:ext>
            </a:extLst>
          </p:cNvPr>
          <p:cNvSpPr txBox="1">
            <a:spLocks noGrp="1"/>
          </p:cNvSpPr>
          <p:nvPr>
            <p:ph type="sldNum" sz="quarter" idx="8"/>
          </p:nvPr>
        </p:nvSpPr>
        <p:spPr/>
        <p:txBody>
          <a:bodyPr/>
          <a:lstStyle>
            <a:lvl1pPr>
              <a:defRPr/>
            </a:lvl1pPr>
          </a:lstStyle>
          <a:p>
            <a:pPr lvl="0"/>
            <a:fld id="{9E53FA02-0EB3-48A3-ACF7-629469D113DA}" type="slidenum">
              <a:t>‹#›</a:t>
            </a:fld>
            <a:endParaRPr lang="en-GB"/>
          </a:p>
        </p:txBody>
      </p:sp>
    </p:spTree>
    <p:extLst>
      <p:ext uri="{BB962C8B-B14F-4D97-AF65-F5344CB8AC3E}">
        <p14:creationId xmlns:p14="http://schemas.microsoft.com/office/powerpoint/2010/main" val="16306123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C1AE1-7E00-4F6B-9ECE-7E7F3FA0463C}"/>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BAD30C53-F98A-4903-ABBB-71CC8C75B25F}"/>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a16="http://schemas.microsoft.com/office/drawing/2014/main" id="{13A45F4A-B7A1-47AC-9172-37F12391677E}"/>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84815A5-C088-4FD0-8313-F49ED5655C74}"/>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a16="http://schemas.microsoft.com/office/drawing/2014/main" id="{6F1A606F-6F5E-40DF-8EA9-9A53E90573D4}"/>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5CB21A5-48C0-42B5-BDC5-98CEDDAF0295}"/>
              </a:ext>
            </a:extLst>
          </p:cNvPr>
          <p:cNvSpPr txBox="1">
            <a:spLocks noGrp="1"/>
          </p:cNvSpPr>
          <p:nvPr>
            <p:ph type="dt" sz="half" idx="7"/>
          </p:nvPr>
        </p:nvSpPr>
        <p:spPr/>
        <p:txBody>
          <a:bodyPr/>
          <a:lstStyle>
            <a:lvl1pPr>
              <a:defRPr/>
            </a:lvl1pPr>
          </a:lstStyle>
          <a:p>
            <a:pPr lvl="0"/>
            <a:fld id="{13C48201-A9BF-484D-BFAD-2859EA780020}" type="datetime1">
              <a:rPr lang="en-GB"/>
              <a:pPr lvl="0"/>
              <a:t>30/09/2022</a:t>
            </a:fld>
            <a:endParaRPr lang="en-GB"/>
          </a:p>
        </p:txBody>
      </p:sp>
      <p:sp>
        <p:nvSpPr>
          <p:cNvPr id="8" name="Footer Placeholder 7">
            <a:extLst>
              <a:ext uri="{FF2B5EF4-FFF2-40B4-BE49-F238E27FC236}">
                <a16:creationId xmlns:a16="http://schemas.microsoft.com/office/drawing/2014/main" id="{9BBF78DB-EFC5-4AC8-B54D-0483E54AFEB1}"/>
              </a:ext>
            </a:extLst>
          </p:cNvPr>
          <p:cNvSpPr txBox="1">
            <a:spLocks noGrp="1"/>
          </p:cNvSpPr>
          <p:nvPr>
            <p:ph type="ftr" sz="quarter" idx="9"/>
          </p:nvPr>
        </p:nvSpPr>
        <p:spPr/>
        <p:txBody>
          <a:bodyPr/>
          <a:lstStyle>
            <a:lvl1pPr>
              <a:defRPr/>
            </a:lvl1pPr>
          </a:lstStyle>
          <a:p>
            <a:pPr lvl="0"/>
            <a:endParaRPr lang="en-GB"/>
          </a:p>
        </p:txBody>
      </p:sp>
      <p:sp>
        <p:nvSpPr>
          <p:cNvPr id="9" name="Slide Number Placeholder 8">
            <a:extLst>
              <a:ext uri="{FF2B5EF4-FFF2-40B4-BE49-F238E27FC236}">
                <a16:creationId xmlns:a16="http://schemas.microsoft.com/office/drawing/2014/main" id="{9E30F15C-CD6B-4884-9CD2-71706049F3CF}"/>
              </a:ext>
            </a:extLst>
          </p:cNvPr>
          <p:cNvSpPr txBox="1">
            <a:spLocks noGrp="1"/>
          </p:cNvSpPr>
          <p:nvPr>
            <p:ph type="sldNum" sz="quarter" idx="8"/>
          </p:nvPr>
        </p:nvSpPr>
        <p:spPr/>
        <p:txBody>
          <a:bodyPr/>
          <a:lstStyle>
            <a:lvl1pPr>
              <a:defRPr/>
            </a:lvl1pPr>
          </a:lstStyle>
          <a:p>
            <a:pPr lvl="0"/>
            <a:fld id="{96FFB0BC-A625-4E8D-A698-8F87B9BDA98A}" type="slidenum">
              <a:t>‹#›</a:t>
            </a:fld>
            <a:endParaRPr lang="en-GB"/>
          </a:p>
        </p:txBody>
      </p:sp>
    </p:spTree>
    <p:extLst>
      <p:ext uri="{BB962C8B-B14F-4D97-AF65-F5344CB8AC3E}">
        <p14:creationId xmlns:p14="http://schemas.microsoft.com/office/powerpoint/2010/main" val="1785968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BC94E-7106-4E61-96BA-68C7AF2B6CA6}"/>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Date Placeholder 2">
            <a:extLst>
              <a:ext uri="{FF2B5EF4-FFF2-40B4-BE49-F238E27FC236}">
                <a16:creationId xmlns:a16="http://schemas.microsoft.com/office/drawing/2014/main" id="{2C49C674-DD9E-4119-BE72-9550BA3E7D4A}"/>
              </a:ext>
            </a:extLst>
          </p:cNvPr>
          <p:cNvSpPr txBox="1">
            <a:spLocks noGrp="1"/>
          </p:cNvSpPr>
          <p:nvPr>
            <p:ph type="dt" sz="half" idx="7"/>
          </p:nvPr>
        </p:nvSpPr>
        <p:spPr/>
        <p:txBody>
          <a:bodyPr/>
          <a:lstStyle>
            <a:lvl1pPr>
              <a:defRPr/>
            </a:lvl1pPr>
          </a:lstStyle>
          <a:p>
            <a:pPr lvl="0"/>
            <a:fld id="{AFBA00A0-0FC0-42F0-8988-0423DBB20D9E}" type="datetime1">
              <a:rPr lang="en-GB"/>
              <a:pPr lvl="0"/>
              <a:t>30/09/2022</a:t>
            </a:fld>
            <a:endParaRPr lang="en-GB"/>
          </a:p>
        </p:txBody>
      </p:sp>
      <p:sp>
        <p:nvSpPr>
          <p:cNvPr id="4" name="Footer Placeholder 3">
            <a:extLst>
              <a:ext uri="{FF2B5EF4-FFF2-40B4-BE49-F238E27FC236}">
                <a16:creationId xmlns:a16="http://schemas.microsoft.com/office/drawing/2014/main" id="{137C5B5D-9B39-43E0-848F-A623299D9244}"/>
              </a:ext>
            </a:extLst>
          </p:cNvPr>
          <p:cNvSpPr txBox="1">
            <a:spLocks noGrp="1"/>
          </p:cNvSpPr>
          <p:nvPr>
            <p:ph type="ftr" sz="quarter" idx="9"/>
          </p:nvPr>
        </p:nvSpPr>
        <p:spPr/>
        <p:txBody>
          <a:bodyPr/>
          <a:lstStyle>
            <a:lvl1pPr>
              <a:defRPr/>
            </a:lvl1pPr>
          </a:lstStyle>
          <a:p>
            <a:pPr lvl="0"/>
            <a:endParaRPr lang="en-GB"/>
          </a:p>
        </p:txBody>
      </p:sp>
      <p:sp>
        <p:nvSpPr>
          <p:cNvPr id="5" name="Slide Number Placeholder 4">
            <a:extLst>
              <a:ext uri="{FF2B5EF4-FFF2-40B4-BE49-F238E27FC236}">
                <a16:creationId xmlns:a16="http://schemas.microsoft.com/office/drawing/2014/main" id="{D28B9855-1FA2-4A2B-87BA-FE546155C875}"/>
              </a:ext>
            </a:extLst>
          </p:cNvPr>
          <p:cNvSpPr txBox="1">
            <a:spLocks noGrp="1"/>
          </p:cNvSpPr>
          <p:nvPr>
            <p:ph type="sldNum" sz="quarter" idx="8"/>
          </p:nvPr>
        </p:nvSpPr>
        <p:spPr/>
        <p:txBody>
          <a:bodyPr/>
          <a:lstStyle>
            <a:lvl1pPr>
              <a:defRPr/>
            </a:lvl1pPr>
          </a:lstStyle>
          <a:p>
            <a:pPr lvl="0"/>
            <a:fld id="{C0455216-0564-4476-BCC7-A609CDE7D19E}" type="slidenum">
              <a:t>‹#›</a:t>
            </a:fld>
            <a:endParaRPr lang="en-GB"/>
          </a:p>
        </p:txBody>
      </p:sp>
    </p:spTree>
    <p:extLst>
      <p:ext uri="{BB962C8B-B14F-4D97-AF65-F5344CB8AC3E}">
        <p14:creationId xmlns:p14="http://schemas.microsoft.com/office/powerpoint/2010/main" val="8565558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AF0F29-7B7F-44FB-9603-084260DD43AE}"/>
              </a:ext>
            </a:extLst>
          </p:cNvPr>
          <p:cNvSpPr txBox="1">
            <a:spLocks noGrp="1"/>
          </p:cNvSpPr>
          <p:nvPr>
            <p:ph type="dt" sz="half" idx="7"/>
          </p:nvPr>
        </p:nvSpPr>
        <p:spPr/>
        <p:txBody>
          <a:bodyPr/>
          <a:lstStyle>
            <a:lvl1pPr>
              <a:defRPr/>
            </a:lvl1pPr>
          </a:lstStyle>
          <a:p>
            <a:pPr lvl="0"/>
            <a:fld id="{17012F64-8530-4694-948F-022DF1548606}" type="datetime1">
              <a:rPr lang="en-GB"/>
              <a:pPr lvl="0"/>
              <a:t>30/09/2022</a:t>
            </a:fld>
            <a:endParaRPr lang="en-GB"/>
          </a:p>
        </p:txBody>
      </p:sp>
      <p:sp>
        <p:nvSpPr>
          <p:cNvPr id="3" name="Footer Placeholder 2">
            <a:extLst>
              <a:ext uri="{FF2B5EF4-FFF2-40B4-BE49-F238E27FC236}">
                <a16:creationId xmlns:a16="http://schemas.microsoft.com/office/drawing/2014/main" id="{AAEDACB2-3DC4-40AD-B3A0-3E2E228A9710}"/>
              </a:ext>
            </a:extLst>
          </p:cNvPr>
          <p:cNvSpPr txBox="1">
            <a:spLocks noGrp="1"/>
          </p:cNvSpPr>
          <p:nvPr>
            <p:ph type="ftr" sz="quarter" idx="9"/>
          </p:nvPr>
        </p:nvSpPr>
        <p:spPr/>
        <p:txBody>
          <a:bodyPr/>
          <a:lstStyle>
            <a:lvl1pPr>
              <a:defRPr/>
            </a:lvl1pPr>
          </a:lstStyle>
          <a:p>
            <a:pPr lvl="0"/>
            <a:endParaRPr lang="en-GB"/>
          </a:p>
        </p:txBody>
      </p:sp>
      <p:sp>
        <p:nvSpPr>
          <p:cNvPr id="4" name="Slide Number Placeholder 3">
            <a:extLst>
              <a:ext uri="{FF2B5EF4-FFF2-40B4-BE49-F238E27FC236}">
                <a16:creationId xmlns:a16="http://schemas.microsoft.com/office/drawing/2014/main" id="{26730852-2D90-4263-AE2A-99BE9AE634E1}"/>
              </a:ext>
            </a:extLst>
          </p:cNvPr>
          <p:cNvSpPr txBox="1">
            <a:spLocks noGrp="1"/>
          </p:cNvSpPr>
          <p:nvPr>
            <p:ph type="sldNum" sz="quarter" idx="8"/>
          </p:nvPr>
        </p:nvSpPr>
        <p:spPr/>
        <p:txBody>
          <a:bodyPr/>
          <a:lstStyle>
            <a:lvl1pPr>
              <a:defRPr/>
            </a:lvl1pPr>
          </a:lstStyle>
          <a:p>
            <a:pPr lvl="0"/>
            <a:fld id="{C72156A5-5456-43CC-BF61-A32D3D3A0664}" type="slidenum">
              <a:t>‹#›</a:t>
            </a:fld>
            <a:endParaRPr lang="en-GB"/>
          </a:p>
        </p:txBody>
      </p:sp>
    </p:spTree>
    <p:extLst>
      <p:ext uri="{BB962C8B-B14F-4D97-AF65-F5344CB8AC3E}">
        <p14:creationId xmlns:p14="http://schemas.microsoft.com/office/powerpoint/2010/main" val="2650450318"/>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15350-34BE-48A6-AB87-619AB569D0B8}"/>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88454A65-927C-46A5-999A-2FDCDFCD629F}"/>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D779555-EBA5-4E3E-8ABE-C836B01C9C58}"/>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9AC7D893-A8EC-4989-87DC-82059DDDF697}"/>
              </a:ext>
            </a:extLst>
          </p:cNvPr>
          <p:cNvSpPr txBox="1">
            <a:spLocks noGrp="1"/>
          </p:cNvSpPr>
          <p:nvPr>
            <p:ph type="dt" sz="half" idx="7"/>
          </p:nvPr>
        </p:nvSpPr>
        <p:spPr/>
        <p:txBody>
          <a:bodyPr/>
          <a:lstStyle>
            <a:lvl1pPr>
              <a:defRPr/>
            </a:lvl1pPr>
          </a:lstStyle>
          <a:p>
            <a:pPr lvl="0"/>
            <a:fld id="{BFFBE75E-93D9-43ED-BF30-68E8DB21ED2A}" type="datetime1">
              <a:rPr lang="en-GB"/>
              <a:pPr lvl="0"/>
              <a:t>30/09/2022</a:t>
            </a:fld>
            <a:endParaRPr lang="en-GB"/>
          </a:p>
        </p:txBody>
      </p:sp>
      <p:sp>
        <p:nvSpPr>
          <p:cNvPr id="6" name="Footer Placeholder 5">
            <a:extLst>
              <a:ext uri="{FF2B5EF4-FFF2-40B4-BE49-F238E27FC236}">
                <a16:creationId xmlns:a16="http://schemas.microsoft.com/office/drawing/2014/main" id="{172ED5FC-6961-45D0-ADC7-4994AD589D6B}"/>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68B2C51F-454C-4E0E-813C-656704F9A2E3}"/>
              </a:ext>
            </a:extLst>
          </p:cNvPr>
          <p:cNvSpPr txBox="1">
            <a:spLocks noGrp="1"/>
          </p:cNvSpPr>
          <p:nvPr>
            <p:ph type="sldNum" sz="quarter" idx="8"/>
          </p:nvPr>
        </p:nvSpPr>
        <p:spPr/>
        <p:txBody>
          <a:bodyPr/>
          <a:lstStyle>
            <a:lvl1pPr>
              <a:defRPr/>
            </a:lvl1pPr>
          </a:lstStyle>
          <a:p>
            <a:pPr lvl="0"/>
            <a:fld id="{02F0A9E7-5D61-42CE-8550-2317788026E6}" type="slidenum">
              <a:t>‹#›</a:t>
            </a:fld>
            <a:endParaRPr lang="en-GB"/>
          </a:p>
        </p:txBody>
      </p:sp>
    </p:spTree>
    <p:extLst>
      <p:ext uri="{BB962C8B-B14F-4D97-AF65-F5344CB8AC3E}">
        <p14:creationId xmlns:p14="http://schemas.microsoft.com/office/powerpoint/2010/main" val="613218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E0F35-0AE7-48AB-9005-F1DB4BD0B47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DDD4022-C31F-4C4C-B5BF-5F9730C08A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A45EE9-11D3-436C-9D73-1AA6CCDB165F}"/>
              </a:ext>
            </a:extLst>
          </p:cNvPr>
          <p:cNvSpPr>
            <a:spLocks noGrp="1"/>
          </p:cNvSpPr>
          <p:nvPr>
            <p:ph type="dt" sz="half" idx="10"/>
          </p:nvPr>
        </p:nvSpPr>
        <p:spPr/>
        <p:txBody>
          <a:bodyPr/>
          <a:lstStyle/>
          <a:p>
            <a:fld id="{2F3AF3C6-0FD4-4939-991C-00DDE5C56815}" type="datetime2">
              <a:rPr lang="en-US" smtClean="0"/>
              <a:t>Friday, September 30, 2022</a:t>
            </a:fld>
            <a:endParaRPr lang="en-US"/>
          </a:p>
        </p:txBody>
      </p:sp>
      <p:sp>
        <p:nvSpPr>
          <p:cNvPr id="5" name="Footer Placeholder 4">
            <a:extLst>
              <a:ext uri="{FF2B5EF4-FFF2-40B4-BE49-F238E27FC236}">
                <a16:creationId xmlns:a16="http://schemas.microsoft.com/office/drawing/2014/main" id="{92817DCF-881F-4956-81AE-A6D27A88F4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65F17-AD75-4B7E-970D-5D4DBD5D170C}"/>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5188045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CF928-C458-4664-BC86-4457C539721D}"/>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Picture Placeholder 2">
            <a:extLst>
              <a:ext uri="{FF2B5EF4-FFF2-40B4-BE49-F238E27FC236}">
                <a16:creationId xmlns:a16="http://schemas.microsoft.com/office/drawing/2014/main" id="{3F8D8E98-4814-4C7B-9257-2E8D2F0F8DB4}"/>
              </a:ext>
            </a:extLst>
          </p:cNvPr>
          <p:cNvSpPr txBox="1">
            <a:spLocks noGrp="1"/>
          </p:cNvSpPr>
          <p:nvPr>
            <p:ph type="pic" idx="1"/>
          </p:nvPr>
        </p:nvSpPr>
        <p:spPr>
          <a:xfrm>
            <a:off x="5183184" y="987423"/>
            <a:ext cx="6172200" cy="4873623"/>
          </a:xfrm>
        </p:spPr>
        <p:txBody>
          <a:bodyPr/>
          <a:lstStyle>
            <a:lvl1pPr marL="0" indent="0">
              <a:buNone/>
              <a:defRPr lang="en-GB" sz="3200"/>
            </a:lvl1pPr>
          </a:lstStyle>
          <a:p>
            <a:pPr lvl="0"/>
            <a:endParaRPr lang="en-GB"/>
          </a:p>
        </p:txBody>
      </p:sp>
      <p:sp>
        <p:nvSpPr>
          <p:cNvPr id="4" name="Text Placeholder 3">
            <a:extLst>
              <a:ext uri="{FF2B5EF4-FFF2-40B4-BE49-F238E27FC236}">
                <a16:creationId xmlns:a16="http://schemas.microsoft.com/office/drawing/2014/main" id="{A4B198D3-E6FE-480B-9E38-DFADE1AB925B}"/>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045EA304-2E8B-4435-9CF8-02B610A0A3B6}"/>
              </a:ext>
            </a:extLst>
          </p:cNvPr>
          <p:cNvSpPr txBox="1">
            <a:spLocks noGrp="1"/>
          </p:cNvSpPr>
          <p:nvPr>
            <p:ph type="dt" sz="half" idx="7"/>
          </p:nvPr>
        </p:nvSpPr>
        <p:spPr/>
        <p:txBody>
          <a:bodyPr/>
          <a:lstStyle>
            <a:lvl1pPr>
              <a:defRPr/>
            </a:lvl1pPr>
          </a:lstStyle>
          <a:p>
            <a:pPr lvl="0"/>
            <a:fld id="{9C29463F-C026-47EE-8EA3-AE6DA932FA44}" type="datetime1">
              <a:rPr lang="en-GB"/>
              <a:pPr lvl="0"/>
              <a:t>30/09/2022</a:t>
            </a:fld>
            <a:endParaRPr lang="en-GB"/>
          </a:p>
        </p:txBody>
      </p:sp>
      <p:sp>
        <p:nvSpPr>
          <p:cNvPr id="6" name="Footer Placeholder 5">
            <a:extLst>
              <a:ext uri="{FF2B5EF4-FFF2-40B4-BE49-F238E27FC236}">
                <a16:creationId xmlns:a16="http://schemas.microsoft.com/office/drawing/2014/main" id="{14E40AAF-63FC-4474-AD92-FCB7D871AE48}"/>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2A70A1CC-2739-402E-8E89-9DB2103B1459}"/>
              </a:ext>
            </a:extLst>
          </p:cNvPr>
          <p:cNvSpPr txBox="1">
            <a:spLocks noGrp="1"/>
          </p:cNvSpPr>
          <p:nvPr>
            <p:ph type="sldNum" sz="quarter" idx="8"/>
          </p:nvPr>
        </p:nvSpPr>
        <p:spPr/>
        <p:txBody>
          <a:bodyPr/>
          <a:lstStyle>
            <a:lvl1pPr>
              <a:defRPr/>
            </a:lvl1pPr>
          </a:lstStyle>
          <a:p>
            <a:pPr lvl="0"/>
            <a:fld id="{26FF0F5D-236E-4749-B65B-E6F2DB46E81B}" type="slidenum">
              <a:t>‹#›</a:t>
            </a:fld>
            <a:endParaRPr lang="en-GB"/>
          </a:p>
        </p:txBody>
      </p:sp>
    </p:spTree>
    <p:extLst>
      <p:ext uri="{BB962C8B-B14F-4D97-AF65-F5344CB8AC3E}">
        <p14:creationId xmlns:p14="http://schemas.microsoft.com/office/powerpoint/2010/main" val="42278535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B2770-9134-4202-9C88-FBF247524D72}"/>
              </a:ext>
            </a:extLst>
          </p:cNvPr>
          <p:cNvSpPr txBox="1">
            <a:spLocks noGrp="1"/>
          </p:cNvSpPr>
          <p:nvPr>
            <p:ph type="title"/>
          </p:nvPr>
        </p:nvSpPr>
        <p:spPr/>
        <p:txBody>
          <a:bodyPr/>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391802F1-E66C-4B57-B040-FBA0FA703287}"/>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3D2358-5717-401C-93FA-FFD38AAF0191}"/>
              </a:ext>
            </a:extLst>
          </p:cNvPr>
          <p:cNvSpPr txBox="1">
            <a:spLocks noGrp="1"/>
          </p:cNvSpPr>
          <p:nvPr>
            <p:ph type="dt" sz="half" idx="7"/>
          </p:nvPr>
        </p:nvSpPr>
        <p:spPr/>
        <p:txBody>
          <a:bodyPr/>
          <a:lstStyle>
            <a:lvl1pPr>
              <a:defRPr/>
            </a:lvl1pPr>
          </a:lstStyle>
          <a:p>
            <a:pPr lvl="0"/>
            <a:fld id="{4518D0D4-A4A2-4DC5-AAA0-7544836BCF57}" type="datetime1">
              <a:rPr lang="en-GB"/>
              <a:pPr lvl="0"/>
              <a:t>30/09/2022</a:t>
            </a:fld>
            <a:endParaRPr lang="en-GB"/>
          </a:p>
        </p:txBody>
      </p:sp>
      <p:sp>
        <p:nvSpPr>
          <p:cNvPr id="5" name="Footer Placeholder 4">
            <a:extLst>
              <a:ext uri="{FF2B5EF4-FFF2-40B4-BE49-F238E27FC236}">
                <a16:creationId xmlns:a16="http://schemas.microsoft.com/office/drawing/2014/main" id="{9AB6F183-342E-4EE5-A72D-53CC801C3D31}"/>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CC8C3F83-A748-406F-ABC8-22528CECD788}"/>
              </a:ext>
            </a:extLst>
          </p:cNvPr>
          <p:cNvSpPr txBox="1">
            <a:spLocks noGrp="1"/>
          </p:cNvSpPr>
          <p:nvPr>
            <p:ph type="sldNum" sz="quarter" idx="8"/>
          </p:nvPr>
        </p:nvSpPr>
        <p:spPr/>
        <p:txBody>
          <a:bodyPr/>
          <a:lstStyle>
            <a:lvl1pPr>
              <a:defRPr/>
            </a:lvl1pPr>
          </a:lstStyle>
          <a:p>
            <a:pPr lvl="0"/>
            <a:fld id="{6B4D0329-0592-4AA3-ABBB-5043247B9F6A}" type="slidenum">
              <a:t>‹#›</a:t>
            </a:fld>
            <a:endParaRPr lang="en-GB"/>
          </a:p>
        </p:txBody>
      </p:sp>
    </p:spTree>
    <p:extLst>
      <p:ext uri="{BB962C8B-B14F-4D97-AF65-F5344CB8AC3E}">
        <p14:creationId xmlns:p14="http://schemas.microsoft.com/office/powerpoint/2010/main" val="23028220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86BA4CF-7BB3-4323-BC5D-41C9003432D3}"/>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28D0B858-6A65-4FA3-B4DE-52417FC72C61}"/>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4B6B63-924E-4BA6-8732-8EAEDAEAD5CB}"/>
              </a:ext>
            </a:extLst>
          </p:cNvPr>
          <p:cNvSpPr txBox="1">
            <a:spLocks noGrp="1"/>
          </p:cNvSpPr>
          <p:nvPr>
            <p:ph type="dt" sz="half" idx="7"/>
          </p:nvPr>
        </p:nvSpPr>
        <p:spPr/>
        <p:txBody>
          <a:bodyPr/>
          <a:lstStyle>
            <a:lvl1pPr>
              <a:defRPr/>
            </a:lvl1pPr>
          </a:lstStyle>
          <a:p>
            <a:pPr lvl="0"/>
            <a:fld id="{7E523880-36B6-43B7-92BF-EF69D7E6DD54}" type="datetime1">
              <a:rPr lang="en-GB"/>
              <a:pPr lvl="0"/>
              <a:t>30/09/2022</a:t>
            </a:fld>
            <a:endParaRPr lang="en-GB"/>
          </a:p>
        </p:txBody>
      </p:sp>
      <p:sp>
        <p:nvSpPr>
          <p:cNvPr id="5" name="Footer Placeholder 4">
            <a:extLst>
              <a:ext uri="{FF2B5EF4-FFF2-40B4-BE49-F238E27FC236}">
                <a16:creationId xmlns:a16="http://schemas.microsoft.com/office/drawing/2014/main" id="{30D470F7-E823-4828-ADF6-D1FD55EB2B08}"/>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2FE3F1EE-E963-4AEC-925B-F2153801FE1D}"/>
              </a:ext>
            </a:extLst>
          </p:cNvPr>
          <p:cNvSpPr txBox="1">
            <a:spLocks noGrp="1"/>
          </p:cNvSpPr>
          <p:nvPr>
            <p:ph type="sldNum" sz="quarter" idx="8"/>
          </p:nvPr>
        </p:nvSpPr>
        <p:spPr/>
        <p:txBody>
          <a:bodyPr/>
          <a:lstStyle>
            <a:lvl1pPr>
              <a:defRPr/>
            </a:lvl1pPr>
          </a:lstStyle>
          <a:p>
            <a:pPr lvl="0"/>
            <a:fld id="{CDCD0E87-0E5A-4BF2-8D97-F09D3FE79071}" type="slidenum">
              <a:t>‹#›</a:t>
            </a:fld>
            <a:endParaRPr lang="en-GB"/>
          </a:p>
        </p:txBody>
      </p:sp>
    </p:spTree>
    <p:extLst>
      <p:ext uri="{BB962C8B-B14F-4D97-AF65-F5344CB8AC3E}">
        <p14:creationId xmlns:p14="http://schemas.microsoft.com/office/powerpoint/2010/main" val="2168937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C12CB-05D8-4D62-BDC5-812DB6DD04CD}"/>
              </a:ext>
            </a:extLst>
          </p:cNvPr>
          <p:cNvSpPr>
            <a:spLocks noGrp="1"/>
          </p:cNvSpPr>
          <p:nvPr>
            <p:ph type="title"/>
          </p:nvPr>
        </p:nvSpPr>
        <p:spPr>
          <a:xfrm>
            <a:off x="1371600" y="1709738"/>
            <a:ext cx="9966960" cy="2852737"/>
          </a:xfrm>
        </p:spPr>
        <p:txBody>
          <a:bodyPr anchor="b">
            <a:normAutofit/>
          </a:bodyPr>
          <a:lstStyle>
            <a:lvl1pPr>
              <a:lnSpc>
                <a:spcPct val="100000"/>
              </a:lnSpc>
              <a:defRPr sz="4400" spc="75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C52F020-8516-4B9E-B455-5731ED6C9E9E}"/>
              </a:ext>
            </a:extLst>
          </p:cNvPr>
          <p:cNvSpPr>
            <a:spLocks noGrp="1"/>
          </p:cNvSpPr>
          <p:nvPr>
            <p:ph type="body" idx="1"/>
          </p:nvPr>
        </p:nvSpPr>
        <p:spPr>
          <a:xfrm>
            <a:off x="1371600" y="4974336"/>
            <a:ext cx="9966961" cy="1115568"/>
          </a:xfrm>
        </p:spPr>
        <p:txBody>
          <a:bodyPr>
            <a:normAutofit/>
          </a:bodyPr>
          <a:lstStyle>
            <a:lvl1pPr marL="0" indent="0">
              <a:buNone/>
              <a:defRPr sz="1600" cap="all" spc="6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822993-6E28-44BB-B983-095B476B801A}"/>
              </a:ext>
            </a:extLst>
          </p:cNvPr>
          <p:cNvSpPr>
            <a:spLocks noGrp="1"/>
          </p:cNvSpPr>
          <p:nvPr>
            <p:ph type="dt" sz="half" idx="10"/>
          </p:nvPr>
        </p:nvSpPr>
        <p:spPr/>
        <p:txBody>
          <a:bodyPr/>
          <a:lstStyle/>
          <a:p>
            <a:fld id="{86807482-8128-47C6-A8DD-6452B0291CFF}" type="datetime2">
              <a:rPr lang="en-US" smtClean="0"/>
              <a:t>Friday, September 30, 2022</a:t>
            </a:fld>
            <a:endParaRPr lang="en-US"/>
          </a:p>
        </p:txBody>
      </p:sp>
      <p:sp>
        <p:nvSpPr>
          <p:cNvPr id="5" name="Footer Placeholder 4">
            <a:extLst>
              <a:ext uri="{FF2B5EF4-FFF2-40B4-BE49-F238E27FC236}">
                <a16:creationId xmlns:a16="http://schemas.microsoft.com/office/drawing/2014/main" id="{FC909971-06C9-462B-81D9-BEF24C708A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9A076D-47C1-49CD-9A8B-956DB3FC31F7}"/>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3149823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8DFBD-F5ED-455C-8AD0-97476A55E3D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C30E58C-F463-4D52-9225-9410133113A4}"/>
              </a:ext>
            </a:extLst>
          </p:cNvPr>
          <p:cNvSpPr>
            <a:spLocks noGrp="1"/>
          </p:cNvSpPr>
          <p:nvPr>
            <p:ph sz="half" idx="1"/>
          </p:nvPr>
        </p:nvSpPr>
        <p:spPr>
          <a:xfrm>
            <a:off x="1371600" y="2112264"/>
            <a:ext cx="4846320" cy="3959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AF7BDB4-97FA-485D-A557-6F96692BAC9E}"/>
              </a:ext>
            </a:extLst>
          </p:cNvPr>
          <p:cNvSpPr>
            <a:spLocks noGrp="1"/>
          </p:cNvSpPr>
          <p:nvPr>
            <p:ph sz="half" idx="2"/>
          </p:nvPr>
        </p:nvSpPr>
        <p:spPr>
          <a:xfrm>
            <a:off x="6766560" y="2112265"/>
            <a:ext cx="4846320" cy="39593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8C50007-C799-4117-8ACD-5EE980E63F17}"/>
              </a:ext>
            </a:extLst>
          </p:cNvPr>
          <p:cNvSpPr>
            <a:spLocks noGrp="1"/>
          </p:cNvSpPr>
          <p:nvPr>
            <p:ph type="dt" sz="half" idx="10"/>
          </p:nvPr>
        </p:nvSpPr>
        <p:spPr/>
        <p:txBody>
          <a:bodyPr/>
          <a:lstStyle/>
          <a:p>
            <a:fld id="{37903F25-275E-41DE-BE3B-EBF0DB49F9B1}" type="datetime2">
              <a:rPr lang="en-US" smtClean="0"/>
              <a:t>Friday, September 30, 2022</a:t>
            </a:fld>
            <a:endParaRPr lang="en-US"/>
          </a:p>
        </p:txBody>
      </p:sp>
      <p:sp>
        <p:nvSpPr>
          <p:cNvPr id="6" name="Footer Placeholder 5">
            <a:extLst>
              <a:ext uri="{FF2B5EF4-FFF2-40B4-BE49-F238E27FC236}">
                <a16:creationId xmlns:a16="http://schemas.microsoft.com/office/drawing/2014/main" id="{F24E8968-6BAD-4D5A-BF1D-911C7A39C1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9D8C08-BF20-4D5E-9004-0C075C36D8A4}"/>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3855170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2036E0D-26A5-455A-A8BD-70DA8BC03EB2}"/>
              </a:ext>
            </a:extLst>
          </p:cNvPr>
          <p:cNvSpPr>
            <a:spLocks noGrp="1"/>
          </p:cNvSpPr>
          <p:nvPr>
            <p:ph type="body" idx="1"/>
          </p:nvPr>
        </p:nvSpPr>
        <p:spPr>
          <a:xfrm>
            <a:off x="1371600" y="2112264"/>
            <a:ext cx="484107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FD4EA0-094D-4056-9032-BFB44B40896B}"/>
              </a:ext>
            </a:extLst>
          </p:cNvPr>
          <p:cNvSpPr>
            <a:spLocks noGrp="1"/>
          </p:cNvSpPr>
          <p:nvPr>
            <p:ph sz="half" idx="2"/>
          </p:nvPr>
        </p:nvSpPr>
        <p:spPr>
          <a:xfrm>
            <a:off x="1371600" y="3018472"/>
            <a:ext cx="4841076" cy="31048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FC0CCE8-718F-4620-8B4A-C60EEA7B884D}"/>
              </a:ext>
            </a:extLst>
          </p:cNvPr>
          <p:cNvSpPr>
            <a:spLocks noGrp="1"/>
          </p:cNvSpPr>
          <p:nvPr>
            <p:ph type="body" sz="quarter" idx="3"/>
          </p:nvPr>
        </p:nvSpPr>
        <p:spPr>
          <a:xfrm>
            <a:off x="6766560" y="2112264"/>
            <a:ext cx="484632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CE86DF-0069-4D31-BDD3-A9A2F9B7B468}"/>
              </a:ext>
            </a:extLst>
          </p:cNvPr>
          <p:cNvSpPr>
            <a:spLocks noGrp="1"/>
          </p:cNvSpPr>
          <p:nvPr>
            <p:ph sz="quarter" idx="4"/>
          </p:nvPr>
        </p:nvSpPr>
        <p:spPr>
          <a:xfrm>
            <a:off x="6766560" y="3018471"/>
            <a:ext cx="4841076" cy="3104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1A5ED06-FE54-4B86-A8D4-07D0EB08C3AB}"/>
              </a:ext>
            </a:extLst>
          </p:cNvPr>
          <p:cNvSpPr>
            <a:spLocks noGrp="1"/>
          </p:cNvSpPr>
          <p:nvPr>
            <p:ph type="dt" sz="half" idx="10"/>
          </p:nvPr>
        </p:nvSpPr>
        <p:spPr/>
        <p:txBody>
          <a:bodyPr/>
          <a:lstStyle/>
          <a:p>
            <a:fld id="{EE475572-4A44-4171-84AA-64D42C8050A6}" type="datetime2">
              <a:rPr lang="en-US" smtClean="0"/>
              <a:t>Friday, September 30, 2022</a:t>
            </a:fld>
            <a:endParaRPr lang="en-US"/>
          </a:p>
        </p:txBody>
      </p:sp>
      <p:sp>
        <p:nvSpPr>
          <p:cNvPr id="8" name="Footer Placeholder 7">
            <a:extLst>
              <a:ext uri="{FF2B5EF4-FFF2-40B4-BE49-F238E27FC236}">
                <a16:creationId xmlns:a16="http://schemas.microsoft.com/office/drawing/2014/main" id="{CE9EC6C3-0950-4AFE-936A-9AB5D2278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84B1D1-BE0C-48F4-BC74-90675A0F07CF}"/>
              </a:ext>
            </a:extLst>
          </p:cNvPr>
          <p:cNvSpPr>
            <a:spLocks noGrp="1"/>
          </p:cNvSpPr>
          <p:nvPr>
            <p:ph type="sldNum" sz="quarter" idx="12"/>
          </p:nvPr>
        </p:nvSpPr>
        <p:spPr/>
        <p:txBody>
          <a:bodyPr/>
          <a:lstStyle/>
          <a:p>
            <a:fld id="{C01389E6-C847-4AD0-B56D-D205B2EAB1EE}" type="slidenum">
              <a:rPr lang="en-US" smtClean="0"/>
              <a:t>‹#›</a:t>
            </a:fld>
            <a:endParaRPr lang="en-US"/>
          </a:p>
        </p:txBody>
      </p:sp>
      <p:sp>
        <p:nvSpPr>
          <p:cNvPr id="10" name="Title 9">
            <a:extLst>
              <a:ext uri="{FF2B5EF4-FFF2-40B4-BE49-F238E27FC236}">
                <a16:creationId xmlns:a16="http://schemas.microsoft.com/office/drawing/2014/main" id="{2D453288-3D76-40C1-BE00-223AB28F13DF}"/>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720346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B1716-24B0-42CD-95B6-843092597B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E3617E-4B11-481F-AC6E-00031790294A}"/>
              </a:ext>
            </a:extLst>
          </p:cNvPr>
          <p:cNvSpPr>
            <a:spLocks noGrp="1"/>
          </p:cNvSpPr>
          <p:nvPr>
            <p:ph type="dt" sz="half" idx="10"/>
          </p:nvPr>
        </p:nvSpPr>
        <p:spPr/>
        <p:txBody>
          <a:bodyPr/>
          <a:lstStyle/>
          <a:p>
            <a:fld id="{C4C1612E-528E-4FD5-9E9E-E15F1108F171}" type="datetime2">
              <a:rPr lang="en-US" smtClean="0"/>
              <a:t>Friday, September 30, 2022</a:t>
            </a:fld>
            <a:endParaRPr lang="en-US"/>
          </a:p>
        </p:txBody>
      </p:sp>
      <p:sp>
        <p:nvSpPr>
          <p:cNvPr id="4" name="Footer Placeholder 3">
            <a:extLst>
              <a:ext uri="{FF2B5EF4-FFF2-40B4-BE49-F238E27FC236}">
                <a16:creationId xmlns:a16="http://schemas.microsoft.com/office/drawing/2014/main" id="{F6BF19CC-06D3-40E9-81B5-63B457B220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EFC312-3AA5-46F7-B701-3D9327A68DB7}"/>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843831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9E28E-1389-47AF-B3EB-22571417ACBE}"/>
              </a:ext>
            </a:extLst>
          </p:cNvPr>
          <p:cNvSpPr>
            <a:spLocks noGrp="1"/>
          </p:cNvSpPr>
          <p:nvPr>
            <p:ph type="dt" sz="half" idx="10"/>
          </p:nvPr>
        </p:nvSpPr>
        <p:spPr/>
        <p:txBody>
          <a:bodyPr/>
          <a:lstStyle/>
          <a:p>
            <a:fld id="{D4F6D862-A06D-436F-A92E-EBAAD50B6E50}" type="datetime2">
              <a:rPr lang="en-US" smtClean="0"/>
              <a:t>Friday, September 30, 2022</a:t>
            </a:fld>
            <a:endParaRPr lang="en-US"/>
          </a:p>
        </p:txBody>
      </p:sp>
      <p:sp>
        <p:nvSpPr>
          <p:cNvPr id="3" name="Footer Placeholder 2">
            <a:extLst>
              <a:ext uri="{FF2B5EF4-FFF2-40B4-BE49-F238E27FC236}">
                <a16:creationId xmlns:a16="http://schemas.microsoft.com/office/drawing/2014/main" id="{BFCF6B08-1984-4F7C-9F6E-A4F47BDBA21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936317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EB55F-536E-4547-A5D2-0483FC3684CD}"/>
              </a:ext>
            </a:extLst>
          </p:cNvPr>
          <p:cNvSpPr>
            <a:spLocks noGrp="1"/>
          </p:cNvSpPr>
          <p:nvPr>
            <p:ph type="title"/>
          </p:nvPr>
        </p:nvSpPr>
        <p:spPr>
          <a:xfrm>
            <a:off x="1371600" y="987425"/>
            <a:ext cx="3932237" cy="1894511"/>
          </a:xfrm>
        </p:spPr>
        <p:txBody>
          <a:bodyPr anchor="b"/>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D717D3C-533B-4EA9-886B-FAE59956C74C}"/>
              </a:ext>
            </a:extLst>
          </p:cNvPr>
          <p:cNvSpPr>
            <a:spLocks noGrp="1"/>
          </p:cNvSpPr>
          <p:nvPr>
            <p:ph idx="1"/>
          </p:nvPr>
        </p:nvSpPr>
        <p:spPr>
          <a:xfrm>
            <a:off x="5650992" y="987425"/>
            <a:ext cx="5687568" cy="4873625"/>
          </a:xfrm>
        </p:spPr>
        <p:txBody>
          <a:bodyPr>
            <a:normAutofit/>
          </a:bodyPr>
          <a:lstStyle>
            <a:lvl1pPr>
              <a:defRPr sz="20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2419D2E1-4B17-4608-961E-2C4719855E89}"/>
              </a:ext>
            </a:extLst>
          </p:cNvPr>
          <p:cNvSpPr>
            <a:spLocks noGrp="1"/>
          </p:cNvSpPr>
          <p:nvPr>
            <p:ph type="body" sz="half" idx="2"/>
          </p:nvPr>
        </p:nvSpPr>
        <p:spPr>
          <a:xfrm>
            <a:off x="1371600" y="3058510"/>
            <a:ext cx="3932237" cy="28025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5A3535-184C-438C-AE91-9C42B7C5AFB6}"/>
              </a:ext>
            </a:extLst>
          </p:cNvPr>
          <p:cNvSpPr>
            <a:spLocks noGrp="1"/>
          </p:cNvSpPr>
          <p:nvPr>
            <p:ph type="dt" sz="half" idx="10"/>
          </p:nvPr>
        </p:nvSpPr>
        <p:spPr/>
        <p:txBody>
          <a:bodyPr/>
          <a:lstStyle/>
          <a:p>
            <a:fld id="{B73E0B7D-2260-4809-8F0A-9E5F3E24F169}" type="datetime2">
              <a:rPr lang="en-US" smtClean="0"/>
              <a:t>Friday, September 30, 2022</a:t>
            </a:fld>
            <a:endParaRPr lang="en-US"/>
          </a:p>
        </p:txBody>
      </p:sp>
      <p:sp>
        <p:nvSpPr>
          <p:cNvPr id="6" name="Footer Placeholder 5">
            <a:extLst>
              <a:ext uri="{FF2B5EF4-FFF2-40B4-BE49-F238E27FC236}">
                <a16:creationId xmlns:a16="http://schemas.microsoft.com/office/drawing/2014/main" id="{0DF6DBC3-4A58-42BA-9B55-A9A7251037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4E6563-0AB6-4038-A12B-A259552DB66C}"/>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2923411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702C5-1E3B-4C62-A538-59BB572864A0}"/>
              </a:ext>
            </a:extLst>
          </p:cNvPr>
          <p:cNvSpPr>
            <a:spLocks noGrp="1"/>
          </p:cNvSpPr>
          <p:nvPr>
            <p:ph type="title"/>
          </p:nvPr>
        </p:nvSpPr>
        <p:spPr>
          <a:xfrm>
            <a:off x="1371600" y="987552"/>
            <a:ext cx="3932237" cy="1892808"/>
          </a:xfrm>
        </p:spPr>
        <p:txBody>
          <a:bodyPr anchor="b"/>
          <a:lstStyle>
            <a:lvl1pPr>
              <a:defRPr sz="3200" baseline="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E2CF574-95CE-4E60-B2CF-3B5B4F33A767}"/>
              </a:ext>
            </a:extLst>
          </p:cNvPr>
          <p:cNvSpPr>
            <a:spLocks noGrp="1"/>
          </p:cNvSpPr>
          <p:nvPr>
            <p:ph type="pic" idx="1"/>
          </p:nvPr>
        </p:nvSpPr>
        <p:spPr>
          <a:xfrm>
            <a:off x="5505319" y="987425"/>
            <a:ext cx="583324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D039F7C-C735-4356-8B04-89E19047950C}"/>
              </a:ext>
            </a:extLst>
          </p:cNvPr>
          <p:cNvSpPr>
            <a:spLocks noGrp="1"/>
          </p:cNvSpPr>
          <p:nvPr>
            <p:ph type="body" sz="half" idx="2"/>
          </p:nvPr>
        </p:nvSpPr>
        <p:spPr>
          <a:xfrm>
            <a:off x="1371600" y="3033286"/>
            <a:ext cx="3932237" cy="2835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E706DF-52A3-4F34-9BF5-E1ACD5D54283}"/>
              </a:ext>
            </a:extLst>
          </p:cNvPr>
          <p:cNvSpPr>
            <a:spLocks noGrp="1"/>
          </p:cNvSpPr>
          <p:nvPr>
            <p:ph type="dt" sz="half" idx="10"/>
          </p:nvPr>
        </p:nvSpPr>
        <p:spPr/>
        <p:txBody>
          <a:bodyPr/>
          <a:lstStyle/>
          <a:p>
            <a:fld id="{3C8E4735-C637-46A3-94EB-AB3AC4188D2F}" type="datetime2">
              <a:rPr lang="en-US" smtClean="0"/>
              <a:t>Friday, September 30, 2022</a:t>
            </a:fld>
            <a:endParaRPr lang="en-US"/>
          </a:p>
        </p:txBody>
      </p:sp>
      <p:sp>
        <p:nvSpPr>
          <p:cNvPr id="6" name="Footer Placeholder 5">
            <a:extLst>
              <a:ext uri="{FF2B5EF4-FFF2-40B4-BE49-F238E27FC236}">
                <a16:creationId xmlns:a16="http://schemas.microsoft.com/office/drawing/2014/main" id="{BFB25E53-E72E-4110-BB6B-3477F56C30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686F8F-3D62-4CEC-AD9A-B70848E6A81C}"/>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233428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CF2F3BB-127D-44BC-A8EF-A8BB5F5911CA}"/>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10D1F30-F118-4A1F-A48F-7E5706959F64}"/>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17AE890C-17CE-44C0-BDED-BA68F92A845D}"/>
              </a:ext>
            </a:extLst>
          </p:cNvPr>
          <p:cNvSpPr>
            <a:spLocks noGrp="1"/>
          </p:cNvSpPr>
          <p:nvPr>
            <p:ph type="title"/>
          </p:nvPr>
        </p:nvSpPr>
        <p:spPr>
          <a:xfrm>
            <a:off x="1371600" y="795528"/>
            <a:ext cx="10241280" cy="1234440"/>
          </a:xfrm>
          <a:prstGeom prst="rect">
            <a:avLst/>
          </a:prstGeom>
        </p:spPr>
        <p:txBody>
          <a:bodyPr vert="horz" lIns="0" tIns="0" rIns="0" bIns="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47910A6E-46D1-42CF-996C-2207737FB871}"/>
              </a:ext>
            </a:extLst>
          </p:cNvPr>
          <p:cNvSpPr>
            <a:spLocks noGrp="1"/>
          </p:cNvSpPr>
          <p:nvPr>
            <p:ph type="body" idx="1"/>
          </p:nvPr>
        </p:nvSpPr>
        <p:spPr>
          <a:xfrm>
            <a:off x="1371600" y="2112264"/>
            <a:ext cx="10241280" cy="395935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85B5247-D236-462B-BCE0-2A24DF75B085}"/>
              </a:ext>
            </a:extLst>
          </p:cNvPr>
          <p:cNvSpPr>
            <a:spLocks noGrp="1"/>
          </p:cNvSpPr>
          <p:nvPr>
            <p:ph type="dt" sz="half" idx="2"/>
          </p:nvPr>
        </p:nvSpPr>
        <p:spPr>
          <a:xfrm>
            <a:off x="7909560" y="6409944"/>
            <a:ext cx="3703320" cy="448056"/>
          </a:xfrm>
          <a:prstGeom prst="rect">
            <a:avLst/>
          </a:prstGeom>
        </p:spPr>
        <p:txBody>
          <a:bodyPr vert="horz" lIns="91440" tIns="45720" rIns="91440" bIns="45720" rtlCol="0" anchor="ctr"/>
          <a:lstStyle>
            <a:lvl1pPr algn="r">
              <a:defRPr sz="900" cap="all" spc="300" baseline="0">
                <a:solidFill>
                  <a:srgbClr val="FFFFFF"/>
                </a:solidFill>
              </a:defRPr>
            </a:lvl1pPr>
          </a:lstStyle>
          <a:p>
            <a:fld id="{AE0C963C-C1DB-4AFD-9DDC-0691666BF49B}" type="datetime2">
              <a:rPr lang="en-US" smtClean="0"/>
              <a:pPr/>
              <a:t>Friday, September 30, 2022</a:t>
            </a:fld>
            <a:endParaRPr lang="en-US" cap="all" dirty="0"/>
          </a:p>
        </p:txBody>
      </p:sp>
      <p:sp>
        <p:nvSpPr>
          <p:cNvPr id="5" name="Footer Placeholder 4">
            <a:extLst>
              <a:ext uri="{FF2B5EF4-FFF2-40B4-BE49-F238E27FC236}">
                <a16:creationId xmlns:a16="http://schemas.microsoft.com/office/drawing/2014/main" id="{19155C58-7DDF-4CD4-96AD-F9CC844D84CC}"/>
              </a:ext>
            </a:extLst>
          </p:cNvPr>
          <p:cNvSpPr>
            <a:spLocks noGrp="1"/>
          </p:cNvSpPr>
          <p:nvPr>
            <p:ph type="ftr" sz="quarter" idx="3"/>
          </p:nvPr>
        </p:nvSpPr>
        <p:spPr>
          <a:xfrm rot="5400000">
            <a:off x="-1828800" y="1911096"/>
            <a:ext cx="4114800" cy="457200"/>
          </a:xfrm>
          <a:prstGeom prst="rect">
            <a:avLst/>
          </a:prstGeom>
        </p:spPr>
        <p:txBody>
          <a:bodyPr vert="horz" lIns="91440" tIns="45720" rIns="91440" bIns="45720" rtlCol="0" anchor="ctr"/>
          <a:lstStyle>
            <a:lvl1pPr algn="l">
              <a:defRPr sz="900" b="1">
                <a:solidFill>
                  <a:schemeClr val="tx1"/>
                </a:solidFill>
                <a:latin typeface="+mj-lt"/>
              </a:defRPr>
            </a:lvl1pPr>
          </a:lstStyle>
          <a:p>
            <a:pPr algn="l"/>
            <a:endParaRPr lang="en-US"/>
          </a:p>
        </p:txBody>
      </p:sp>
      <p:sp>
        <p:nvSpPr>
          <p:cNvPr id="6" name="Slide Number Placeholder 5">
            <a:extLst>
              <a:ext uri="{FF2B5EF4-FFF2-40B4-BE49-F238E27FC236}">
                <a16:creationId xmlns:a16="http://schemas.microsoft.com/office/drawing/2014/main" id="{6F495647-A849-45D9-BC71-46A12E6DE479}"/>
              </a:ext>
            </a:extLst>
          </p:cNvPr>
          <p:cNvSpPr>
            <a:spLocks noGrp="1"/>
          </p:cNvSpPr>
          <p:nvPr>
            <p:ph type="sldNum" sz="quarter" idx="4"/>
          </p:nvPr>
        </p:nvSpPr>
        <p:spPr>
          <a:xfrm>
            <a:off x="11667744" y="6409944"/>
            <a:ext cx="438912" cy="448056"/>
          </a:xfrm>
          <a:prstGeom prst="rect">
            <a:avLst/>
          </a:prstGeom>
        </p:spPr>
        <p:txBody>
          <a:bodyPr vert="horz" lIns="91440" tIns="45720" rIns="91440" bIns="45720" rtlCol="0" anchor="ctr"/>
          <a:lstStyle>
            <a:lvl1pPr algn="r">
              <a:defRPr sz="900">
                <a:solidFill>
                  <a:srgbClr val="FFFFFF"/>
                </a:solidFill>
              </a:defRPr>
            </a:lvl1pPr>
          </a:lstStyle>
          <a:p>
            <a:fld id="{C01389E6-C847-4AD0-B56D-D205B2EAB1EE}" type="slidenum">
              <a:rPr lang="en-US" smtClean="0"/>
              <a:pPr/>
              <a:t>‹#›</a:t>
            </a:fld>
            <a:endParaRPr lang="en-US" sz="800" dirty="0"/>
          </a:p>
        </p:txBody>
      </p:sp>
    </p:spTree>
    <p:extLst>
      <p:ext uri="{BB962C8B-B14F-4D97-AF65-F5344CB8AC3E}">
        <p14:creationId xmlns:p14="http://schemas.microsoft.com/office/powerpoint/2010/main" val="517653358"/>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hf sldNum="0" hdr="0" ftr="0" dt="0"/>
  <p:txStyles>
    <p:title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C73BA8-FCB7-4681-873B-EF65E5FD501A}"/>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7452C70D-4700-4787-9C6B-10C31BCA1EA9}"/>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74C7A1-AE02-4831-BA12-ABD1935595F4}"/>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21293612-E75D-41E0-8D77-A281692C93CB}" type="datetime1">
              <a:rPr lang="en-GB"/>
              <a:pPr lvl="0"/>
              <a:t>30/09/2022</a:t>
            </a:fld>
            <a:endParaRPr lang="en-GB"/>
          </a:p>
        </p:txBody>
      </p:sp>
      <p:sp>
        <p:nvSpPr>
          <p:cNvPr id="5" name="Footer Placeholder 4">
            <a:extLst>
              <a:ext uri="{FF2B5EF4-FFF2-40B4-BE49-F238E27FC236}">
                <a16:creationId xmlns:a16="http://schemas.microsoft.com/office/drawing/2014/main" id="{415F3AD2-030F-429E-9FC2-47F564C93AD5}"/>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endParaRPr lang="en-GB"/>
          </a:p>
        </p:txBody>
      </p:sp>
      <p:sp>
        <p:nvSpPr>
          <p:cNvPr id="6" name="Slide Number Placeholder 5">
            <a:extLst>
              <a:ext uri="{FF2B5EF4-FFF2-40B4-BE49-F238E27FC236}">
                <a16:creationId xmlns:a16="http://schemas.microsoft.com/office/drawing/2014/main" id="{2327DFA1-4B51-4B39-A582-7934E200A3CC}"/>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7E67BEAD-68AD-40DC-874B-91633DFF51AC}" type="slidenum">
              <a:t>‹#›</a:t>
            </a:fld>
            <a:endParaRPr lang="en-GB"/>
          </a:p>
        </p:txBody>
      </p:sp>
    </p:spTree>
    <p:extLst>
      <p:ext uri="{BB962C8B-B14F-4D97-AF65-F5344CB8AC3E}">
        <p14:creationId xmlns:p14="http://schemas.microsoft.com/office/powerpoint/2010/main" val="947586640"/>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annabelgillard@gmail.com"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mailto:info@ibe.org.uk"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10.jpg"/></Relationships>
</file>

<file path=ppt/slides/_rels/slide2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a:extLst>
              <a:ext uri="{FF2B5EF4-FFF2-40B4-BE49-F238E27FC236}">
                <a16:creationId xmlns:a16="http://schemas.microsoft.com/office/drawing/2014/main" id="{77EFF721-8956-42ED-A8FA-CD9C3D6489E3}"/>
              </a:ext>
            </a:extLst>
          </p:cNvPr>
          <p:cNvSpPr txBox="1">
            <a:spLocks noGrp="1"/>
          </p:cNvSpPr>
          <p:nvPr>
            <p:ph type="subTitle" idx="1"/>
          </p:nvPr>
        </p:nvSpPr>
        <p:spPr>
          <a:xfrm>
            <a:off x="0" y="1520683"/>
            <a:ext cx="12191996" cy="3904753"/>
          </a:xfrm>
          <a:solidFill>
            <a:srgbClr val="00205B"/>
          </a:solidFill>
        </p:spPr>
        <p:txBody>
          <a:bodyPr/>
          <a:lstStyle/>
          <a:p>
            <a:pPr lvl="0"/>
            <a:r>
              <a:rPr lang="en-US">
                <a:solidFill>
                  <a:srgbClr val="00205B"/>
                </a:solidFill>
              </a:rPr>
              <a:t>P</a:t>
            </a:r>
            <a:endParaRPr lang="en-GB">
              <a:solidFill>
                <a:srgbClr val="00205B"/>
              </a:solidFill>
            </a:endParaRPr>
          </a:p>
        </p:txBody>
      </p:sp>
      <p:pic>
        <p:nvPicPr>
          <p:cNvPr id="3" name="Picture 11" descr="A picture containing graphical user interface&#10;&#10;Description automatically generated">
            <a:extLst>
              <a:ext uri="{FF2B5EF4-FFF2-40B4-BE49-F238E27FC236}">
                <a16:creationId xmlns:a16="http://schemas.microsoft.com/office/drawing/2014/main" id="{92BFF5C0-81D8-454E-874C-951D984F67B6}"/>
              </a:ext>
            </a:extLst>
          </p:cNvPr>
          <p:cNvPicPr>
            <a:picLocks noChangeAspect="1"/>
          </p:cNvPicPr>
          <p:nvPr/>
        </p:nvPicPr>
        <p:blipFill>
          <a:blip r:embed="rId2"/>
          <a:stretch>
            <a:fillRect/>
          </a:stretch>
        </p:blipFill>
        <p:spPr>
          <a:xfrm>
            <a:off x="408407" y="150025"/>
            <a:ext cx="2330567" cy="1111306"/>
          </a:xfrm>
          <a:prstGeom prst="rect">
            <a:avLst/>
          </a:prstGeom>
          <a:noFill/>
          <a:ln cap="flat">
            <a:noFill/>
          </a:ln>
        </p:spPr>
      </p:pic>
      <p:sp>
        <p:nvSpPr>
          <p:cNvPr id="4" name="Rectangle 16">
            <a:extLst>
              <a:ext uri="{FF2B5EF4-FFF2-40B4-BE49-F238E27FC236}">
                <a16:creationId xmlns:a16="http://schemas.microsoft.com/office/drawing/2014/main" id="{56BFC0EB-E621-48E4-BDF8-07F7A71B9A62}"/>
              </a:ext>
            </a:extLst>
          </p:cNvPr>
          <p:cNvSpPr/>
          <p:nvPr/>
        </p:nvSpPr>
        <p:spPr>
          <a:xfrm>
            <a:off x="0" y="5425436"/>
            <a:ext cx="12191996" cy="1432563"/>
          </a:xfrm>
          <a:prstGeom prst="rect">
            <a:avLst/>
          </a:prstGeom>
          <a:solidFill>
            <a:srgbClr val="00AB8E"/>
          </a:solidFill>
          <a:ln w="12701" cap="flat">
            <a:solidFill>
              <a:srgbClr val="2F528F"/>
            </a:solidFill>
            <a:prstDash val="solid"/>
            <a:miter/>
          </a:ln>
        </p:spPr>
        <p:txBody>
          <a:bodyPr vert="horz" wrap="square" lIns="91440" tIns="45720" rIns="91440" bIns="45720" anchor="ctr" anchorCtr="1" compatLnSpc="1">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endParaRPr kumimoji="0" lang="en-GB" sz="1800" b="0" i="0" u="none" strike="noStrike" kern="1200" cap="none" spc="0" normalizeH="0" baseline="0" noProof="0">
              <a:ln>
                <a:noFill/>
              </a:ln>
              <a:solidFill>
                <a:srgbClr val="00AB8E"/>
              </a:solidFill>
              <a:effectLst/>
              <a:uLnTx/>
              <a:uFillTx/>
              <a:latin typeface="Calibri"/>
              <a:ea typeface="+mn-ea"/>
              <a:cs typeface="+mn-cs"/>
            </a:endParaRPr>
          </a:p>
        </p:txBody>
      </p:sp>
      <p:sp>
        <p:nvSpPr>
          <p:cNvPr id="5" name="TextBox 17">
            <a:extLst>
              <a:ext uri="{FF2B5EF4-FFF2-40B4-BE49-F238E27FC236}">
                <a16:creationId xmlns:a16="http://schemas.microsoft.com/office/drawing/2014/main" id="{88A6469F-48D6-4826-8C5A-C09EE62E33CF}"/>
              </a:ext>
            </a:extLst>
          </p:cNvPr>
          <p:cNvSpPr txBox="1"/>
          <p:nvPr/>
        </p:nvSpPr>
        <p:spPr>
          <a:xfrm>
            <a:off x="408406" y="6102623"/>
            <a:ext cx="11783593"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lang="en-GB" sz="1400" b="1" dirty="0">
                <a:solidFill>
                  <a:srgbClr val="FFFFFF"/>
                </a:solidFill>
                <a:latin typeface="Zona Pro SemiBold" pitchFamily="2"/>
              </a:rPr>
              <a:t>30 September</a:t>
            </a:r>
            <a:r>
              <a:rPr kumimoji="0" lang="en-GB" sz="1400" b="1" i="0" u="none" strike="noStrike" kern="1200" cap="none" spc="0" normalizeH="0" baseline="0" noProof="0" dirty="0">
                <a:ln>
                  <a:noFill/>
                </a:ln>
                <a:solidFill>
                  <a:srgbClr val="FFFFFF"/>
                </a:solidFill>
                <a:effectLst/>
                <a:uLnTx/>
                <a:uFillTx/>
                <a:latin typeface="Zona Pro SemiBold" pitchFamily="2"/>
                <a:ea typeface="+mn-ea"/>
                <a:cs typeface="+mn-cs"/>
              </a:rPr>
              <a:t>, 2022                                                                                                                                                                                                   compliance.ie </a:t>
            </a:r>
            <a:endParaRPr kumimoji="0" lang="en-GB" sz="1400" b="0" i="0" u="none" strike="noStrike" kern="1200" cap="none" spc="0" normalizeH="0" baseline="0" noProof="0" dirty="0">
              <a:ln>
                <a:noFill/>
              </a:ln>
              <a:solidFill>
                <a:srgbClr val="FFFFFF"/>
              </a:solidFill>
              <a:effectLst/>
              <a:uLnTx/>
              <a:uFillTx/>
              <a:latin typeface="Calibri"/>
              <a:ea typeface="+mn-ea"/>
              <a:cs typeface="+mn-cs"/>
            </a:endParaRPr>
          </a:p>
        </p:txBody>
      </p:sp>
      <p:sp>
        <p:nvSpPr>
          <p:cNvPr id="6" name="TextBox 19">
            <a:extLst>
              <a:ext uri="{FF2B5EF4-FFF2-40B4-BE49-F238E27FC236}">
                <a16:creationId xmlns:a16="http://schemas.microsoft.com/office/drawing/2014/main" id="{F3D98B9F-B947-412D-A9DD-143239AF6CA7}"/>
              </a:ext>
            </a:extLst>
          </p:cNvPr>
          <p:cNvSpPr txBox="1"/>
          <p:nvPr/>
        </p:nvSpPr>
        <p:spPr>
          <a:xfrm>
            <a:off x="214997" y="1886000"/>
            <a:ext cx="8715713" cy="1323439"/>
          </a:xfrm>
          <a:prstGeom prst="rect">
            <a:avLst/>
          </a:prstGeom>
          <a:noFill/>
          <a:ln cap="flat">
            <a:noFill/>
          </a:ln>
        </p:spPr>
        <p:txBody>
          <a:bodyPr vert="horz" wrap="square" lIns="91440" tIns="45720" rIns="91440" bIns="45720" anchor="t" anchorCtr="0" compatLnSpc="1">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r>
              <a:rPr lang="en-US" sz="4000" b="1" kern="0" dirty="0">
                <a:solidFill>
                  <a:srgbClr val="FFFFFF"/>
                </a:solidFill>
                <a:latin typeface="Hamlin" pitchFamily="2"/>
              </a:rPr>
              <a:t>Ethics: The missing E in ESG Investing </a:t>
            </a:r>
            <a:r>
              <a:rPr kumimoji="0" lang="en-US" sz="4000" b="1" i="0" u="none" strike="noStrike" kern="0" cap="none" spc="0" normalizeH="0" baseline="0" noProof="0" dirty="0">
                <a:ln>
                  <a:noFill/>
                </a:ln>
                <a:solidFill>
                  <a:srgbClr val="FFFFFF"/>
                </a:solidFill>
                <a:effectLst/>
                <a:uLnTx/>
                <a:uFillTx/>
                <a:latin typeface="Hamlin" pitchFamily="2"/>
                <a:ea typeface="+mn-ea"/>
                <a:cs typeface="+mn-cs"/>
              </a:rPr>
              <a:t> </a:t>
            </a:r>
            <a:endParaRPr kumimoji="0" lang="en-GB" sz="4000" b="1" i="0" u="none" strike="noStrike" kern="1200" cap="none" spc="0" normalizeH="0" baseline="0" noProof="0" dirty="0">
              <a:ln>
                <a:noFill/>
              </a:ln>
              <a:solidFill>
                <a:srgbClr val="FFFFFF"/>
              </a:solidFill>
              <a:effectLst/>
              <a:uLnTx/>
              <a:uFillTx/>
              <a:latin typeface="Textbook New" pitchFamily="34"/>
              <a:ea typeface="+mn-ea"/>
              <a:cs typeface="+mn-cs"/>
            </a:endParaRPr>
          </a:p>
        </p:txBody>
      </p:sp>
      <p:pic>
        <p:nvPicPr>
          <p:cNvPr id="8" name="Picture 7" descr="Graphical user interface, application&#10;&#10;Description automatically generated">
            <a:extLst>
              <a:ext uri="{FF2B5EF4-FFF2-40B4-BE49-F238E27FC236}">
                <a16:creationId xmlns:a16="http://schemas.microsoft.com/office/drawing/2014/main" id="{240EE81F-EAA5-C30D-E082-E19E9D45B5D6}"/>
              </a:ext>
            </a:extLst>
          </p:cNvPr>
          <p:cNvPicPr>
            <a:picLocks noChangeAspect="1"/>
          </p:cNvPicPr>
          <p:nvPr/>
        </p:nvPicPr>
        <p:blipFill>
          <a:blip r:embed="rId3"/>
          <a:stretch>
            <a:fillRect/>
          </a:stretch>
        </p:blipFill>
        <p:spPr>
          <a:xfrm>
            <a:off x="7880684" y="1856872"/>
            <a:ext cx="3244515" cy="324451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D61EA-C3AD-7344-8B28-2E29D91C67A6}"/>
              </a:ext>
            </a:extLst>
          </p:cNvPr>
          <p:cNvSpPr>
            <a:spLocks noGrp="1"/>
          </p:cNvSpPr>
          <p:nvPr>
            <p:ph type="title"/>
          </p:nvPr>
        </p:nvSpPr>
        <p:spPr>
          <a:xfrm>
            <a:off x="1371600" y="457200"/>
            <a:ext cx="5868785" cy="1556724"/>
          </a:xfrm>
        </p:spPr>
        <p:txBody>
          <a:bodyPr anchor="b">
            <a:normAutofit/>
          </a:bodyPr>
          <a:lstStyle/>
          <a:p>
            <a:r>
              <a:rPr lang="en-US" dirty="0" err="1"/>
              <a:t>Esg</a:t>
            </a:r>
            <a:r>
              <a:rPr lang="en-US" dirty="0"/>
              <a:t>: EXPANDING DATA REQUIREMENTS</a:t>
            </a:r>
          </a:p>
        </p:txBody>
      </p:sp>
      <p:pic>
        <p:nvPicPr>
          <p:cNvPr id="1026" name="Picture 2" descr="words ESG on a wood block and Future environmental conservation and sustainable ESG modernization development by using the technology of renewable resources to reduce pollution and carbon emission. stock photo">
            <a:extLst>
              <a:ext uri="{FF2B5EF4-FFF2-40B4-BE49-F238E27FC236}">
                <a16:creationId xmlns:a16="http://schemas.microsoft.com/office/drawing/2014/main" id="{68576082-9732-7449-B4C6-5A90209B56E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8540"/>
          <a:stretch/>
        </p:blipFill>
        <p:spPr bwMode="auto">
          <a:xfrm>
            <a:off x="7246755" y="293506"/>
            <a:ext cx="4488046" cy="2132752"/>
          </a:xfrm>
          <a:prstGeom prst="rect">
            <a:avLst/>
          </a:prstGeom>
          <a:noFill/>
          <a:extLst>
            <a:ext uri="{909E8E84-426E-40DD-AFC4-6F175D3DCCD1}">
              <a14:hiddenFill xmlns:a14="http://schemas.microsoft.com/office/drawing/2010/main">
                <a:solidFill>
                  <a:srgbClr val="FFFFFF"/>
                </a:solidFill>
              </a14:hiddenFill>
            </a:ext>
          </a:extLst>
        </p:spPr>
      </p:pic>
      <p:sp>
        <p:nvSpPr>
          <p:cNvPr id="13" name="Content Placeholder 2">
            <a:extLst>
              <a:ext uri="{FF2B5EF4-FFF2-40B4-BE49-F238E27FC236}">
                <a16:creationId xmlns:a16="http://schemas.microsoft.com/office/drawing/2014/main" id="{36641BC3-DC85-B24C-8F92-16FE362B1129}"/>
              </a:ext>
            </a:extLst>
          </p:cNvPr>
          <p:cNvSpPr txBox="1">
            <a:spLocks/>
          </p:cNvSpPr>
          <p:nvPr/>
        </p:nvSpPr>
        <p:spPr>
          <a:xfrm>
            <a:off x="1329396" y="2581209"/>
            <a:ext cx="10363201" cy="4431742"/>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This aspect of asset manager analysis is here to stay</a:t>
            </a:r>
          </a:p>
          <a:p>
            <a:pPr>
              <a:spcBef>
                <a:spcPts val="400"/>
              </a:spcBef>
            </a:pPr>
            <a:r>
              <a:rPr lang="en-US" dirty="0"/>
              <a:t>Enormous growth in funds investing in these strategies</a:t>
            </a:r>
          </a:p>
          <a:p>
            <a:pPr>
              <a:spcBef>
                <a:spcPts val="400"/>
              </a:spcBef>
            </a:pPr>
            <a:r>
              <a:rPr lang="en-US" dirty="0"/>
              <a:t>A value-added role for active managers </a:t>
            </a:r>
          </a:p>
          <a:p>
            <a:pPr>
              <a:spcBef>
                <a:spcPts val="400"/>
              </a:spcBef>
            </a:pPr>
            <a:r>
              <a:rPr lang="en-US" dirty="0"/>
              <a:t>Allows for breadth of stakeholder perspective </a:t>
            </a:r>
          </a:p>
          <a:p>
            <a:pPr>
              <a:spcBef>
                <a:spcPts val="400"/>
              </a:spcBef>
            </a:pPr>
            <a:r>
              <a:rPr lang="en-US" dirty="0"/>
              <a:t>Regulators encouraging a longer-term perspective </a:t>
            </a:r>
          </a:p>
          <a:p>
            <a:endParaRPr lang="en-US" dirty="0"/>
          </a:p>
        </p:txBody>
      </p:sp>
      <p:sp>
        <p:nvSpPr>
          <p:cNvPr id="7" name="TextBox 6">
            <a:extLst>
              <a:ext uri="{FF2B5EF4-FFF2-40B4-BE49-F238E27FC236}">
                <a16:creationId xmlns:a16="http://schemas.microsoft.com/office/drawing/2014/main" id="{53EF0C06-1F2E-0F14-9B32-D955D4BED445}"/>
              </a:ext>
            </a:extLst>
          </p:cNvPr>
          <p:cNvSpPr txBox="1"/>
          <p:nvPr/>
        </p:nvSpPr>
        <p:spPr>
          <a:xfrm>
            <a:off x="1273126" y="5475247"/>
            <a:ext cx="10475739" cy="646331"/>
          </a:xfrm>
          <a:prstGeom prst="rect">
            <a:avLst/>
          </a:prstGeom>
          <a:noFill/>
        </p:spPr>
        <p:txBody>
          <a:bodyPr wrap="square" rtlCol="0">
            <a:spAutoFit/>
          </a:bodyPr>
          <a:lstStyle/>
          <a:p>
            <a:pPr algn="r"/>
            <a:r>
              <a:rPr lang="en-GB" sz="2000" i="1" dirty="0">
                <a:solidFill>
                  <a:srgbClr val="0070C0"/>
                </a:solidFill>
              </a:rPr>
              <a:t>“If some companies fail to adapt to the just transition to a low carbon economy, they will fail to exist.” </a:t>
            </a:r>
            <a:r>
              <a:rPr lang="en-GB" sz="1600" dirty="0">
                <a:solidFill>
                  <a:srgbClr val="0070C0"/>
                </a:solidFill>
              </a:rPr>
              <a:t>Mark Carney, former Bank of England Governor</a:t>
            </a:r>
            <a:endParaRPr lang="en-US" sz="1600" dirty="0"/>
          </a:p>
        </p:txBody>
      </p:sp>
    </p:spTree>
    <p:extLst>
      <p:ext uri="{BB962C8B-B14F-4D97-AF65-F5344CB8AC3E}">
        <p14:creationId xmlns:p14="http://schemas.microsoft.com/office/powerpoint/2010/main" val="4176260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D61EA-C3AD-7344-8B28-2E29D91C67A6}"/>
              </a:ext>
            </a:extLst>
          </p:cNvPr>
          <p:cNvSpPr>
            <a:spLocks noGrp="1"/>
          </p:cNvSpPr>
          <p:nvPr>
            <p:ph type="title"/>
          </p:nvPr>
        </p:nvSpPr>
        <p:spPr>
          <a:xfrm>
            <a:off x="1026942" y="457200"/>
            <a:ext cx="6358596" cy="1556724"/>
          </a:xfrm>
        </p:spPr>
        <p:txBody>
          <a:bodyPr anchor="b">
            <a:normAutofit/>
          </a:bodyPr>
          <a:lstStyle/>
          <a:p>
            <a:r>
              <a:rPr lang="en-US" dirty="0"/>
              <a:t>IS ethics Relevant?</a:t>
            </a:r>
          </a:p>
        </p:txBody>
      </p:sp>
      <p:sp>
        <p:nvSpPr>
          <p:cNvPr id="3" name="Content Placeholder 2">
            <a:extLst>
              <a:ext uri="{FF2B5EF4-FFF2-40B4-BE49-F238E27FC236}">
                <a16:creationId xmlns:a16="http://schemas.microsoft.com/office/drawing/2014/main" id="{DF7F8F30-F18A-494A-9721-F7DCC0CC8E25}"/>
              </a:ext>
            </a:extLst>
          </p:cNvPr>
          <p:cNvSpPr>
            <a:spLocks noGrp="1"/>
          </p:cNvSpPr>
          <p:nvPr>
            <p:ph idx="1"/>
          </p:nvPr>
        </p:nvSpPr>
        <p:spPr>
          <a:xfrm>
            <a:off x="728134" y="3429000"/>
            <a:ext cx="11345333" cy="3327336"/>
          </a:xfrm>
        </p:spPr>
        <p:txBody>
          <a:bodyPr anchor="t">
            <a:normAutofit/>
          </a:bodyPr>
          <a:lstStyle/>
          <a:p>
            <a:pPr marL="6350" indent="0">
              <a:lnSpc>
                <a:spcPct val="110000"/>
              </a:lnSpc>
              <a:buNone/>
            </a:pPr>
            <a:r>
              <a:rPr lang="en-US" dirty="0"/>
              <a:t>Asset Managers, seek to </a:t>
            </a:r>
            <a:r>
              <a:rPr lang="en-US" dirty="0" err="1"/>
              <a:t>analyse</a:t>
            </a:r>
            <a:r>
              <a:rPr lang="en-US" dirty="0"/>
              <a:t> business vulnerability to ‘externalities’</a:t>
            </a:r>
          </a:p>
          <a:p>
            <a:pPr>
              <a:lnSpc>
                <a:spcPct val="110000"/>
              </a:lnSpc>
            </a:pPr>
            <a:r>
              <a:rPr lang="en-GB" dirty="0"/>
              <a:t>However, do they think about the culture that drives company behaviour before investing?</a:t>
            </a:r>
          </a:p>
          <a:p>
            <a:pPr>
              <a:lnSpc>
                <a:spcPct val="110000"/>
              </a:lnSpc>
            </a:pPr>
            <a:r>
              <a:rPr lang="en-GB" dirty="0"/>
              <a:t>Can ESG investing be done properly without considering the values that shape company decision-making?</a:t>
            </a:r>
          </a:p>
        </p:txBody>
      </p:sp>
      <p:pic>
        <p:nvPicPr>
          <p:cNvPr id="10" name="Picture 4" descr="Use of ESG Data in Investing Is Maturing, But Regional and Gender  Differences Exist | CFA Institute Market Integrity Insights">
            <a:extLst>
              <a:ext uri="{FF2B5EF4-FFF2-40B4-BE49-F238E27FC236}">
                <a16:creationId xmlns:a16="http://schemas.microsoft.com/office/drawing/2014/main" id="{3CB9A6C3-0245-3F47-A19D-FFE6C4B9315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8978"/>
          <a:stretch/>
        </p:blipFill>
        <p:spPr bwMode="auto">
          <a:xfrm>
            <a:off x="7807568" y="0"/>
            <a:ext cx="4265899" cy="31257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3145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D61EA-C3AD-7344-8B28-2E29D91C67A6}"/>
              </a:ext>
            </a:extLst>
          </p:cNvPr>
          <p:cNvSpPr>
            <a:spLocks noGrp="1"/>
          </p:cNvSpPr>
          <p:nvPr>
            <p:ph type="title"/>
          </p:nvPr>
        </p:nvSpPr>
        <p:spPr>
          <a:xfrm>
            <a:off x="1026942" y="457200"/>
            <a:ext cx="7431258" cy="1556724"/>
          </a:xfrm>
        </p:spPr>
        <p:txBody>
          <a:bodyPr anchor="b">
            <a:normAutofit/>
          </a:bodyPr>
          <a:lstStyle/>
          <a:p>
            <a:r>
              <a:rPr lang="en-US" dirty="0"/>
              <a:t>We asked investors…</a:t>
            </a:r>
          </a:p>
        </p:txBody>
      </p:sp>
      <p:sp>
        <p:nvSpPr>
          <p:cNvPr id="13" name="Content Placeholder 2">
            <a:extLst>
              <a:ext uri="{FF2B5EF4-FFF2-40B4-BE49-F238E27FC236}">
                <a16:creationId xmlns:a16="http://schemas.microsoft.com/office/drawing/2014/main" id="{36641BC3-DC85-B24C-8F92-16FE362B1129}"/>
              </a:ext>
            </a:extLst>
          </p:cNvPr>
          <p:cNvSpPr txBox="1">
            <a:spLocks/>
          </p:cNvSpPr>
          <p:nvPr/>
        </p:nvSpPr>
        <p:spPr>
          <a:xfrm>
            <a:off x="1026942" y="3011453"/>
            <a:ext cx="10045871" cy="4431742"/>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We asked 28 leading UK investors about the place of ethics when </a:t>
            </a:r>
            <a:r>
              <a:rPr lang="en-US" dirty="0" err="1"/>
              <a:t>analysing</a:t>
            </a:r>
            <a:r>
              <a:rPr lang="en-US" dirty="0"/>
              <a:t> companies’ ESG credentials: </a:t>
            </a:r>
          </a:p>
          <a:p>
            <a:pPr>
              <a:spcBef>
                <a:spcPts val="400"/>
              </a:spcBef>
            </a:pPr>
            <a:r>
              <a:rPr lang="en-US" dirty="0"/>
              <a:t>Is ethics part of ESG? If so, where? If not, why not? </a:t>
            </a:r>
          </a:p>
          <a:p>
            <a:pPr>
              <a:spcBef>
                <a:spcPts val="400"/>
              </a:spcBef>
            </a:pPr>
            <a:r>
              <a:rPr lang="en-US" dirty="0"/>
              <a:t>What measurements are useful? </a:t>
            </a:r>
          </a:p>
          <a:p>
            <a:pPr>
              <a:spcBef>
                <a:spcPts val="400"/>
              </a:spcBef>
            </a:pPr>
            <a:r>
              <a:rPr lang="en-US" dirty="0"/>
              <a:t>How does it relate to corporate engagement? </a:t>
            </a:r>
          </a:p>
          <a:p>
            <a:pPr>
              <a:spcBef>
                <a:spcPts val="400"/>
              </a:spcBef>
            </a:pPr>
            <a:r>
              <a:rPr lang="en-US" dirty="0"/>
              <a:t>How does asset management stack up?  </a:t>
            </a:r>
          </a:p>
          <a:p>
            <a:endParaRPr lang="en-US" dirty="0"/>
          </a:p>
        </p:txBody>
      </p:sp>
      <p:pic>
        <p:nvPicPr>
          <p:cNvPr id="10" name="Picture 4" descr="Use of ESG Data in Investing Is Maturing, But Regional and Gender  Differences Exist | CFA Institute Market Integrity Insights">
            <a:extLst>
              <a:ext uri="{FF2B5EF4-FFF2-40B4-BE49-F238E27FC236}">
                <a16:creationId xmlns:a16="http://schemas.microsoft.com/office/drawing/2014/main" id="{3CB9A6C3-0245-3F47-A19D-FFE6C4B9315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8978"/>
          <a:stretch/>
        </p:blipFill>
        <p:spPr bwMode="auto">
          <a:xfrm>
            <a:off x="7807568" y="0"/>
            <a:ext cx="4265899" cy="31257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8834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21F36-EDC3-DB42-B5D2-A16A181D9C42}"/>
              </a:ext>
            </a:extLst>
          </p:cNvPr>
          <p:cNvSpPr>
            <a:spLocks noGrp="1"/>
          </p:cNvSpPr>
          <p:nvPr>
            <p:ph type="title"/>
          </p:nvPr>
        </p:nvSpPr>
        <p:spPr>
          <a:xfrm>
            <a:off x="1371600" y="795528"/>
            <a:ext cx="10241280" cy="766144"/>
          </a:xfrm>
        </p:spPr>
        <p:txBody>
          <a:bodyPr/>
          <a:lstStyle/>
          <a:p>
            <a:r>
              <a:rPr lang="en-US" dirty="0"/>
              <a:t>Ethics: the silent ‘e’?</a:t>
            </a:r>
          </a:p>
        </p:txBody>
      </p:sp>
      <p:sp>
        <p:nvSpPr>
          <p:cNvPr id="3" name="Content Placeholder 2">
            <a:extLst>
              <a:ext uri="{FF2B5EF4-FFF2-40B4-BE49-F238E27FC236}">
                <a16:creationId xmlns:a16="http://schemas.microsoft.com/office/drawing/2014/main" id="{331B6794-AD5B-D44D-8EF6-4788AC8961E3}"/>
              </a:ext>
            </a:extLst>
          </p:cNvPr>
          <p:cNvSpPr>
            <a:spLocks noGrp="1"/>
          </p:cNvSpPr>
          <p:nvPr>
            <p:ph idx="1"/>
          </p:nvPr>
        </p:nvSpPr>
        <p:spPr>
          <a:xfrm>
            <a:off x="1371600" y="1840210"/>
            <a:ext cx="10482146" cy="4222261"/>
          </a:xfrm>
        </p:spPr>
        <p:txBody>
          <a:bodyPr>
            <a:normAutofit fontScale="92500" lnSpcReduction="20000"/>
          </a:bodyPr>
          <a:lstStyle/>
          <a:p>
            <a:pPr marL="0" indent="0">
              <a:buNone/>
            </a:pPr>
            <a:r>
              <a:rPr lang="en-US" dirty="0"/>
              <a:t>Despite resistance to the term, something like ethics</a:t>
            </a:r>
            <a:r>
              <a:rPr lang="en-US" i="1" dirty="0"/>
              <a:t> </a:t>
            </a:r>
            <a:r>
              <a:rPr lang="en-US" dirty="0"/>
              <a:t>does get factored into asset management</a:t>
            </a:r>
          </a:p>
          <a:p>
            <a:pPr marL="457200" indent="-457200">
              <a:buFont typeface="+mj-lt"/>
              <a:buAutoNum type="arabicPeriod"/>
            </a:pPr>
            <a:r>
              <a:rPr lang="en-US" dirty="0"/>
              <a:t>‘Who do I trust with the money?’ - company </a:t>
            </a:r>
            <a:r>
              <a:rPr lang="en-US" b="1" dirty="0"/>
              <a:t>values and culture </a:t>
            </a:r>
            <a:r>
              <a:rPr lang="en-US" dirty="0"/>
              <a:t>matter </a:t>
            </a:r>
            <a:endParaRPr lang="en-US" dirty="0">
              <a:solidFill>
                <a:srgbClr val="0070C0"/>
              </a:solidFill>
            </a:endParaRPr>
          </a:p>
          <a:p>
            <a:pPr marL="457200" indent="-457200">
              <a:buFont typeface="+mj-lt"/>
              <a:buAutoNum type="arabicPeriod"/>
            </a:pPr>
            <a:r>
              <a:rPr lang="en-US" dirty="0"/>
              <a:t>In assessing ESG, asset managers want companies:</a:t>
            </a:r>
          </a:p>
          <a:p>
            <a:pPr lvl="1"/>
            <a:r>
              <a:rPr lang="en-US" dirty="0"/>
              <a:t>not to treat ESG targets as a </a:t>
            </a:r>
            <a:r>
              <a:rPr lang="en-US" b="1" dirty="0"/>
              <a:t>tick box</a:t>
            </a:r>
            <a:r>
              <a:rPr lang="en-US" dirty="0"/>
              <a:t> exercise</a:t>
            </a:r>
          </a:p>
          <a:p>
            <a:pPr lvl="1"/>
            <a:r>
              <a:rPr lang="en-US" dirty="0"/>
              <a:t>not to </a:t>
            </a:r>
            <a:r>
              <a:rPr lang="en-US" b="1" dirty="0"/>
              <a:t>game</a:t>
            </a:r>
            <a:r>
              <a:rPr lang="en-US" dirty="0"/>
              <a:t> the system</a:t>
            </a:r>
          </a:p>
          <a:p>
            <a:pPr lvl="1"/>
            <a:r>
              <a:rPr lang="en-US" dirty="0"/>
              <a:t>not </a:t>
            </a:r>
            <a:r>
              <a:rPr lang="en-US" b="1" dirty="0"/>
              <a:t>greenwashing</a:t>
            </a:r>
            <a:r>
              <a:rPr lang="en-US" dirty="0"/>
              <a:t> </a:t>
            </a:r>
          </a:p>
          <a:p>
            <a:pPr marL="457200" indent="-457200">
              <a:buFont typeface="+mj-lt"/>
              <a:buAutoNum type="arabicPeriod"/>
            </a:pPr>
            <a:r>
              <a:rPr lang="en-US" dirty="0"/>
              <a:t>Some recommend the ESG agenda is </a:t>
            </a:r>
            <a:r>
              <a:rPr lang="en-US" b="1" dirty="0"/>
              <a:t>owned by the board </a:t>
            </a:r>
            <a:r>
              <a:rPr lang="en-US" dirty="0"/>
              <a:t>and</a:t>
            </a:r>
            <a:r>
              <a:rPr lang="en-US" b="1" dirty="0"/>
              <a:t> embedded in the culture</a:t>
            </a:r>
          </a:p>
          <a:p>
            <a:pPr marL="457200" indent="-457200">
              <a:buFont typeface="+mj-lt"/>
              <a:buAutoNum type="arabicPeriod"/>
            </a:pPr>
            <a:r>
              <a:rPr lang="en-US" dirty="0"/>
              <a:t>As active </a:t>
            </a:r>
            <a:r>
              <a:rPr lang="en-US" b="1" dirty="0"/>
              <a:t>stewards</a:t>
            </a:r>
            <a:r>
              <a:rPr lang="en-US" dirty="0"/>
              <a:t> of client capital, investors have a role in governance, oversight and accountability </a:t>
            </a:r>
          </a:p>
          <a:p>
            <a:pPr marL="457200" indent="-457200">
              <a:buFont typeface="+mj-lt"/>
              <a:buAutoNum type="arabicPeriod"/>
            </a:pPr>
            <a:r>
              <a:rPr lang="en-US" dirty="0"/>
              <a:t>Most asset managers believe their own firms should aspire to high standards</a:t>
            </a:r>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562488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A9DBF-4397-5E48-8A60-A6FED13B7227}"/>
              </a:ext>
            </a:extLst>
          </p:cNvPr>
          <p:cNvSpPr>
            <a:spLocks noGrp="1"/>
          </p:cNvSpPr>
          <p:nvPr>
            <p:ph type="title"/>
          </p:nvPr>
        </p:nvSpPr>
        <p:spPr>
          <a:xfrm>
            <a:off x="959005" y="26095"/>
            <a:ext cx="11363093" cy="1234440"/>
          </a:xfrm>
        </p:spPr>
        <p:txBody>
          <a:bodyPr>
            <a:normAutofit/>
          </a:bodyPr>
          <a:lstStyle/>
          <a:p>
            <a:r>
              <a:rPr lang="en-US" sz="2800" dirty="0" err="1"/>
              <a:t>Analysing</a:t>
            </a:r>
            <a:r>
              <a:rPr lang="en-US" sz="2800" dirty="0"/>
              <a:t> ethical culture</a:t>
            </a:r>
          </a:p>
        </p:txBody>
      </p:sp>
      <p:sp>
        <p:nvSpPr>
          <p:cNvPr id="3" name="Content Placeholder 2">
            <a:extLst>
              <a:ext uri="{FF2B5EF4-FFF2-40B4-BE49-F238E27FC236}">
                <a16:creationId xmlns:a16="http://schemas.microsoft.com/office/drawing/2014/main" id="{927155CB-A11C-324B-950C-E657FA4E3F6D}"/>
              </a:ext>
            </a:extLst>
          </p:cNvPr>
          <p:cNvSpPr>
            <a:spLocks noGrp="1"/>
          </p:cNvSpPr>
          <p:nvPr>
            <p:ph idx="1"/>
          </p:nvPr>
        </p:nvSpPr>
        <p:spPr>
          <a:xfrm>
            <a:off x="674881" y="1716044"/>
            <a:ext cx="11140882" cy="3318944"/>
          </a:xfrm>
        </p:spPr>
        <p:txBody>
          <a:bodyPr>
            <a:noAutofit/>
          </a:bodyPr>
          <a:lstStyle/>
          <a:p>
            <a:pPr lvl="1"/>
            <a:r>
              <a:rPr lang="en-US" dirty="0"/>
              <a:t>Some managers do not believe it is possible or do not know how to do it   </a:t>
            </a:r>
          </a:p>
          <a:p>
            <a:pPr lvl="1"/>
            <a:r>
              <a:rPr lang="en-US" dirty="0"/>
              <a:t>Some asset managers </a:t>
            </a:r>
            <a:r>
              <a:rPr lang="en-US" dirty="0" err="1"/>
              <a:t>analyse</a:t>
            </a:r>
            <a:r>
              <a:rPr lang="en-US" dirty="0"/>
              <a:t> culture - levels of resource, commitment and sophistication differ</a:t>
            </a:r>
          </a:p>
          <a:p>
            <a:pPr lvl="2"/>
            <a:r>
              <a:rPr lang="en-US" sz="2400" dirty="0"/>
              <a:t>Both qualitative and quantitative aspects are relevant </a:t>
            </a:r>
          </a:p>
          <a:p>
            <a:pPr lvl="2"/>
            <a:r>
              <a:rPr lang="en-US" sz="2400" dirty="0"/>
              <a:t>Trends and lifecycle understanding are more helpful than absolute numbers </a:t>
            </a:r>
          </a:p>
          <a:p>
            <a:pPr lvl="1"/>
            <a:r>
              <a:rPr lang="en-US" dirty="0"/>
              <a:t>There is no formal training for analysts’ assessments, or analytic model for valuations</a:t>
            </a:r>
          </a:p>
          <a:p>
            <a:pPr lvl="2"/>
            <a:r>
              <a:rPr lang="en-US" sz="2400" dirty="0"/>
              <a:t>Inefficiencies offer investment opportunities</a:t>
            </a:r>
          </a:p>
          <a:p>
            <a:pPr lvl="1"/>
            <a:endParaRPr lang="en-US" dirty="0"/>
          </a:p>
        </p:txBody>
      </p:sp>
    </p:spTree>
    <p:extLst>
      <p:ext uri="{BB962C8B-B14F-4D97-AF65-F5344CB8AC3E}">
        <p14:creationId xmlns:p14="http://schemas.microsoft.com/office/powerpoint/2010/main" val="1915232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A9DBF-4397-5E48-8A60-A6FED13B7227}"/>
              </a:ext>
            </a:extLst>
          </p:cNvPr>
          <p:cNvSpPr>
            <a:spLocks noGrp="1"/>
          </p:cNvSpPr>
          <p:nvPr>
            <p:ph type="title"/>
          </p:nvPr>
        </p:nvSpPr>
        <p:spPr>
          <a:xfrm>
            <a:off x="959005" y="26095"/>
            <a:ext cx="11363093" cy="1234440"/>
          </a:xfrm>
        </p:spPr>
        <p:txBody>
          <a:bodyPr>
            <a:normAutofit/>
          </a:bodyPr>
          <a:lstStyle/>
          <a:p>
            <a:r>
              <a:rPr lang="en-US" sz="2800" dirty="0"/>
              <a:t>Examples of metrics</a:t>
            </a:r>
          </a:p>
        </p:txBody>
      </p:sp>
      <p:sp>
        <p:nvSpPr>
          <p:cNvPr id="5" name="Content Placeholder 2">
            <a:extLst>
              <a:ext uri="{FF2B5EF4-FFF2-40B4-BE49-F238E27FC236}">
                <a16:creationId xmlns:a16="http://schemas.microsoft.com/office/drawing/2014/main" id="{918E23D3-CB56-D345-803A-0987E5727B37}"/>
              </a:ext>
            </a:extLst>
          </p:cNvPr>
          <p:cNvSpPr txBox="1">
            <a:spLocks/>
          </p:cNvSpPr>
          <p:nvPr/>
        </p:nvSpPr>
        <p:spPr>
          <a:xfrm>
            <a:off x="5967413" y="1769528"/>
            <a:ext cx="6096000" cy="3959352"/>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dirty="0"/>
              <a:t>Whistleblowing approach &amp; response</a:t>
            </a:r>
          </a:p>
          <a:p>
            <a:pPr lvl="1"/>
            <a:r>
              <a:rPr lang="en-US" dirty="0"/>
              <a:t>Incentive structures – by design and in comparison </a:t>
            </a:r>
          </a:p>
          <a:p>
            <a:pPr lvl="1"/>
            <a:r>
              <a:rPr lang="en-US" dirty="0"/>
              <a:t>Response to things going wrong </a:t>
            </a:r>
          </a:p>
          <a:p>
            <a:pPr lvl="1"/>
            <a:r>
              <a:rPr lang="en-US" dirty="0"/>
              <a:t>What have they shown commitment to – does it map to stated purpose or short-term share price gains?</a:t>
            </a:r>
          </a:p>
          <a:p>
            <a:pPr lvl="1"/>
            <a:endParaRPr lang="en-US" dirty="0"/>
          </a:p>
        </p:txBody>
      </p:sp>
      <p:sp>
        <p:nvSpPr>
          <p:cNvPr id="7" name="Content Placeholder 2">
            <a:extLst>
              <a:ext uri="{FF2B5EF4-FFF2-40B4-BE49-F238E27FC236}">
                <a16:creationId xmlns:a16="http://schemas.microsoft.com/office/drawing/2014/main" id="{25D5EA01-3F89-2E4B-9810-1D3FC78C9DC8}"/>
              </a:ext>
            </a:extLst>
          </p:cNvPr>
          <p:cNvSpPr txBox="1">
            <a:spLocks/>
          </p:cNvSpPr>
          <p:nvPr/>
        </p:nvSpPr>
        <p:spPr>
          <a:xfrm>
            <a:off x="421662" y="1769528"/>
            <a:ext cx="5864837" cy="3318944"/>
          </a:xfrm>
          <a:prstGeom prst="rect">
            <a:avLst/>
          </a:prstGeom>
        </p:spPr>
        <p:txBody>
          <a:bodyPr vert="horz" lIns="0" tIns="0" rIns="0" bIns="0" rtlCol="0">
            <a:no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dirty="0"/>
              <a:t>Staff turnover: departures from certain areas of the business, or changing trends</a:t>
            </a:r>
          </a:p>
          <a:p>
            <a:pPr lvl="1"/>
            <a:r>
              <a:rPr lang="en-US" dirty="0"/>
              <a:t>Tech verification: using social media, satellite imagery</a:t>
            </a:r>
          </a:p>
          <a:p>
            <a:pPr lvl="1"/>
            <a:r>
              <a:rPr lang="en-US" dirty="0"/>
              <a:t>Tracking management promises - the say/do gap</a:t>
            </a:r>
          </a:p>
          <a:p>
            <a:pPr lvl="1"/>
            <a:r>
              <a:rPr lang="en-US" dirty="0"/>
              <a:t>Diversity – beyond the top team</a:t>
            </a:r>
            <a:endParaRPr lang="en-US" dirty="0">
              <a:highlight>
                <a:srgbClr val="FFFF00"/>
              </a:highlight>
            </a:endParaRPr>
          </a:p>
        </p:txBody>
      </p:sp>
    </p:spTree>
    <p:extLst>
      <p:ext uri="{BB962C8B-B14F-4D97-AF65-F5344CB8AC3E}">
        <p14:creationId xmlns:p14="http://schemas.microsoft.com/office/powerpoint/2010/main" val="1499156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383CC5D-71E8-4CB2-8E4A-F1E4FF6DC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1" name="Rectangle 10">
            <a:extLst>
              <a:ext uri="{FF2B5EF4-FFF2-40B4-BE49-F238E27FC236}">
                <a16:creationId xmlns:a16="http://schemas.microsoft.com/office/drawing/2014/main" id="{E2DA5AC1-43C5-4243-9028-07DBB80D0C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8"/>
            <a:ext cx="12192000" cy="1600201"/>
          </a:xfrm>
          <a:prstGeom prst="rect">
            <a:avLst/>
          </a:prstGeom>
          <a:gradFill>
            <a:gsLst>
              <a:gs pos="0">
                <a:schemeClr val="accent5">
                  <a:alpha val="83000"/>
                </a:schemeClr>
              </a:gs>
              <a:gs pos="100000">
                <a:schemeClr val="accent6"/>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3" name="Rectangle 12">
            <a:extLst>
              <a:ext uri="{FF2B5EF4-FFF2-40B4-BE49-F238E27FC236}">
                <a16:creationId xmlns:a16="http://schemas.microsoft.com/office/drawing/2014/main" id="{8A4EDA1C-27A1-4C83-ACE4-6675EC9245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9161" y="9109"/>
            <a:ext cx="7792839" cy="1594270"/>
          </a:xfrm>
          <a:prstGeom prst="rect">
            <a:avLst/>
          </a:prstGeom>
          <a:gradFill>
            <a:gsLst>
              <a:gs pos="22000">
                <a:schemeClr val="accent2">
                  <a:alpha val="0"/>
                </a:schemeClr>
              </a:gs>
              <a:gs pos="99000">
                <a:schemeClr val="accent2"/>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a:ea typeface="+mn-ea"/>
              <a:cs typeface="+mn-cs"/>
            </a:endParaRPr>
          </a:p>
        </p:txBody>
      </p:sp>
      <p:sp>
        <p:nvSpPr>
          <p:cNvPr id="15" name="Rectangle 14">
            <a:extLst>
              <a:ext uri="{FF2B5EF4-FFF2-40B4-BE49-F238E27FC236}">
                <a16:creationId xmlns:a16="http://schemas.microsoft.com/office/drawing/2014/main" id="{1C2185E4-B584-4B9D-9440-DEA0FB9D9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9021976" y="-906246"/>
            <a:ext cx="1602951" cy="3416298"/>
          </a:xfrm>
          <a:prstGeom prst="rect">
            <a:avLst/>
          </a:prstGeom>
          <a:gradFill>
            <a:gsLst>
              <a:gs pos="45000">
                <a:schemeClr val="accent4">
                  <a:alpha val="0"/>
                </a:schemeClr>
              </a:gs>
              <a:gs pos="99000">
                <a:schemeClr val="accent6">
                  <a:alpha val="33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a:ea typeface="+mn-ea"/>
              <a:cs typeface="+mn-cs"/>
            </a:endParaRPr>
          </a:p>
        </p:txBody>
      </p:sp>
      <p:sp>
        <p:nvSpPr>
          <p:cNvPr id="17" name="Rectangle 16">
            <a:extLst>
              <a:ext uri="{FF2B5EF4-FFF2-40B4-BE49-F238E27FC236}">
                <a16:creationId xmlns:a16="http://schemas.microsoft.com/office/drawing/2014/main" id="{FF33EC8A-EE0A-4395-97E2-DAD467CF73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451242" y="0"/>
            <a:ext cx="9729549" cy="1600198"/>
          </a:xfrm>
          <a:prstGeom prst="rect">
            <a:avLst/>
          </a:prstGeom>
          <a:gradFill>
            <a:gsLst>
              <a:gs pos="0">
                <a:schemeClr val="accent5">
                  <a:alpha val="30000"/>
                </a:schemeClr>
              </a:gs>
              <a:gs pos="99000">
                <a:schemeClr val="accent5">
                  <a:alpha val="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9" name="Rectangle 18">
            <a:extLst>
              <a:ext uri="{FF2B5EF4-FFF2-40B4-BE49-F238E27FC236}">
                <a16:creationId xmlns:a16="http://schemas.microsoft.com/office/drawing/2014/main" id="{FF85DA95-16A4-404E-9BFF-27F8E4FC78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430"/>
            <a:ext cx="7910111" cy="1600198"/>
          </a:xfrm>
          <a:prstGeom prst="rect">
            <a:avLst/>
          </a:prstGeom>
          <a:gradFill>
            <a:gsLst>
              <a:gs pos="0">
                <a:schemeClr val="accent5">
                  <a:alpha val="21000"/>
                </a:schemeClr>
              </a:gs>
              <a:gs pos="99000">
                <a:schemeClr val="accent5">
                  <a:alpha val="0"/>
                </a:scheme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2" name="Title 1">
            <a:extLst>
              <a:ext uri="{FF2B5EF4-FFF2-40B4-BE49-F238E27FC236}">
                <a16:creationId xmlns:a16="http://schemas.microsoft.com/office/drawing/2014/main" id="{810A9DBF-4397-5E48-8A60-A6FED13B7227}"/>
              </a:ext>
            </a:extLst>
          </p:cNvPr>
          <p:cNvSpPr>
            <a:spLocks noGrp="1"/>
          </p:cNvSpPr>
          <p:nvPr>
            <p:ph type="title"/>
          </p:nvPr>
        </p:nvSpPr>
        <p:spPr>
          <a:xfrm>
            <a:off x="1258685" y="374427"/>
            <a:ext cx="10374517" cy="971512"/>
          </a:xfrm>
        </p:spPr>
        <p:txBody>
          <a:bodyPr anchor="ctr">
            <a:normAutofit/>
          </a:bodyPr>
          <a:lstStyle/>
          <a:p>
            <a:r>
              <a:rPr lang="en-US" sz="3200" dirty="0">
                <a:solidFill>
                  <a:schemeClr val="bg1"/>
                </a:solidFill>
              </a:rPr>
              <a:t>Key findings</a:t>
            </a:r>
          </a:p>
        </p:txBody>
      </p:sp>
      <p:sp>
        <p:nvSpPr>
          <p:cNvPr id="10" name="Content Placeholder 2">
            <a:extLst>
              <a:ext uri="{FF2B5EF4-FFF2-40B4-BE49-F238E27FC236}">
                <a16:creationId xmlns:a16="http://schemas.microsoft.com/office/drawing/2014/main" id="{CC8C207A-FFCA-2D47-892D-7CEE0CBC2885}"/>
              </a:ext>
            </a:extLst>
          </p:cNvPr>
          <p:cNvSpPr txBox="1">
            <a:spLocks/>
          </p:cNvSpPr>
          <p:nvPr/>
        </p:nvSpPr>
        <p:spPr>
          <a:xfrm>
            <a:off x="942621" y="1982955"/>
            <a:ext cx="10588980" cy="4085335"/>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ESG is profoundly changing the way that companies are assessed and </a:t>
            </a:r>
            <a:r>
              <a:rPr lang="en-US" dirty="0" err="1"/>
              <a:t>analysed</a:t>
            </a:r>
            <a:endParaRPr lang="en-US" dirty="0"/>
          </a:p>
          <a:p>
            <a:r>
              <a:rPr lang="en-US" dirty="0"/>
              <a:t>Some client and regulatory expectations are proving counterproductive</a:t>
            </a:r>
          </a:p>
          <a:p>
            <a:r>
              <a:rPr lang="en-US" dirty="0"/>
              <a:t>Major challenges exist on data, analytic framework, targets, engagement, communication, and their own firms’ priorities and culture </a:t>
            </a:r>
          </a:p>
          <a:p>
            <a:r>
              <a:rPr lang="en-US" dirty="0"/>
              <a:t>Aspects of investee companies’ culture and </a:t>
            </a:r>
            <a:r>
              <a:rPr lang="en-US" dirty="0" err="1"/>
              <a:t>behaviour</a:t>
            </a:r>
            <a:r>
              <a:rPr lang="en-US" dirty="0"/>
              <a:t> may help address these issues </a:t>
            </a:r>
          </a:p>
          <a:p>
            <a:r>
              <a:rPr lang="en-US" dirty="0"/>
              <a:t>Asset managers have appetite for greater insights into internal corporate </a:t>
            </a:r>
            <a:r>
              <a:rPr lang="en-US" dirty="0" err="1"/>
              <a:t>behaviour</a:t>
            </a:r>
            <a:r>
              <a:rPr lang="en-US" dirty="0"/>
              <a:t> – but don’t call it “Ethics”!</a:t>
            </a:r>
          </a:p>
          <a:p>
            <a:endParaRPr lang="en-US" dirty="0"/>
          </a:p>
          <a:p>
            <a:pPr marL="0" indent="0">
              <a:buFont typeface="Arial" panose="020B0604020202020204" pitchFamily="34" charset="0"/>
              <a:buNone/>
            </a:pPr>
            <a:endParaRPr lang="en-US" dirty="0"/>
          </a:p>
          <a:p>
            <a:endParaRPr lang="en-US" dirty="0"/>
          </a:p>
        </p:txBody>
      </p:sp>
    </p:spTree>
    <p:extLst>
      <p:ext uri="{BB962C8B-B14F-4D97-AF65-F5344CB8AC3E}">
        <p14:creationId xmlns:p14="http://schemas.microsoft.com/office/powerpoint/2010/main" val="36926833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383CC5D-71E8-4CB2-8E4A-F1E4FF6DC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1" name="Rectangle 10">
            <a:extLst>
              <a:ext uri="{FF2B5EF4-FFF2-40B4-BE49-F238E27FC236}">
                <a16:creationId xmlns:a16="http://schemas.microsoft.com/office/drawing/2014/main" id="{E2DA5AC1-43C5-4243-9028-07DBB80D0C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8"/>
            <a:ext cx="12192000" cy="1600201"/>
          </a:xfrm>
          <a:prstGeom prst="rect">
            <a:avLst/>
          </a:prstGeom>
          <a:gradFill>
            <a:gsLst>
              <a:gs pos="0">
                <a:schemeClr val="accent5">
                  <a:alpha val="83000"/>
                </a:schemeClr>
              </a:gs>
              <a:gs pos="100000">
                <a:schemeClr val="accent6"/>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3" name="Rectangle 12">
            <a:extLst>
              <a:ext uri="{FF2B5EF4-FFF2-40B4-BE49-F238E27FC236}">
                <a16:creationId xmlns:a16="http://schemas.microsoft.com/office/drawing/2014/main" id="{8A4EDA1C-27A1-4C83-ACE4-6675EC9245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9161" y="9109"/>
            <a:ext cx="7792839" cy="1594270"/>
          </a:xfrm>
          <a:prstGeom prst="rect">
            <a:avLst/>
          </a:prstGeom>
          <a:gradFill>
            <a:gsLst>
              <a:gs pos="22000">
                <a:schemeClr val="accent2">
                  <a:alpha val="0"/>
                </a:schemeClr>
              </a:gs>
              <a:gs pos="99000">
                <a:schemeClr val="accent2"/>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a:ea typeface="+mn-ea"/>
              <a:cs typeface="+mn-cs"/>
            </a:endParaRPr>
          </a:p>
        </p:txBody>
      </p:sp>
      <p:sp>
        <p:nvSpPr>
          <p:cNvPr id="15" name="Rectangle 14">
            <a:extLst>
              <a:ext uri="{FF2B5EF4-FFF2-40B4-BE49-F238E27FC236}">
                <a16:creationId xmlns:a16="http://schemas.microsoft.com/office/drawing/2014/main" id="{1C2185E4-B584-4B9D-9440-DEA0FB9D9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9021976" y="-906246"/>
            <a:ext cx="1602951" cy="3416298"/>
          </a:xfrm>
          <a:prstGeom prst="rect">
            <a:avLst/>
          </a:prstGeom>
          <a:gradFill>
            <a:gsLst>
              <a:gs pos="45000">
                <a:schemeClr val="accent4">
                  <a:alpha val="0"/>
                </a:schemeClr>
              </a:gs>
              <a:gs pos="99000">
                <a:schemeClr val="accent6">
                  <a:alpha val="33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a:ea typeface="+mn-ea"/>
              <a:cs typeface="+mn-cs"/>
            </a:endParaRPr>
          </a:p>
        </p:txBody>
      </p:sp>
      <p:sp>
        <p:nvSpPr>
          <p:cNvPr id="17" name="Rectangle 16">
            <a:extLst>
              <a:ext uri="{FF2B5EF4-FFF2-40B4-BE49-F238E27FC236}">
                <a16:creationId xmlns:a16="http://schemas.microsoft.com/office/drawing/2014/main" id="{FF33EC8A-EE0A-4395-97E2-DAD467CF73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451242" y="0"/>
            <a:ext cx="9729549" cy="1600198"/>
          </a:xfrm>
          <a:prstGeom prst="rect">
            <a:avLst/>
          </a:prstGeom>
          <a:gradFill>
            <a:gsLst>
              <a:gs pos="0">
                <a:schemeClr val="accent5">
                  <a:alpha val="30000"/>
                </a:schemeClr>
              </a:gs>
              <a:gs pos="99000">
                <a:schemeClr val="accent5">
                  <a:alpha val="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9" name="Rectangle 18">
            <a:extLst>
              <a:ext uri="{FF2B5EF4-FFF2-40B4-BE49-F238E27FC236}">
                <a16:creationId xmlns:a16="http://schemas.microsoft.com/office/drawing/2014/main" id="{FF85DA95-16A4-404E-9BFF-27F8E4FC78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430"/>
            <a:ext cx="7910111" cy="1600198"/>
          </a:xfrm>
          <a:prstGeom prst="rect">
            <a:avLst/>
          </a:prstGeom>
          <a:gradFill>
            <a:gsLst>
              <a:gs pos="0">
                <a:schemeClr val="accent5">
                  <a:alpha val="21000"/>
                </a:schemeClr>
              </a:gs>
              <a:gs pos="99000">
                <a:schemeClr val="accent5">
                  <a:alpha val="0"/>
                </a:scheme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2" name="Title 1">
            <a:extLst>
              <a:ext uri="{FF2B5EF4-FFF2-40B4-BE49-F238E27FC236}">
                <a16:creationId xmlns:a16="http://schemas.microsoft.com/office/drawing/2014/main" id="{810A9DBF-4397-5E48-8A60-A6FED13B7227}"/>
              </a:ext>
            </a:extLst>
          </p:cNvPr>
          <p:cNvSpPr>
            <a:spLocks noGrp="1"/>
          </p:cNvSpPr>
          <p:nvPr>
            <p:ph type="title"/>
          </p:nvPr>
        </p:nvSpPr>
        <p:spPr>
          <a:xfrm>
            <a:off x="1258685" y="374427"/>
            <a:ext cx="10374517" cy="971512"/>
          </a:xfrm>
        </p:spPr>
        <p:txBody>
          <a:bodyPr anchor="ctr">
            <a:normAutofit/>
          </a:bodyPr>
          <a:lstStyle/>
          <a:p>
            <a:r>
              <a:rPr lang="en-US" sz="3200" dirty="0">
                <a:solidFill>
                  <a:schemeClr val="bg1"/>
                </a:solidFill>
              </a:rPr>
              <a:t>Recommendations for Investors</a:t>
            </a:r>
          </a:p>
        </p:txBody>
      </p:sp>
      <p:sp>
        <p:nvSpPr>
          <p:cNvPr id="10" name="Content Placeholder 2">
            <a:extLst>
              <a:ext uri="{FF2B5EF4-FFF2-40B4-BE49-F238E27FC236}">
                <a16:creationId xmlns:a16="http://schemas.microsoft.com/office/drawing/2014/main" id="{EEBE0AF8-329D-FF4F-97CA-B7F92BE50633}"/>
              </a:ext>
            </a:extLst>
          </p:cNvPr>
          <p:cNvSpPr txBox="1">
            <a:spLocks/>
          </p:cNvSpPr>
          <p:nvPr/>
        </p:nvSpPr>
        <p:spPr>
          <a:xfrm>
            <a:off x="4493661" y="5164816"/>
            <a:ext cx="6096000" cy="3959352"/>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sz="2000" dirty="0"/>
              <a:t>Lower risk, greater sustainability</a:t>
            </a:r>
          </a:p>
          <a:p>
            <a:pPr lvl="1"/>
            <a:r>
              <a:rPr lang="en-US" sz="2000" dirty="0"/>
              <a:t>Untapped source of alpha</a:t>
            </a:r>
          </a:p>
          <a:p>
            <a:pPr lvl="1"/>
            <a:r>
              <a:rPr lang="en-US" sz="2000" dirty="0"/>
              <a:t>Better long-term results</a:t>
            </a:r>
          </a:p>
          <a:p>
            <a:pPr lvl="1"/>
            <a:endParaRPr lang="en-US" sz="2000" dirty="0"/>
          </a:p>
        </p:txBody>
      </p:sp>
      <p:sp>
        <p:nvSpPr>
          <p:cNvPr id="14" name="TextBox 13">
            <a:extLst>
              <a:ext uri="{FF2B5EF4-FFF2-40B4-BE49-F238E27FC236}">
                <a16:creationId xmlns:a16="http://schemas.microsoft.com/office/drawing/2014/main" id="{50119CC3-991A-A24D-81D6-476C57C30D90}"/>
              </a:ext>
            </a:extLst>
          </p:cNvPr>
          <p:cNvSpPr txBox="1"/>
          <p:nvPr/>
        </p:nvSpPr>
        <p:spPr>
          <a:xfrm>
            <a:off x="941206" y="4795484"/>
            <a:ext cx="9648455" cy="738664"/>
          </a:xfrm>
          <a:prstGeom prst="rect">
            <a:avLst/>
          </a:prstGeom>
          <a:noFill/>
        </p:spPr>
        <p:txBody>
          <a:bodyPr wrap="square" rtlCol="0">
            <a:spAutoFit/>
          </a:bodyPr>
          <a:lstStyle/>
          <a:p>
            <a:r>
              <a:rPr lang="en-GB" sz="2400" i="1" dirty="0">
                <a:solidFill>
                  <a:srgbClr val="0070C0"/>
                </a:solidFill>
              </a:rPr>
              <a:t>What’s in it for Investors? </a:t>
            </a:r>
            <a:endParaRPr lang="en-US" sz="1600" dirty="0">
              <a:solidFill>
                <a:srgbClr val="0070C0"/>
              </a:solidFill>
            </a:endParaRPr>
          </a:p>
          <a:p>
            <a:pPr algn="r"/>
            <a:endParaRPr lang="en-US" dirty="0"/>
          </a:p>
        </p:txBody>
      </p:sp>
      <p:grpSp>
        <p:nvGrpSpPr>
          <p:cNvPr id="6" name="Group 5">
            <a:extLst>
              <a:ext uri="{FF2B5EF4-FFF2-40B4-BE49-F238E27FC236}">
                <a16:creationId xmlns:a16="http://schemas.microsoft.com/office/drawing/2014/main" id="{4CD61924-A32A-60A5-C0C6-80F9FE8BAEFD}"/>
              </a:ext>
            </a:extLst>
          </p:cNvPr>
          <p:cNvGrpSpPr/>
          <p:nvPr/>
        </p:nvGrpSpPr>
        <p:grpSpPr>
          <a:xfrm>
            <a:off x="1010565" y="2543053"/>
            <a:ext cx="11019510" cy="2143374"/>
            <a:chOff x="0" y="1247740"/>
            <a:chExt cx="10186461" cy="1800720"/>
          </a:xfrm>
        </p:grpSpPr>
        <p:sp>
          <p:nvSpPr>
            <p:cNvPr id="7" name="Rectangle 6">
              <a:extLst>
                <a:ext uri="{FF2B5EF4-FFF2-40B4-BE49-F238E27FC236}">
                  <a16:creationId xmlns:a16="http://schemas.microsoft.com/office/drawing/2014/main" id="{C7AB94D5-48BF-9E16-9094-9AF68488BE97}"/>
                </a:ext>
              </a:extLst>
            </p:cNvPr>
            <p:cNvSpPr/>
            <p:nvPr/>
          </p:nvSpPr>
          <p:spPr>
            <a:xfrm>
              <a:off x="0" y="1247740"/>
              <a:ext cx="10186461" cy="1800720"/>
            </a:xfrm>
            <a:prstGeom prst="rect">
              <a:avLst/>
            </a:prstGeom>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8" name="TextBox 7">
              <a:extLst>
                <a:ext uri="{FF2B5EF4-FFF2-40B4-BE49-F238E27FC236}">
                  <a16:creationId xmlns:a16="http://schemas.microsoft.com/office/drawing/2014/main" id="{AE933962-4588-73D7-04D3-9BB20640FDE5}"/>
                </a:ext>
              </a:extLst>
            </p:cNvPr>
            <p:cNvSpPr txBox="1"/>
            <p:nvPr/>
          </p:nvSpPr>
          <p:spPr>
            <a:xfrm>
              <a:off x="0" y="1247740"/>
              <a:ext cx="10186461" cy="180072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ts val="924"/>
                </a:spcAft>
                <a:buChar char="•"/>
              </a:pPr>
              <a:r>
                <a:rPr lang="en-US" sz="2400" kern="1200" dirty="0"/>
                <a:t>Ethical culture analysis can help ‘quality control’ ESG measurements</a:t>
              </a:r>
            </a:p>
            <a:p>
              <a:pPr marL="171450" lvl="1" indent="-171450" algn="l" defTabSz="800100">
                <a:lnSpc>
                  <a:spcPct val="90000"/>
                </a:lnSpc>
                <a:spcBef>
                  <a:spcPct val="0"/>
                </a:spcBef>
                <a:spcAft>
                  <a:spcPts val="924"/>
                </a:spcAft>
                <a:buChar char="•"/>
              </a:pPr>
              <a:r>
                <a:rPr lang="en-US" sz="2400" kern="1200" dirty="0"/>
                <a:t>Developing methodologies to assess ethical culture offers a source of performance</a:t>
              </a:r>
            </a:p>
            <a:p>
              <a:pPr marL="171450" lvl="1" indent="-171450" algn="l" defTabSz="800100">
                <a:lnSpc>
                  <a:spcPct val="90000"/>
                </a:lnSpc>
                <a:spcBef>
                  <a:spcPct val="0"/>
                </a:spcBef>
                <a:spcAft>
                  <a:spcPts val="924"/>
                </a:spcAft>
                <a:buChar char="•"/>
              </a:pPr>
              <a:r>
                <a:rPr lang="en-US" sz="2400" kern="1200" dirty="0"/>
                <a:t>Board-led organizational authenticity needs to match to avoid ‘greenwashing’</a:t>
              </a:r>
            </a:p>
          </p:txBody>
        </p:sp>
      </p:grpSp>
    </p:spTree>
    <p:extLst>
      <p:ext uri="{BB962C8B-B14F-4D97-AF65-F5344CB8AC3E}">
        <p14:creationId xmlns:p14="http://schemas.microsoft.com/office/powerpoint/2010/main" val="4270272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383CC5D-71E8-4CB2-8E4A-F1E4FF6DC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1" name="Rectangle 10">
            <a:extLst>
              <a:ext uri="{FF2B5EF4-FFF2-40B4-BE49-F238E27FC236}">
                <a16:creationId xmlns:a16="http://schemas.microsoft.com/office/drawing/2014/main" id="{E2DA5AC1-43C5-4243-9028-07DBB80D0C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8"/>
            <a:ext cx="12192000" cy="1600201"/>
          </a:xfrm>
          <a:prstGeom prst="rect">
            <a:avLst/>
          </a:prstGeom>
          <a:gradFill>
            <a:gsLst>
              <a:gs pos="0">
                <a:schemeClr val="accent5">
                  <a:alpha val="83000"/>
                </a:schemeClr>
              </a:gs>
              <a:gs pos="100000">
                <a:schemeClr val="accent6"/>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3" name="Rectangle 12">
            <a:extLst>
              <a:ext uri="{FF2B5EF4-FFF2-40B4-BE49-F238E27FC236}">
                <a16:creationId xmlns:a16="http://schemas.microsoft.com/office/drawing/2014/main" id="{8A4EDA1C-27A1-4C83-ACE4-6675EC9245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9161" y="9109"/>
            <a:ext cx="7792839" cy="1594270"/>
          </a:xfrm>
          <a:prstGeom prst="rect">
            <a:avLst/>
          </a:prstGeom>
          <a:gradFill>
            <a:gsLst>
              <a:gs pos="22000">
                <a:schemeClr val="accent2">
                  <a:alpha val="0"/>
                </a:schemeClr>
              </a:gs>
              <a:gs pos="99000">
                <a:schemeClr val="accent2"/>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a:ea typeface="+mn-ea"/>
              <a:cs typeface="+mn-cs"/>
            </a:endParaRPr>
          </a:p>
        </p:txBody>
      </p:sp>
      <p:sp>
        <p:nvSpPr>
          <p:cNvPr id="15" name="Rectangle 14">
            <a:extLst>
              <a:ext uri="{FF2B5EF4-FFF2-40B4-BE49-F238E27FC236}">
                <a16:creationId xmlns:a16="http://schemas.microsoft.com/office/drawing/2014/main" id="{1C2185E4-B584-4B9D-9440-DEA0FB9D9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9021976" y="-906246"/>
            <a:ext cx="1602951" cy="3416298"/>
          </a:xfrm>
          <a:prstGeom prst="rect">
            <a:avLst/>
          </a:prstGeom>
          <a:gradFill>
            <a:gsLst>
              <a:gs pos="45000">
                <a:schemeClr val="accent4">
                  <a:alpha val="0"/>
                </a:schemeClr>
              </a:gs>
              <a:gs pos="99000">
                <a:schemeClr val="accent6">
                  <a:alpha val="33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a:ea typeface="+mn-ea"/>
              <a:cs typeface="+mn-cs"/>
            </a:endParaRPr>
          </a:p>
        </p:txBody>
      </p:sp>
      <p:sp>
        <p:nvSpPr>
          <p:cNvPr id="17" name="Rectangle 16">
            <a:extLst>
              <a:ext uri="{FF2B5EF4-FFF2-40B4-BE49-F238E27FC236}">
                <a16:creationId xmlns:a16="http://schemas.microsoft.com/office/drawing/2014/main" id="{FF33EC8A-EE0A-4395-97E2-DAD467CF73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451242" y="0"/>
            <a:ext cx="9729549" cy="1600198"/>
          </a:xfrm>
          <a:prstGeom prst="rect">
            <a:avLst/>
          </a:prstGeom>
          <a:gradFill>
            <a:gsLst>
              <a:gs pos="0">
                <a:schemeClr val="accent5">
                  <a:alpha val="30000"/>
                </a:schemeClr>
              </a:gs>
              <a:gs pos="99000">
                <a:schemeClr val="accent5">
                  <a:alpha val="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9" name="Rectangle 18">
            <a:extLst>
              <a:ext uri="{FF2B5EF4-FFF2-40B4-BE49-F238E27FC236}">
                <a16:creationId xmlns:a16="http://schemas.microsoft.com/office/drawing/2014/main" id="{FF85DA95-16A4-404E-9BFF-27F8E4FC78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430"/>
            <a:ext cx="7910111" cy="1600198"/>
          </a:xfrm>
          <a:prstGeom prst="rect">
            <a:avLst/>
          </a:prstGeom>
          <a:gradFill>
            <a:gsLst>
              <a:gs pos="0">
                <a:schemeClr val="accent5">
                  <a:alpha val="21000"/>
                </a:schemeClr>
              </a:gs>
              <a:gs pos="99000">
                <a:schemeClr val="accent5">
                  <a:alpha val="0"/>
                </a:scheme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2" name="Title 1">
            <a:extLst>
              <a:ext uri="{FF2B5EF4-FFF2-40B4-BE49-F238E27FC236}">
                <a16:creationId xmlns:a16="http://schemas.microsoft.com/office/drawing/2014/main" id="{810A9DBF-4397-5E48-8A60-A6FED13B7227}"/>
              </a:ext>
            </a:extLst>
          </p:cNvPr>
          <p:cNvSpPr>
            <a:spLocks noGrp="1"/>
          </p:cNvSpPr>
          <p:nvPr>
            <p:ph type="title"/>
          </p:nvPr>
        </p:nvSpPr>
        <p:spPr>
          <a:xfrm>
            <a:off x="1258685" y="374427"/>
            <a:ext cx="10374517" cy="971512"/>
          </a:xfrm>
        </p:spPr>
        <p:txBody>
          <a:bodyPr anchor="ctr">
            <a:normAutofit/>
          </a:bodyPr>
          <a:lstStyle/>
          <a:p>
            <a:r>
              <a:rPr lang="en-US" sz="3200" dirty="0">
                <a:solidFill>
                  <a:schemeClr val="bg1"/>
                </a:solidFill>
              </a:rPr>
              <a:t>Recommendations for COMPANIES</a:t>
            </a:r>
          </a:p>
        </p:txBody>
      </p:sp>
      <p:sp>
        <p:nvSpPr>
          <p:cNvPr id="10" name="Content Placeholder 2">
            <a:extLst>
              <a:ext uri="{FF2B5EF4-FFF2-40B4-BE49-F238E27FC236}">
                <a16:creationId xmlns:a16="http://schemas.microsoft.com/office/drawing/2014/main" id="{EEBE0AF8-329D-FF4F-97CA-B7F92BE50633}"/>
              </a:ext>
            </a:extLst>
          </p:cNvPr>
          <p:cNvSpPr txBox="1">
            <a:spLocks/>
          </p:cNvSpPr>
          <p:nvPr/>
        </p:nvSpPr>
        <p:spPr>
          <a:xfrm>
            <a:off x="4287653" y="5005454"/>
            <a:ext cx="6096000" cy="3959352"/>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85800" marR="0" lvl="1" indent="-228600" algn="l" defTabSz="914400" rtl="0" eaLnBrk="1" fontAlgn="auto" latinLnBrk="0" hangingPunct="1">
              <a:lnSpc>
                <a:spcPct val="12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w Cen MT"/>
                <a:ea typeface="+mn-ea"/>
                <a:cs typeface="+mn-cs"/>
              </a:rPr>
              <a:t>Lower risk, greater sustainability</a:t>
            </a:r>
          </a:p>
          <a:p>
            <a:pPr marL="685800" marR="0" lvl="1" indent="-228600" algn="l" defTabSz="914400" rtl="0" eaLnBrk="1" fontAlgn="auto" latinLnBrk="0" hangingPunct="1">
              <a:lnSpc>
                <a:spcPct val="12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w Cen MT"/>
                <a:ea typeface="+mn-ea"/>
                <a:cs typeface="+mn-cs"/>
              </a:rPr>
              <a:t>Untapped source of alpha</a:t>
            </a:r>
          </a:p>
          <a:p>
            <a:pPr marL="685800" marR="0" lvl="1" indent="-228600" algn="l" defTabSz="914400" rtl="0" eaLnBrk="1" fontAlgn="auto" latinLnBrk="0" hangingPunct="1">
              <a:lnSpc>
                <a:spcPct val="12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w Cen MT"/>
                <a:ea typeface="+mn-ea"/>
                <a:cs typeface="+mn-cs"/>
              </a:rPr>
              <a:t>Better long-term results</a:t>
            </a:r>
          </a:p>
          <a:p>
            <a:pPr marL="685800" marR="0" lvl="1" indent="-228600" algn="l" defTabSz="914400" rtl="0" eaLnBrk="1" fontAlgn="auto" latinLnBrk="0" hangingPunct="1">
              <a:lnSpc>
                <a:spcPct val="120000"/>
              </a:lnSpc>
              <a:spcBef>
                <a:spcPts val="500"/>
              </a:spcBef>
              <a:spcAft>
                <a:spcPts val="0"/>
              </a:spcAft>
              <a:buClrTx/>
              <a:buSzTx/>
              <a:buFont typeface="Arial" panose="020B0604020202020204" pitchFamily="34" charset="0"/>
              <a:buChar char="•"/>
              <a:tabLst/>
              <a:defRPr/>
            </a:pPr>
            <a:endParaRPr kumimoji="0" lang="en-US" sz="2000" b="0" i="0" u="none" strike="noStrike" kern="1200" cap="none" spc="0" normalizeH="0" baseline="0" noProof="0" dirty="0">
              <a:ln>
                <a:noFill/>
              </a:ln>
              <a:solidFill>
                <a:srgbClr val="000000"/>
              </a:solidFill>
              <a:effectLst/>
              <a:uLnTx/>
              <a:uFillTx/>
              <a:latin typeface="Tw Cen MT"/>
              <a:ea typeface="+mn-ea"/>
              <a:cs typeface="+mn-cs"/>
            </a:endParaRPr>
          </a:p>
        </p:txBody>
      </p:sp>
      <p:sp>
        <p:nvSpPr>
          <p:cNvPr id="14" name="TextBox 13">
            <a:extLst>
              <a:ext uri="{FF2B5EF4-FFF2-40B4-BE49-F238E27FC236}">
                <a16:creationId xmlns:a16="http://schemas.microsoft.com/office/drawing/2014/main" id="{50119CC3-991A-A24D-81D6-476C57C30D90}"/>
              </a:ext>
            </a:extLst>
          </p:cNvPr>
          <p:cNvSpPr txBox="1"/>
          <p:nvPr/>
        </p:nvSpPr>
        <p:spPr>
          <a:xfrm>
            <a:off x="735198" y="4536852"/>
            <a:ext cx="9648455" cy="7386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1" u="none" strike="noStrike" kern="1200" cap="none" spc="0" normalizeH="0" baseline="0" noProof="0" dirty="0">
                <a:ln>
                  <a:noFill/>
                </a:ln>
                <a:solidFill>
                  <a:srgbClr val="0070C0"/>
                </a:solidFill>
                <a:effectLst/>
                <a:uLnTx/>
                <a:uFillTx/>
                <a:latin typeface="Tw Cen MT"/>
                <a:ea typeface="+mn-ea"/>
                <a:cs typeface="+mn-cs"/>
              </a:rPr>
              <a:t>What’s in it for companies? </a:t>
            </a:r>
            <a:endParaRPr kumimoji="0" lang="en-US" sz="1600" b="0" i="0" u="none" strike="noStrike" kern="1200" cap="none" spc="0" normalizeH="0" baseline="0" noProof="0" dirty="0">
              <a:ln>
                <a:noFill/>
              </a:ln>
              <a:solidFill>
                <a:srgbClr val="0070C0"/>
              </a:solidFill>
              <a:effectLst/>
              <a:uLnTx/>
              <a:uFillTx/>
              <a:latin typeface="Tw Cen MT"/>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w Cen MT"/>
              <a:ea typeface="+mn-ea"/>
              <a:cs typeface="+mn-cs"/>
            </a:endParaRPr>
          </a:p>
        </p:txBody>
      </p:sp>
      <p:grpSp>
        <p:nvGrpSpPr>
          <p:cNvPr id="3" name="Group 2">
            <a:extLst>
              <a:ext uri="{FF2B5EF4-FFF2-40B4-BE49-F238E27FC236}">
                <a16:creationId xmlns:a16="http://schemas.microsoft.com/office/drawing/2014/main" id="{480F5D7C-7054-19FD-4E1B-4F750CCFF5B3}"/>
              </a:ext>
            </a:extLst>
          </p:cNvPr>
          <p:cNvGrpSpPr/>
          <p:nvPr/>
        </p:nvGrpSpPr>
        <p:grpSpPr>
          <a:xfrm>
            <a:off x="870526" y="2525196"/>
            <a:ext cx="11159549" cy="1782789"/>
            <a:chOff x="0" y="1264759"/>
            <a:chExt cx="10186461" cy="1782789"/>
          </a:xfrm>
        </p:grpSpPr>
        <p:sp>
          <p:nvSpPr>
            <p:cNvPr id="4" name="Rectangle 3">
              <a:extLst>
                <a:ext uri="{FF2B5EF4-FFF2-40B4-BE49-F238E27FC236}">
                  <a16:creationId xmlns:a16="http://schemas.microsoft.com/office/drawing/2014/main" id="{01ED28D1-500A-FDFE-B290-F7FCF62F1B3F}"/>
                </a:ext>
              </a:extLst>
            </p:cNvPr>
            <p:cNvSpPr/>
            <p:nvPr/>
          </p:nvSpPr>
          <p:spPr>
            <a:xfrm>
              <a:off x="0" y="1264759"/>
              <a:ext cx="10186461" cy="1782789"/>
            </a:xfrm>
            <a:prstGeom prst="rect">
              <a:avLst/>
            </a:prstGeom>
          </p:spPr>
          <p:style>
            <a:lnRef idx="2">
              <a:schemeClr val="accent2">
                <a:tint val="40000"/>
                <a:alpha val="90000"/>
                <a:hueOff val="0"/>
                <a:satOff val="0"/>
                <a:lumOff val="0"/>
                <a:alphaOff val="0"/>
              </a:schemeClr>
            </a:lnRef>
            <a:fillRef idx="1">
              <a:schemeClr val="accent2">
                <a:tint val="40000"/>
                <a:alpha val="90000"/>
                <a:hueOff val="0"/>
                <a:satOff val="0"/>
                <a:lumOff val="0"/>
                <a:alphaOff val="0"/>
              </a:schemeClr>
            </a:fillRef>
            <a:effectRef idx="0">
              <a:schemeClr val="accent2">
                <a:tint val="40000"/>
                <a:alpha val="90000"/>
                <a:hueOff val="0"/>
                <a:satOff val="0"/>
                <a:lumOff val="0"/>
                <a:alphaOff val="0"/>
              </a:schemeClr>
            </a:effectRef>
            <a:fontRef idx="minor">
              <a:schemeClr val="dk1">
                <a:hueOff val="0"/>
                <a:satOff val="0"/>
                <a:lumOff val="0"/>
                <a:alphaOff val="0"/>
              </a:schemeClr>
            </a:fontRef>
          </p:style>
        </p:sp>
        <p:sp>
          <p:nvSpPr>
            <p:cNvPr id="5" name="TextBox 4">
              <a:extLst>
                <a:ext uri="{FF2B5EF4-FFF2-40B4-BE49-F238E27FC236}">
                  <a16:creationId xmlns:a16="http://schemas.microsoft.com/office/drawing/2014/main" id="{3880B36A-5E04-BE9B-CC32-6E34ABE6E1C3}"/>
                </a:ext>
              </a:extLst>
            </p:cNvPr>
            <p:cNvSpPr txBox="1"/>
            <p:nvPr/>
          </p:nvSpPr>
          <p:spPr>
            <a:xfrm>
              <a:off x="0" y="1264759"/>
              <a:ext cx="10186461" cy="178278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ts val="924"/>
                </a:spcAft>
                <a:buChar char="•"/>
              </a:pPr>
              <a:r>
                <a:rPr lang="en-US" sz="2400" kern="1200" dirty="0"/>
                <a:t>ESG measures need to be part of an authentic narrative – not box ticking</a:t>
              </a:r>
            </a:p>
            <a:p>
              <a:pPr marL="171450" lvl="1" indent="-171450" algn="l" defTabSz="800100">
                <a:lnSpc>
                  <a:spcPct val="90000"/>
                </a:lnSpc>
                <a:spcBef>
                  <a:spcPct val="0"/>
                </a:spcBef>
                <a:spcAft>
                  <a:spcPts val="924"/>
                </a:spcAft>
                <a:buChar char="•"/>
              </a:pPr>
              <a:r>
                <a:rPr lang="en-US" sz="2400" kern="1200" dirty="0"/>
                <a:t>Explain how cultural values are embedded in decisions and </a:t>
              </a:r>
              <a:r>
                <a:rPr lang="en-US" sz="2400" kern="1200" dirty="0" err="1"/>
                <a:t>behaviours</a:t>
              </a:r>
              <a:endParaRPr lang="en-US" sz="2400" kern="1200" dirty="0"/>
            </a:p>
            <a:p>
              <a:pPr marL="171450" lvl="1" indent="-171450" algn="l" defTabSz="800100">
                <a:lnSpc>
                  <a:spcPct val="90000"/>
                </a:lnSpc>
                <a:spcBef>
                  <a:spcPct val="0"/>
                </a:spcBef>
                <a:spcAft>
                  <a:spcPts val="924"/>
                </a:spcAft>
                <a:buChar char="•"/>
              </a:pPr>
              <a:r>
                <a:rPr lang="en-US" sz="2400" kern="1200" dirty="0"/>
                <a:t>Ethics function could oversee integrity of ESG metrics and provide cultural indicators</a:t>
              </a:r>
            </a:p>
          </p:txBody>
        </p:sp>
      </p:grpSp>
    </p:spTree>
    <p:extLst>
      <p:ext uri="{BB962C8B-B14F-4D97-AF65-F5344CB8AC3E}">
        <p14:creationId xmlns:p14="http://schemas.microsoft.com/office/powerpoint/2010/main" val="3841828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383CC5D-71E8-4CB2-8E4A-F1E4FF6DC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1" name="Rectangle 10">
            <a:extLst>
              <a:ext uri="{FF2B5EF4-FFF2-40B4-BE49-F238E27FC236}">
                <a16:creationId xmlns:a16="http://schemas.microsoft.com/office/drawing/2014/main" id="{E2DA5AC1-43C5-4243-9028-07DBB80D0C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8"/>
            <a:ext cx="12192000" cy="1600201"/>
          </a:xfrm>
          <a:prstGeom prst="rect">
            <a:avLst/>
          </a:prstGeom>
          <a:gradFill>
            <a:gsLst>
              <a:gs pos="0">
                <a:schemeClr val="accent5">
                  <a:alpha val="83000"/>
                </a:schemeClr>
              </a:gs>
              <a:gs pos="100000">
                <a:schemeClr val="accent6"/>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3" name="Rectangle 12">
            <a:extLst>
              <a:ext uri="{FF2B5EF4-FFF2-40B4-BE49-F238E27FC236}">
                <a16:creationId xmlns:a16="http://schemas.microsoft.com/office/drawing/2014/main" id="{8A4EDA1C-27A1-4C83-ACE4-6675EC9245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99161" y="9109"/>
            <a:ext cx="7792839" cy="1594270"/>
          </a:xfrm>
          <a:prstGeom prst="rect">
            <a:avLst/>
          </a:prstGeom>
          <a:gradFill>
            <a:gsLst>
              <a:gs pos="22000">
                <a:schemeClr val="accent2">
                  <a:alpha val="0"/>
                </a:schemeClr>
              </a:gs>
              <a:gs pos="99000">
                <a:schemeClr val="accent2"/>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a:ea typeface="+mn-ea"/>
              <a:cs typeface="+mn-cs"/>
            </a:endParaRPr>
          </a:p>
        </p:txBody>
      </p:sp>
      <p:sp>
        <p:nvSpPr>
          <p:cNvPr id="15" name="Rectangle 14">
            <a:extLst>
              <a:ext uri="{FF2B5EF4-FFF2-40B4-BE49-F238E27FC236}">
                <a16:creationId xmlns:a16="http://schemas.microsoft.com/office/drawing/2014/main" id="{1C2185E4-B584-4B9D-9440-DEA0FB9D94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9021976" y="-906246"/>
            <a:ext cx="1602951" cy="3416298"/>
          </a:xfrm>
          <a:prstGeom prst="rect">
            <a:avLst/>
          </a:prstGeom>
          <a:gradFill>
            <a:gsLst>
              <a:gs pos="45000">
                <a:schemeClr val="accent4">
                  <a:alpha val="0"/>
                </a:schemeClr>
              </a:gs>
              <a:gs pos="99000">
                <a:schemeClr val="accent6">
                  <a:alpha val="33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a:ea typeface="+mn-ea"/>
              <a:cs typeface="+mn-cs"/>
            </a:endParaRPr>
          </a:p>
        </p:txBody>
      </p:sp>
      <p:sp>
        <p:nvSpPr>
          <p:cNvPr id="17" name="Rectangle 16">
            <a:extLst>
              <a:ext uri="{FF2B5EF4-FFF2-40B4-BE49-F238E27FC236}">
                <a16:creationId xmlns:a16="http://schemas.microsoft.com/office/drawing/2014/main" id="{FF33EC8A-EE0A-4395-97E2-DAD467CF73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451242" y="0"/>
            <a:ext cx="9729549" cy="1600198"/>
          </a:xfrm>
          <a:prstGeom prst="rect">
            <a:avLst/>
          </a:prstGeom>
          <a:gradFill>
            <a:gsLst>
              <a:gs pos="0">
                <a:schemeClr val="accent5">
                  <a:alpha val="30000"/>
                </a:schemeClr>
              </a:gs>
              <a:gs pos="99000">
                <a:schemeClr val="accent5">
                  <a:alpha val="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9" name="Rectangle 18">
            <a:extLst>
              <a:ext uri="{FF2B5EF4-FFF2-40B4-BE49-F238E27FC236}">
                <a16:creationId xmlns:a16="http://schemas.microsoft.com/office/drawing/2014/main" id="{FF85DA95-16A4-404E-9BFF-27F8E4FC78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430"/>
            <a:ext cx="7910111" cy="1600198"/>
          </a:xfrm>
          <a:prstGeom prst="rect">
            <a:avLst/>
          </a:prstGeom>
          <a:gradFill>
            <a:gsLst>
              <a:gs pos="0">
                <a:schemeClr val="accent5">
                  <a:alpha val="21000"/>
                </a:schemeClr>
              </a:gs>
              <a:gs pos="99000">
                <a:schemeClr val="accent5">
                  <a:alpha val="0"/>
                </a:scheme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2" name="Title 1">
            <a:extLst>
              <a:ext uri="{FF2B5EF4-FFF2-40B4-BE49-F238E27FC236}">
                <a16:creationId xmlns:a16="http://schemas.microsoft.com/office/drawing/2014/main" id="{810A9DBF-4397-5E48-8A60-A6FED13B7227}"/>
              </a:ext>
            </a:extLst>
          </p:cNvPr>
          <p:cNvSpPr>
            <a:spLocks noGrp="1"/>
          </p:cNvSpPr>
          <p:nvPr>
            <p:ph type="title"/>
          </p:nvPr>
        </p:nvSpPr>
        <p:spPr>
          <a:xfrm>
            <a:off x="1258685" y="374427"/>
            <a:ext cx="10374517" cy="971512"/>
          </a:xfrm>
        </p:spPr>
        <p:txBody>
          <a:bodyPr anchor="ctr">
            <a:normAutofit/>
          </a:bodyPr>
          <a:lstStyle/>
          <a:p>
            <a:r>
              <a:rPr lang="en-US" sz="3200" dirty="0">
                <a:solidFill>
                  <a:schemeClr val="bg1"/>
                </a:solidFill>
              </a:rPr>
              <a:t>What’s happened in 2022? </a:t>
            </a:r>
          </a:p>
        </p:txBody>
      </p:sp>
      <p:sp>
        <p:nvSpPr>
          <p:cNvPr id="10" name="Content Placeholder 2">
            <a:extLst>
              <a:ext uri="{FF2B5EF4-FFF2-40B4-BE49-F238E27FC236}">
                <a16:creationId xmlns:a16="http://schemas.microsoft.com/office/drawing/2014/main" id="{CC8C207A-FFCA-2D47-892D-7CEE0CBC2885}"/>
              </a:ext>
            </a:extLst>
          </p:cNvPr>
          <p:cNvSpPr txBox="1">
            <a:spLocks/>
          </p:cNvSpPr>
          <p:nvPr/>
        </p:nvSpPr>
        <p:spPr>
          <a:xfrm>
            <a:off x="942621" y="1982955"/>
            <a:ext cx="10588980" cy="4085335"/>
          </a:xfrm>
          <a:prstGeom prst="rect">
            <a:avLst/>
          </a:prstGeom>
        </p:spPr>
        <p:txBody>
          <a:bodyPr vert="horz" lIns="0" tIns="0" rIns="0" bIns="0" rtlCol="0">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lang="en-US" dirty="0">
                <a:solidFill>
                  <a:srgbClr val="000000"/>
                </a:solidFill>
                <a:latin typeface="Tw Cen MT"/>
              </a:rPr>
              <a:t>Emergence of culture-based investment strategies</a:t>
            </a:r>
            <a:endParaRPr kumimoji="0" lang="en-US" sz="2400" b="0" i="0" u="none" strike="noStrike" kern="1200" cap="none" spc="0" normalizeH="0" baseline="0" noProof="0" dirty="0">
              <a:ln>
                <a:noFill/>
              </a:ln>
              <a:solidFill>
                <a:srgbClr val="000000"/>
              </a:solidFill>
              <a:effectLst/>
              <a:uLnTx/>
              <a:uFillTx/>
              <a:latin typeface="Tw Cen MT"/>
              <a:ea typeface="+mn-ea"/>
              <a:cs typeface="+mn-cs"/>
            </a:endParaRPr>
          </a:p>
          <a:p>
            <a:pPr>
              <a:defRPr/>
            </a:pPr>
            <a:r>
              <a:rPr lang="en-US" dirty="0">
                <a:solidFill>
                  <a:srgbClr val="000000"/>
                </a:solidFill>
              </a:rPr>
              <a:t>Market falls have brought intense cost pressures to investment management </a:t>
            </a:r>
          </a:p>
          <a:p>
            <a:pPr lvl="0">
              <a:defRPr/>
            </a:pPr>
            <a:r>
              <a:rPr lang="en-US" dirty="0">
                <a:solidFill>
                  <a:srgbClr val="000000"/>
                </a:solidFill>
              </a:rPr>
              <a:t>The inevitable backlash against ESG as ‘woke capital’ in the USA</a:t>
            </a:r>
          </a:p>
          <a:p>
            <a:pPr lvl="0">
              <a:defRPr/>
            </a:pPr>
            <a:r>
              <a:rPr lang="en-US" dirty="0">
                <a:solidFill>
                  <a:srgbClr val="000000"/>
                </a:solidFill>
              </a:rPr>
              <a:t>But… the need for corporates to report reliable metrics on ES and G is here to stay</a:t>
            </a:r>
          </a:p>
          <a:p>
            <a:pPr lvl="0">
              <a:defRPr/>
            </a:pPr>
            <a:r>
              <a:rPr lang="en-US" dirty="0">
                <a:solidFill>
                  <a:srgbClr val="000000"/>
                </a:solidFill>
              </a:rPr>
              <a:t>Further comment or discussion is welcome </a:t>
            </a:r>
          </a:p>
          <a:p>
            <a:pPr lvl="1">
              <a:defRPr/>
            </a:pPr>
            <a:r>
              <a:rPr lang="en-US" dirty="0">
                <a:solidFill>
                  <a:srgbClr val="000000"/>
                </a:solidFill>
                <a:hlinkClick r:id="rId3"/>
              </a:rPr>
              <a:t>annabelgillard@gmail.com</a:t>
            </a:r>
            <a:r>
              <a:rPr lang="en-US" dirty="0">
                <a:solidFill>
                  <a:srgbClr val="000000"/>
                </a:solidFill>
              </a:rPr>
              <a:t> </a:t>
            </a:r>
          </a:p>
          <a:p>
            <a:pPr lvl="1">
              <a:defRPr/>
            </a:pPr>
            <a:r>
              <a:rPr lang="en-US" dirty="0">
                <a:solidFill>
                  <a:srgbClr val="000000"/>
                </a:solidFill>
                <a:hlinkClick r:id="rId4"/>
              </a:rPr>
              <a:t>info@ibe.org.uk</a:t>
            </a:r>
            <a:r>
              <a:rPr lang="en-US" dirty="0">
                <a:solidFill>
                  <a:srgbClr val="000000"/>
                </a:solidFill>
              </a:rPr>
              <a:t>  </a:t>
            </a:r>
          </a:p>
          <a:p>
            <a:pPr lvl="1">
              <a:defRPr/>
            </a:pPr>
            <a:endParaRPr lang="en-US" dirty="0">
              <a:solidFill>
                <a:srgbClr val="000000"/>
              </a:solidFill>
            </a:endParaRP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srgbClr val="000000"/>
              </a:solidFill>
              <a:effectLst/>
              <a:uLnTx/>
              <a:uFillTx/>
              <a:latin typeface="Tw Cen MT"/>
              <a:ea typeface="+mn-ea"/>
              <a:cs typeface="+mn-cs"/>
            </a:endParaRPr>
          </a:p>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rgbClr val="000000"/>
              </a:solidFill>
              <a:effectLst/>
              <a:uLnTx/>
              <a:uFillTx/>
              <a:latin typeface="Tw Cen MT"/>
              <a:ea typeface="+mn-ea"/>
              <a:cs typeface="+mn-cs"/>
            </a:endParaRP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srgbClr val="000000"/>
              </a:solidFill>
              <a:effectLst/>
              <a:uLnTx/>
              <a:uFillTx/>
              <a:latin typeface="Tw Cen MT"/>
              <a:ea typeface="+mn-ea"/>
              <a:cs typeface="+mn-cs"/>
            </a:endParaRPr>
          </a:p>
        </p:txBody>
      </p:sp>
    </p:spTree>
    <p:extLst>
      <p:ext uri="{BB962C8B-B14F-4D97-AF65-F5344CB8AC3E}">
        <p14:creationId xmlns:p14="http://schemas.microsoft.com/office/powerpoint/2010/main" val="1725304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52C06F-6186-B845-A8E0-4E38C0DD51E9}"/>
              </a:ext>
            </a:extLst>
          </p:cNvPr>
          <p:cNvSpPr txBox="1"/>
          <p:nvPr/>
        </p:nvSpPr>
        <p:spPr>
          <a:xfrm>
            <a:off x="522514" y="261258"/>
            <a:ext cx="4301413"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205A"/>
                </a:solidFill>
                <a:effectLst/>
                <a:uLnTx/>
                <a:uFillTx/>
                <a:latin typeface="Zona Pro ExtraLight" panose="02010A03040002020004" pitchFamily="2" charset="0"/>
                <a:ea typeface="+mn-ea"/>
                <a:cs typeface="+mn-cs"/>
              </a:rPr>
              <a:t>Welcome &amp; Introduction</a:t>
            </a:r>
          </a:p>
        </p:txBody>
      </p:sp>
      <p:sp>
        <p:nvSpPr>
          <p:cNvPr id="4" name="TextBox 3">
            <a:extLst>
              <a:ext uri="{FF2B5EF4-FFF2-40B4-BE49-F238E27FC236}">
                <a16:creationId xmlns:a16="http://schemas.microsoft.com/office/drawing/2014/main" id="{2CE61B23-0DAE-2543-BE37-AA2F72386110}"/>
              </a:ext>
            </a:extLst>
          </p:cNvPr>
          <p:cNvSpPr txBox="1"/>
          <p:nvPr/>
        </p:nvSpPr>
        <p:spPr>
          <a:xfrm>
            <a:off x="758038" y="1158058"/>
            <a:ext cx="9231536" cy="3757054"/>
          </a:xfrm>
          <a:prstGeom prst="rect">
            <a:avLst/>
          </a:prstGeom>
          <a:noFill/>
        </p:spPr>
        <p:txBody>
          <a:bodyPr wrap="square" rtlCol="0">
            <a:spAutoFit/>
          </a:bodyPr>
          <a:lstStyle/>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r>
              <a:rPr kumimoji="0" lang="en-US" sz="1800" b="0" i="0" u="none" strike="noStrike" kern="1200" cap="none" spc="0" normalizeH="0" baseline="0" noProof="0" dirty="0">
                <a:ln>
                  <a:noFill/>
                </a:ln>
                <a:solidFill>
                  <a:srgbClr val="E7E6E6">
                    <a:lumMod val="50000"/>
                  </a:srgbClr>
                </a:solidFill>
                <a:effectLst/>
                <a:uLnTx/>
                <a:uFillTx/>
                <a:latin typeface="Hamlin" pitchFamily="2" charset="0"/>
                <a:ea typeface="+mn-ea"/>
                <a:cs typeface="+mn-cs"/>
              </a:rPr>
              <a:t>Thank you for registering</a:t>
            </a:r>
          </a:p>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endParaRPr kumimoji="0" lang="en-US" sz="1600" b="0" i="0" u="none" strike="noStrike" kern="1200" cap="none" spc="0" normalizeH="0" baseline="0" noProof="0" dirty="0">
              <a:ln>
                <a:noFill/>
              </a:ln>
              <a:solidFill>
                <a:srgbClr val="E7E6E6">
                  <a:lumMod val="50000"/>
                </a:srgbClr>
              </a:solidFill>
              <a:effectLst/>
              <a:uLnTx/>
              <a:uFillTx/>
              <a:latin typeface="Hamlin" pitchFamily="2" charset="0"/>
              <a:ea typeface="+mn-ea"/>
              <a:cs typeface="+mn-cs"/>
            </a:endParaRPr>
          </a:p>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r>
              <a:rPr kumimoji="0" lang="en-US" sz="1800" b="0" i="0" u="none" strike="noStrike" kern="1200" cap="none" spc="0" normalizeH="0" baseline="0" noProof="0" dirty="0">
                <a:ln>
                  <a:noFill/>
                </a:ln>
                <a:solidFill>
                  <a:srgbClr val="E7E6E6">
                    <a:lumMod val="50000"/>
                  </a:srgbClr>
                </a:solidFill>
                <a:effectLst/>
                <a:uLnTx/>
                <a:uFillTx/>
                <a:latin typeface="Hamlin" pitchFamily="2" charset="0"/>
                <a:ea typeface="+mn-ea"/>
                <a:cs typeface="+mn-cs"/>
              </a:rPr>
              <a:t>Questions</a:t>
            </a:r>
            <a:endParaRPr kumimoji="0" lang="en-US" sz="1600" b="0" i="0" u="none" strike="noStrike" kern="1200" cap="none" spc="0" normalizeH="0" baseline="0" noProof="0" dirty="0">
              <a:ln>
                <a:noFill/>
              </a:ln>
              <a:solidFill>
                <a:srgbClr val="E7E6E6">
                  <a:lumMod val="50000"/>
                </a:srgbClr>
              </a:solidFill>
              <a:effectLst/>
              <a:uLnTx/>
              <a:uFillTx/>
              <a:latin typeface="Hamlin" pitchFamily="2" charset="0"/>
              <a:ea typeface="+mn-ea"/>
              <a:cs typeface="+mn-cs"/>
            </a:endParaRPr>
          </a:p>
          <a:p>
            <a:pPr marL="628650" marR="0" lvl="1" indent="-171450" algn="l" defTabSz="914400" rtl="0" eaLnBrk="1" fontAlgn="auto" latinLnBrk="0" hangingPunct="1">
              <a:lnSpc>
                <a:spcPct val="150000"/>
              </a:lnSpc>
              <a:spcBef>
                <a:spcPts val="0"/>
              </a:spcBef>
              <a:spcAft>
                <a:spcPts val="0"/>
              </a:spcAft>
              <a:buClrTx/>
              <a:buSzTx/>
              <a:buFontTx/>
              <a:buBlip>
                <a:blip r:embed="rId2"/>
              </a:buBlip>
              <a:tabLst/>
              <a:defRPr/>
            </a:pPr>
            <a:r>
              <a:rPr kumimoji="0" lang="en-US" sz="1600" b="0" i="0" u="none" strike="noStrike" kern="1200" cap="none" spc="0" normalizeH="0" baseline="0" noProof="0" dirty="0">
                <a:ln>
                  <a:noFill/>
                </a:ln>
                <a:solidFill>
                  <a:srgbClr val="E7E6E6">
                    <a:lumMod val="50000"/>
                  </a:srgbClr>
                </a:solidFill>
                <a:effectLst/>
                <a:uLnTx/>
                <a:uFillTx/>
                <a:latin typeface="Hamlin" pitchFamily="2" charset="0"/>
                <a:ea typeface="+mn-ea"/>
                <a:cs typeface="+mn-cs"/>
              </a:rPr>
              <a:t>      Please use the question box on the right of your screen to send the questions for our speaker</a:t>
            </a:r>
          </a:p>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endParaRPr kumimoji="0" lang="en-US" sz="1600" b="0" i="0" u="none" strike="noStrike" kern="1200" cap="none" spc="0" normalizeH="0" baseline="0" noProof="0" dirty="0">
              <a:ln>
                <a:noFill/>
              </a:ln>
              <a:solidFill>
                <a:srgbClr val="E7E6E6">
                  <a:lumMod val="50000"/>
                </a:srgbClr>
              </a:solidFill>
              <a:effectLst/>
              <a:uLnTx/>
              <a:uFillTx/>
              <a:latin typeface="Hamlin" pitchFamily="2" charset="0"/>
              <a:ea typeface="+mn-ea"/>
              <a:cs typeface="+mn-cs"/>
            </a:endParaRPr>
          </a:p>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r>
              <a:rPr kumimoji="0" lang="en-US" sz="1800" b="0" i="0" u="none" strike="noStrike" kern="1200" cap="none" spc="0" normalizeH="0" baseline="0" noProof="0" dirty="0">
                <a:ln>
                  <a:noFill/>
                </a:ln>
                <a:solidFill>
                  <a:srgbClr val="E7E6E6">
                    <a:lumMod val="50000"/>
                  </a:srgbClr>
                </a:solidFill>
                <a:effectLst/>
                <a:uLnTx/>
                <a:uFillTx/>
                <a:latin typeface="Hamlin" pitchFamily="2" charset="0"/>
                <a:ea typeface="+mn-ea"/>
                <a:cs typeface="+mn-cs"/>
              </a:rPr>
              <a:t>Today’s session will be recorded and will be on our website later today</a:t>
            </a:r>
          </a:p>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endParaRPr kumimoji="0" lang="en-US" sz="1600" b="0" i="0" u="none" strike="noStrike" kern="1200" cap="none" spc="0" normalizeH="0" baseline="0" noProof="0" dirty="0">
              <a:ln>
                <a:noFill/>
              </a:ln>
              <a:solidFill>
                <a:srgbClr val="E7E6E6">
                  <a:lumMod val="50000"/>
                </a:srgbClr>
              </a:solidFill>
              <a:effectLst/>
              <a:uLnTx/>
              <a:uFillTx/>
              <a:latin typeface="Hamlin" pitchFamily="2" charset="0"/>
              <a:ea typeface="+mn-ea"/>
              <a:cs typeface="+mn-cs"/>
            </a:endParaRPr>
          </a:p>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r>
              <a:rPr kumimoji="0" lang="en-US" sz="1800" b="0" i="0" u="none" strike="noStrike" kern="1200" cap="none" spc="0" normalizeH="0" baseline="0" noProof="0" dirty="0">
                <a:ln>
                  <a:noFill/>
                </a:ln>
                <a:solidFill>
                  <a:srgbClr val="E7E6E6">
                    <a:lumMod val="50000"/>
                  </a:srgbClr>
                </a:solidFill>
                <a:effectLst/>
                <a:uLnTx/>
                <a:uFillTx/>
                <a:latin typeface="Hamlin" pitchFamily="2" charset="0"/>
                <a:ea typeface="+mn-ea"/>
                <a:cs typeface="+mn-cs"/>
              </a:rPr>
              <a:t>The CPD code is noted below and will be sent out directly after this session has concluded</a:t>
            </a:r>
          </a:p>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endParaRPr kumimoji="0" lang="en-US" sz="1200" b="0" i="0" u="none" strike="noStrike" kern="1200" cap="none" spc="0" normalizeH="0" baseline="0" noProof="0" dirty="0">
              <a:ln>
                <a:noFill/>
              </a:ln>
              <a:solidFill>
                <a:srgbClr val="E7E6E6">
                  <a:lumMod val="50000"/>
                </a:srgbClr>
              </a:solidFill>
              <a:effectLst/>
              <a:uLnTx/>
              <a:uFillTx/>
              <a:latin typeface="Hamlin" pitchFamily="2" charset="0"/>
              <a:ea typeface="+mn-ea"/>
              <a:cs typeface="+mn-cs"/>
            </a:endParaRPr>
          </a:p>
          <a:p>
            <a:pPr marL="171450" marR="0" lvl="0" indent="-171450" algn="l" defTabSz="914400" rtl="0" eaLnBrk="1" fontAlgn="auto" latinLnBrk="0" hangingPunct="1">
              <a:lnSpc>
                <a:spcPct val="150000"/>
              </a:lnSpc>
              <a:spcBef>
                <a:spcPts val="0"/>
              </a:spcBef>
              <a:spcAft>
                <a:spcPts val="0"/>
              </a:spcAft>
              <a:buClrTx/>
              <a:buSzTx/>
              <a:buFontTx/>
              <a:buBlip>
                <a:blip r:embed="rId2"/>
              </a:buBlip>
              <a:tabLst/>
              <a:defRPr/>
            </a:pPr>
            <a:endParaRPr kumimoji="0" lang="en-US" sz="1200" b="0" i="0" u="none" strike="noStrike" kern="1200" cap="none" spc="0" normalizeH="0" baseline="0" noProof="0" dirty="0">
              <a:ln>
                <a:noFill/>
              </a:ln>
              <a:solidFill>
                <a:srgbClr val="E7E6E6">
                  <a:lumMod val="50000"/>
                </a:srgbClr>
              </a:solidFill>
              <a:effectLst/>
              <a:uLnTx/>
              <a:uFillTx/>
              <a:latin typeface="Hamlin" pitchFamily="2" charset="0"/>
              <a:ea typeface="+mn-ea"/>
              <a:cs typeface="+mn-cs"/>
            </a:endParaRPr>
          </a:p>
        </p:txBody>
      </p:sp>
      <p:sp>
        <p:nvSpPr>
          <p:cNvPr id="5" name="TextBox 4">
            <a:extLst>
              <a:ext uri="{FF2B5EF4-FFF2-40B4-BE49-F238E27FC236}">
                <a16:creationId xmlns:a16="http://schemas.microsoft.com/office/drawing/2014/main" id="{B14A698F-0D32-4BD1-B058-FE99C123FD2B}"/>
              </a:ext>
            </a:extLst>
          </p:cNvPr>
          <p:cNvSpPr txBox="1"/>
          <p:nvPr/>
        </p:nvSpPr>
        <p:spPr>
          <a:xfrm>
            <a:off x="8944824" y="6228784"/>
            <a:ext cx="3014804" cy="369332"/>
          </a:xfrm>
          <a:prstGeom prst="rect">
            <a:avLst/>
          </a:prstGeom>
          <a:solidFill>
            <a:srgbClr val="00AB8E"/>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5B"/>
                </a:solidFill>
                <a:effectLst/>
                <a:uLnTx/>
                <a:uFillTx/>
                <a:latin typeface="Hamlin"/>
                <a:ea typeface="+mn-ea"/>
                <a:cs typeface="+mn-cs"/>
              </a:rPr>
              <a:t>CPD CODE: 2022 - 2146</a:t>
            </a:r>
            <a:endParaRPr kumimoji="0" lang="en-GB" sz="1800" b="0" i="0" u="none" strike="noStrike" kern="1200" cap="none" spc="0" normalizeH="0" baseline="0" noProof="0" dirty="0">
              <a:ln>
                <a:noFill/>
              </a:ln>
              <a:solidFill>
                <a:srgbClr val="00205B"/>
              </a:solidFill>
              <a:effectLst/>
              <a:uLnTx/>
              <a:uFillTx/>
              <a:latin typeface="Hamlin"/>
              <a:ea typeface="+mn-ea"/>
              <a:cs typeface="+mn-cs"/>
            </a:endParaRPr>
          </a:p>
        </p:txBody>
      </p:sp>
    </p:spTree>
    <p:extLst>
      <p:ext uri="{BB962C8B-B14F-4D97-AF65-F5344CB8AC3E}">
        <p14:creationId xmlns:p14="http://schemas.microsoft.com/office/powerpoint/2010/main" val="4337399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Oval 23"/>
          <p:cNvSpPr/>
          <p:nvPr/>
        </p:nvSpPr>
        <p:spPr>
          <a:xfrm>
            <a:off x="1074797" y="2388814"/>
            <a:ext cx="1864981" cy="2410504"/>
          </a:xfrm>
          <a:prstGeom prst="ellipse">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rbel"/>
              <a:ea typeface="+mn-ea"/>
              <a:cs typeface="+mn-cs"/>
            </a:endParaRPr>
          </a:p>
        </p:txBody>
      </p:sp>
      <p:sp>
        <p:nvSpPr>
          <p:cNvPr id="4" name="Oval 3"/>
          <p:cNvSpPr/>
          <p:nvPr/>
        </p:nvSpPr>
        <p:spPr>
          <a:xfrm>
            <a:off x="2624667" y="1576941"/>
            <a:ext cx="6963834" cy="4603750"/>
          </a:xfrm>
          <a:prstGeom prst="ellipse">
            <a:avLst/>
          </a:prstGeom>
          <a:solidFill>
            <a:srgbClr val="1D7546"/>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rbel"/>
              <a:ea typeface="+mn-ea"/>
              <a:cs typeface="+mn-cs"/>
            </a:endParaRPr>
          </a:p>
        </p:txBody>
      </p:sp>
      <p:sp>
        <p:nvSpPr>
          <p:cNvPr id="2" name="Title 1"/>
          <p:cNvSpPr>
            <a:spLocks noGrp="1"/>
          </p:cNvSpPr>
          <p:nvPr>
            <p:ph type="title"/>
          </p:nvPr>
        </p:nvSpPr>
        <p:spPr>
          <a:xfrm>
            <a:off x="538677" y="278782"/>
            <a:ext cx="11434247" cy="1143000"/>
          </a:xfrm>
        </p:spPr>
        <p:txBody>
          <a:bodyPr>
            <a:normAutofit/>
          </a:bodyPr>
          <a:lstStyle/>
          <a:p>
            <a:r>
              <a:rPr lang="en-US" sz="3200" dirty="0"/>
              <a:t>A wave of regulatory and advisory ESG guidance</a:t>
            </a:r>
          </a:p>
        </p:txBody>
      </p:sp>
      <p:sp>
        <p:nvSpPr>
          <p:cNvPr id="3" name="Content Placeholder 2"/>
          <p:cNvSpPr>
            <a:spLocks noGrp="1"/>
          </p:cNvSpPr>
          <p:nvPr>
            <p:ph idx="1"/>
          </p:nvPr>
        </p:nvSpPr>
        <p:spPr>
          <a:xfrm>
            <a:off x="912640" y="6335459"/>
            <a:ext cx="11008880" cy="1524000"/>
          </a:xfrm>
        </p:spPr>
        <p:txBody>
          <a:bodyPr>
            <a:normAutofit/>
          </a:bodyPr>
          <a:lstStyle/>
          <a:p>
            <a:pPr marL="0" indent="0" algn="r">
              <a:buNone/>
            </a:pPr>
            <a:r>
              <a:rPr lang="en-US" sz="2000" dirty="0"/>
              <a:t>These headlines represent thousands of data points</a:t>
            </a:r>
          </a:p>
        </p:txBody>
      </p:sp>
      <p:sp>
        <p:nvSpPr>
          <p:cNvPr id="6" name="Content Placeholder 2"/>
          <p:cNvSpPr txBox="1">
            <a:spLocks/>
          </p:cNvSpPr>
          <p:nvPr/>
        </p:nvSpPr>
        <p:spPr>
          <a:xfrm>
            <a:off x="5338232" y="3312320"/>
            <a:ext cx="1739900" cy="1869017"/>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Task force? </a:t>
            </a: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endParaRPr kumimoji="0" lang="en-US" sz="1400" b="0" i="0" u="none" strike="noStrike" kern="1200" cap="none" spc="0" normalizeH="0" baseline="0" noProof="0" dirty="0">
              <a:ln>
                <a:noFill/>
              </a:ln>
              <a:solidFill>
                <a:prstClr val="white"/>
              </a:solidFill>
              <a:effectLst/>
              <a:uLnTx/>
              <a:uFillTx/>
              <a:latin typeface="Corbel"/>
              <a:ea typeface="+mn-ea"/>
              <a:cs typeface="+mn-cs"/>
            </a:endParaRPr>
          </a:p>
        </p:txBody>
      </p:sp>
      <p:sp>
        <p:nvSpPr>
          <p:cNvPr id="7" name="Content Placeholder 2"/>
          <p:cNvSpPr txBox="1">
            <a:spLocks/>
          </p:cNvSpPr>
          <p:nvPr/>
        </p:nvSpPr>
        <p:spPr>
          <a:xfrm>
            <a:off x="5670483" y="1482800"/>
            <a:ext cx="2990851" cy="1869017"/>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Accounting changes (SASB)</a:t>
            </a: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endParaRPr kumimoji="0" lang="en-US" sz="1400" b="0" i="0" u="none" strike="noStrike" kern="1200" cap="none" spc="0" normalizeH="0" baseline="0" noProof="0" dirty="0">
              <a:ln>
                <a:noFill/>
              </a:ln>
              <a:solidFill>
                <a:prstClr val="white"/>
              </a:solidFill>
              <a:effectLst/>
              <a:uLnTx/>
              <a:uFillTx/>
              <a:latin typeface="Corbel"/>
              <a:ea typeface="+mn-ea"/>
              <a:cs typeface="+mn-cs"/>
            </a:endParaRPr>
          </a:p>
        </p:txBody>
      </p:sp>
      <p:sp>
        <p:nvSpPr>
          <p:cNvPr id="8" name="Content Placeholder 2"/>
          <p:cNvSpPr txBox="1">
            <a:spLocks/>
          </p:cNvSpPr>
          <p:nvPr/>
        </p:nvSpPr>
        <p:spPr>
          <a:xfrm>
            <a:off x="4868336" y="2898537"/>
            <a:ext cx="2645833" cy="1869017"/>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Investor requests</a:t>
            </a:r>
          </a:p>
        </p:txBody>
      </p:sp>
      <p:sp>
        <p:nvSpPr>
          <p:cNvPr id="10" name="Content Placeholder 2"/>
          <p:cNvSpPr txBox="1">
            <a:spLocks/>
          </p:cNvSpPr>
          <p:nvPr/>
        </p:nvSpPr>
        <p:spPr>
          <a:xfrm>
            <a:off x="4181769" y="1628838"/>
            <a:ext cx="2645833" cy="1286888"/>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a:ln>
                  <a:noFill/>
                </a:ln>
                <a:solidFill>
                  <a:srgbClr val="E8BC4A">
                    <a:lumMod val="40000"/>
                    <a:lumOff val="60000"/>
                  </a:srgbClr>
                </a:solidFill>
                <a:effectLst/>
                <a:uLnTx/>
                <a:uFillTx/>
                <a:latin typeface="Corbel"/>
                <a:ea typeface="+mn-ea"/>
                <a:cs typeface="+mn-cs"/>
              </a:rPr>
              <a:t>BOARDS</a:t>
            </a:r>
          </a:p>
          <a:p>
            <a:pPr marL="342900" marR="0" lvl="0" indent="-342900" algn="ctr" defTabSz="914400" rtl="0" eaLnBrk="1" fontAlgn="auto" latinLnBrk="0" hangingPunct="1">
              <a:lnSpc>
                <a:spcPct val="15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rgbClr val="E8BC4A">
                  <a:lumMod val="40000"/>
                  <a:lumOff val="60000"/>
                </a:srgbClr>
              </a:solidFill>
              <a:effectLst/>
              <a:uLnTx/>
              <a:uFillTx/>
              <a:latin typeface="Corbel"/>
              <a:ea typeface="+mn-ea"/>
              <a:cs typeface="+mn-cs"/>
            </a:endParaRPr>
          </a:p>
        </p:txBody>
      </p:sp>
      <p:sp>
        <p:nvSpPr>
          <p:cNvPr id="11" name="Oval 10"/>
          <p:cNvSpPr/>
          <p:nvPr/>
        </p:nvSpPr>
        <p:spPr>
          <a:xfrm>
            <a:off x="4103733" y="2443715"/>
            <a:ext cx="5182633" cy="3299947"/>
          </a:xfrm>
          <a:prstGeom prst="ellipse">
            <a:avLst/>
          </a:prstGeom>
          <a:solidFill>
            <a:schemeClr val="bg2">
              <a:lumMod val="25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orbel"/>
              <a:ea typeface="+mn-ea"/>
              <a:cs typeface="+mn-cs"/>
            </a:endParaRPr>
          </a:p>
        </p:txBody>
      </p:sp>
      <p:sp>
        <p:nvSpPr>
          <p:cNvPr id="12" name="Content Placeholder 2"/>
          <p:cNvSpPr txBox="1">
            <a:spLocks/>
          </p:cNvSpPr>
          <p:nvPr/>
        </p:nvSpPr>
        <p:spPr>
          <a:xfrm>
            <a:off x="825191" y="2545457"/>
            <a:ext cx="2302308" cy="2360918"/>
          </a:xfrm>
          <a:prstGeom prst="rect">
            <a:avLst/>
          </a:prstGeom>
          <a:ln>
            <a:solidFill>
              <a:srgbClr val="FF6600"/>
            </a:solidFill>
          </a:ln>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white"/>
                </a:solidFill>
                <a:effectLst/>
                <a:uLnTx/>
                <a:uFillTx/>
                <a:latin typeface="Corbel"/>
                <a:ea typeface="+mn-ea"/>
                <a:cs typeface="+mn-cs"/>
              </a:rPr>
              <a:t>PR pressure</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white"/>
                </a:solidFill>
                <a:effectLst/>
                <a:uLnTx/>
                <a:uFillTx/>
                <a:latin typeface="Corbel"/>
                <a:ea typeface="+mn-ea"/>
                <a:cs typeface="+mn-cs"/>
              </a:rPr>
              <a:t>Reputation </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white"/>
                </a:solidFill>
                <a:effectLst/>
                <a:uLnTx/>
                <a:uFillTx/>
                <a:latin typeface="Corbel"/>
                <a:ea typeface="+mn-ea"/>
                <a:cs typeface="+mn-cs"/>
              </a:rPr>
              <a:t>Conscious consumer</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white"/>
                </a:solidFill>
                <a:effectLst/>
                <a:uLnTx/>
                <a:uFillTx/>
                <a:latin typeface="Corbel"/>
                <a:ea typeface="+mn-ea"/>
                <a:cs typeface="+mn-cs"/>
              </a:rPr>
              <a:t>Social license</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white"/>
                </a:solidFill>
                <a:effectLst/>
                <a:uLnTx/>
                <a:uFillTx/>
                <a:latin typeface="Corbel"/>
                <a:ea typeface="+mn-ea"/>
                <a:cs typeface="+mn-cs"/>
              </a:rPr>
              <a:t>BoE </a:t>
            </a:r>
          </a:p>
        </p:txBody>
      </p:sp>
      <p:sp>
        <p:nvSpPr>
          <p:cNvPr id="13" name="Content Placeholder 2"/>
          <p:cNvSpPr txBox="1">
            <a:spLocks/>
          </p:cNvSpPr>
          <p:nvPr/>
        </p:nvSpPr>
        <p:spPr>
          <a:xfrm>
            <a:off x="3116170" y="2288947"/>
            <a:ext cx="1422400" cy="1869017"/>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Task force for climate</a:t>
            </a:r>
          </a:p>
          <a:p>
            <a:pPr marL="0" marR="0" lvl="0" indent="0" algn="l"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(TCFD)</a:t>
            </a:r>
          </a:p>
        </p:txBody>
      </p:sp>
      <p:sp>
        <p:nvSpPr>
          <p:cNvPr id="14" name="Content Placeholder 2"/>
          <p:cNvSpPr txBox="1">
            <a:spLocks/>
          </p:cNvSpPr>
          <p:nvPr/>
        </p:nvSpPr>
        <p:spPr>
          <a:xfrm>
            <a:off x="5451626" y="2650858"/>
            <a:ext cx="2645833" cy="1286888"/>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a:ln>
                  <a:noFill/>
                </a:ln>
                <a:solidFill>
                  <a:srgbClr val="F6E4B7"/>
                </a:solidFill>
                <a:effectLst/>
                <a:uLnTx/>
                <a:uFillTx/>
                <a:latin typeface="Corbel"/>
                <a:ea typeface="+mn-ea"/>
                <a:cs typeface="+mn-cs"/>
              </a:rPr>
              <a:t>INVESTORS</a:t>
            </a:r>
          </a:p>
          <a:p>
            <a:pPr marL="342900" marR="0" lvl="0" indent="-342900" algn="ctr" defTabSz="914400" rtl="0" eaLnBrk="1" fontAlgn="auto" latinLnBrk="0" hangingPunct="1">
              <a:lnSpc>
                <a:spcPct val="15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rgbClr val="F6E4B7"/>
              </a:solidFill>
              <a:effectLst/>
              <a:uLnTx/>
              <a:uFillTx/>
              <a:latin typeface="Corbel"/>
              <a:ea typeface="+mn-ea"/>
              <a:cs typeface="+mn-cs"/>
            </a:endParaRPr>
          </a:p>
        </p:txBody>
      </p:sp>
      <p:grpSp>
        <p:nvGrpSpPr>
          <p:cNvPr id="25" name="Group 24"/>
          <p:cNvGrpSpPr/>
          <p:nvPr/>
        </p:nvGrpSpPr>
        <p:grpSpPr>
          <a:xfrm>
            <a:off x="4382134" y="2629245"/>
            <a:ext cx="5298152" cy="3271584"/>
            <a:chOff x="2972644" y="2629245"/>
            <a:chExt cx="5298152" cy="3271584"/>
          </a:xfrm>
        </p:grpSpPr>
        <p:sp>
          <p:nvSpPr>
            <p:cNvPr id="15" name="Content Placeholder 2"/>
            <p:cNvSpPr txBox="1">
              <a:spLocks/>
            </p:cNvSpPr>
            <p:nvPr/>
          </p:nvSpPr>
          <p:spPr>
            <a:xfrm>
              <a:off x="2972644" y="4031812"/>
              <a:ext cx="3850699" cy="1869017"/>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FRC: Stewardship Code</a:t>
              </a:r>
            </a:p>
            <a:p>
              <a:pPr marL="0" marR="0" lvl="0" indent="0" algn="ctr"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Portfolio design</a:t>
              </a:r>
            </a:p>
          </p:txBody>
        </p:sp>
        <p:sp>
          <p:nvSpPr>
            <p:cNvPr id="16" name="Content Placeholder 2"/>
            <p:cNvSpPr txBox="1">
              <a:spLocks/>
            </p:cNvSpPr>
            <p:nvPr/>
          </p:nvSpPr>
          <p:spPr>
            <a:xfrm>
              <a:off x="3004064" y="3225095"/>
              <a:ext cx="3767660" cy="1869017"/>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EU regulation (SFDR)</a:t>
              </a:r>
            </a:p>
          </p:txBody>
        </p:sp>
        <p:sp>
          <p:nvSpPr>
            <p:cNvPr id="17" name="Content Placeholder 2"/>
            <p:cNvSpPr txBox="1">
              <a:spLocks/>
            </p:cNvSpPr>
            <p:nvPr/>
          </p:nvSpPr>
          <p:spPr>
            <a:xfrm>
              <a:off x="4307001" y="2629245"/>
              <a:ext cx="2635250" cy="1869017"/>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DWP consultation</a:t>
              </a:r>
            </a:p>
          </p:txBody>
        </p:sp>
        <p:sp>
          <p:nvSpPr>
            <p:cNvPr id="18" name="Content Placeholder 2"/>
            <p:cNvSpPr txBox="1">
              <a:spLocks/>
            </p:cNvSpPr>
            <p:nvPr/>
          </p:nvSpPr>
          <p:spPr>
            <a:xfrm>
              <a:off x="5536229" y="3320657"/>
              <a:ext cx="2635250" cy="1869017"/>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Client due diligence</a:t>
              </a:r>
            </a:p>
          </p:txBody>
        </p:sp>
        <p:sp>
          <p:nvSpPr>
            <p:cNvPr id="20" name="Content Placeholder 2"/>
            <p:cNvSpPr txBox="1">
              <a:spLocks/>
            </p:cNvSpPr>
            <p:nvPr/>
          </p:nvSpPr>
          <p:spPr>
            <a:xfrm>
              <a:off x="2974178" y="3035019"/>
              <a:ext cx="1739900" cy="1489340"/>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UN PRI</a:t>
              </a: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endParaRPr kumimoji="0" lang="en-US" sz="1400" b="0" i="0" u="none" strike="noStrike" kern="1200" cap="none" spc="0" normalizeH="0" baseline="0" noProof="0" dirty="0">
                <a:ln>
                  <a:noFill/>
                </a:ln>
                <a:solidFill>
                  <a:prstClr val="white"/>
                </a:solidFill>
                <a:effectLst/>
                <a:uLnTx/>
                <a:uFillTx/>
                <a:latin typeface="Corbel"/>
                <a:ea typeface="+mn-ea"/>
                <a:cs typeface="+mn-cs"/>
              </a:endParaRPr>
            </a:p>
          </p:txBody>
        </p:sp>
        <p:sp>
          <p:nvSpPr>
            <p:cNvPr id="21" name="Content Placeholder 2"/>
            <p:cNvSpPr txBox="1">
              <a:spLocks/>
            </p:cNvSpPr>
            <p:nvPr/>
          </p:nvSpPr>
          <p:spPr>
            <a:xfrm>
              <a:off x="6530896" y="3063887"/>
              <a:ext cx="1739900" cy="1489340"/>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UN SDG</a:t>
              </a: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endParaRPr kumimoji="0" lang="en-US" sz="1400" b="0" i="0" u="none" strike="noStrike" kern="1200" cap="none" spc="0" normalizeH="0" baseline="0" noProof="0" dirty="0">
                <a:ln>
                  <a:noFill/>
                </a:ln>
                <a:solidFill>
                  <a:prstClr val="white"/>
                </a:solidFill>
                <a:effectLst/>
                <a:uLnTx/>
                <a:uFillTx/>
                <a:latin typeface="Corbel"/>
                <a:ea typeface="+mn-ea"/>
                <a:cs typeface="+mn-cs"/>
              </a:endParaRPr>
            </a:p>
          </p:txBody>
        </p:sp>
      </p:grpSp>
      <p:sp>
        <p:nvSpPr>
          <p:cNvPr id="22" name="Content Placeholder 2"/>
          <p:cNvSpPr txBox="1">
            <a:spLocks/>
          </p:cNvSpPr>
          <p:nvPr/>
        </p:nvSpPr>
        <p:spPr>
          <a:xfrm>
            <a:off x="933092" y="1982746"/>
            <a:ext cx="1983328" cy="1524000"/>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srgbClr val="E8BC4A">
                    <a:lumMod val="20000"/>
                    <a:lumOff val="80000"/>
                  </a:srgbClr>
                </a:solidFill>
                <a:effectLst/>
                <a:uLnTx/>
                <a:uFillTx/>
                <a:latin typeface="Corbel"/>
                <a:ea typeface="+mn-ea"/>
                <a:cs typeface="+mn-cs"/>
              </a:rPr>
              <a:t>Society</a:t>
            </a:r>
          </a:p>
        </p:txBody>
      </p:sp>
      <p:sp>
        <p:nvSpPr>
          <p:cNvPr id="5" name="Content Placeholder 2"/>
          <p:cNvSpPr txBox="1">
            <a:spLocks/>
          </p:cNvSpPr>
          <p:nvPr/>
        </p:nvSpPr>
        <p:spPr>
          <a:xfrm>
            <a:off x="4140406" y="1435589"/>
            <a:ext cx="1739900" cy="1869017"/>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COP 26</a:t>
            </a:r>
          </a:p>
        </p:txBody>
      </p:sp>
      <p:sp>
        <p:nvSpPr>
          <p:cNvPr id="9" name="Content Placeholder 2"/>
          <p:cNvSpPr txBox="1">
            <a:spLocks/>
          </p:cNvSpPr>
          <p:nvPr/>
        </p:nvSpPr>
        <p:spPr>
          <a:xfrm>
            <a:off x="4832601" y="5153760"/>
            <a:ext cx="1739900" cy="1489340"/>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Net Zero</a:t>
            </a: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endParaRPr kumimoji="0" lang="en-US" sz="1400" b="0" i="0" u="none" strike="noStrike" kern="1200" cap="none" spc="0" normalizeH="0" baseline="0" noProof="0" dirty="0">
              <a:ln>
                <a:noFill/>
              </a:ln>
              <a:solidFill>
                <a:prstClr val="white"/>
              </a:solidFill>
              <a:effectLst/>
              <a:uLnTx/>
              <a:uFillTx/>
              <a:latin typeface="Corbel"/>
              <a:ea typeface="+mn-ea"/>
              <a:cs typeface="+mn-cs"/>
            </a:endParaRPr>
          </a:p>
        </p:txBody>
      </p:sp>
      <p:sp>
        <p:nvSpPr>
          <p:cNvPr id="26" name="Oval 25"/>
          <p:cNvSpPr/>
          <p:nvPr/>
        </p:nvSpPr>
        <p:spPr>
          <a:xfrm>
            <a:off x="8998343" y="1929998"/>
            <a:ext cx="1666902" cy="2728176"/>
          </a:xfrm>
          <a:prstGeom prst="ellipse">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rbel"/>
              <a:ea typeface="+mn-ea"/>
              <a:cs typeface="+mn-cs"/>
            </a:endParaRPr>
          </a:p>
        </p:txBody>
      </p:sp>
      <p:sp>
        <p:nvSpPr>
          <p:cNvPr id="23" name="Content Placeholder 2"/>
          <p:cNvSpPr txBox="1">
            <a:spLocks/>
          </p:cNvSpPr>
          <p:nvPr/>
        </p:nvSpPr>
        <p:spPr>
          <a:xfrm>
            <a:off x="8557129" y="1703923"/>
            <a:ext cx="1983328" cy="1524000"/>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r"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srgbClr val="FAF2DB"/>
                </a:solidFill>
                <a:effectLst/>
                <a:uLnTx/>
                <a:uFillTx/>
                <a:latin typeface="Corbel"/>
                <a:ea typeface="+mn-ea"/>
                <a:cs typeface="+mn-cs"/>
              </a:rPr>
              <a:t>Stakeholders</a:t>
            </a:r>
          </a:p>
        </p:txBody>
      </p:sp>
      <p:sp>
        <p:nvSpPr>
          <p:cNvPr id="27" name="Content Placeholder 2"/>
          <p:cNvSpPr txBox="1">
            <a:spLocks/>
          </p:cNvSpPr>
          <p:nvPr/>
        </p:nvSpPr>
        <p:spPr>
          <a:xfrm>
            <a:off x="9077899" y="2283668"/>
            <a:ext cx="1739900" cy="2360918"/>
          </a:xfrm>
          <a:prstGeom prst="rect">
            <a:avLst/>
          </a:prstGeom>
          <a:ln>
            <a:solidFill>
              <a:srgbClr val="FF6600"/>
            </a:solidFill>
          </a:ln>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white"/>
                </a:solidFill>
                <a:effectLst/>
                <a:uLnTx/>
                <a:uFillTx/>
                <a:latin typeface="Corbel"/>
                <a:ea typeface="+mn-ea"/>
                <a:cs typeface="+mn-cs"/>
              </a:rPr>
              <a:t>suppliers</a:t>
            </a:r>
          </a:p>
          <a:p>
            <a:pPr marL="0" marR="0" lvl="0" indent="0" algn="ctr"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white"/>
                </a:solidFill>
                <a:effectLst/>
                <a:uLnTx/>
                <a:uFillTx/>
                <a:latin typeface="Corbel"/>
                <a:ea typeface="+mn-ea"/>
                <a:cs typeface="+mn-cs"/>
              </a:rPr>
              <a:t>sourcing</a:t>
            </a:r>
          </a:p>
          <a:p>
            <a:pPr marL="0" marR="0" lvl="0" indent="0" algn="ctr"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white"/>
                </a:solidFill>
                <a:effectLst/>
                <a:uLnTx/>
                <a:uFillTx/>
                <a:latin typeface="Corbel"/>
                <a:ea typeface="+mn-ea"/>
                <a:cs typeface="+mn-cs"/>
              </a:rPr>
              <a:t>employees</a:t>
            </a:r>
          </a:p>
          <a:p>
            <a:pPr marL="0" marR="0" lvl="0" indent="0" algn="ctr"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600" b="0" i="0" u="none" strike="noStrike" kern="1200" cap="none" spc="0" normalizeH="0" baseline="0" noProof="0" dirty="0">
                <a:ln>
                  <a:noFill/>
                </a:ln>
                <a:solidFill>
                  <a:prstClr val="white"/>
                </a:solidFill>
                <a:effectLst/>
                <a:uLnTx/>
                <a:uFillTx/>
                <a:latin typeface="Corbel"/>
                <a:ea typeface="+mn-ea"/>
                <a:cs typeface="+mn-cs"/>
              </a:rPr>
              <a:t>customers</a:t>
            </a:r>
          </a:p>
        </p:txBody>
      </p:sp>
      <p:sp>
        <p:nvSpPr>
          <p:cNvPr id="28" name="Content Placeholder 2">
            <a:extLst>
              <a:ext uri="{FF2B5EF4-FFF2-40B4-BE49-F238E27FC236}">
                <a16:creationId xmlns:a16="http://schemas.microsoft.com/office/drawing/2014/main" id="{C41CFCB1-D2F1-D749-B2D9-98849D132EEA}"/>
              </a:ext>
            </a:extLst>
          </p:cNvPr>
          <p:cNvSpPr txBox="1">
            <a:spLocks/>
          </p:cNvSpPr>
          <p:nvPr/>
        </p:nvSpPr>
        <p:spPr>
          <a:xfrm>
            <a:off x="2753006" y="4251441"/>
            <a:ext cx="2157631" cy="1489340"/>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Various coalitions</a:t>
            </a:r>
          </a:p>
          <a:p>
            <a:pPr marL="342900" marR="0" lvl="0" indent="-342900" algn="ctr" defTabSz="914400" rtl="0" eaLnBrk="1" fontAlgn="auto" latinLnBrk="0" hangingPunct="1">
              <a:lnSpc>
                <a:spcPct val="150000"/>
              </a:lnSpc>
              <a:spcBef>
                <a:spcPct val="20000"/>
              </a:spcBef>
              <a:spcAft>
                <a:spcPts val="0"/>
              </a:spcAft>
              <a:buClrTx/>
              <a:buSzTx/>
              <a:buFont typeface="Arial" pitchFamily="34" charset="0"/>
              <a:buChar char="•"/>
              <a:tabLst/>
              <a:defRPr/>
            </a:pPr>
            <a:endParaRPr kumimoji="0" lang="en-US" sz="1400" b="0" i="0" u="none" strike="noStrike" kern="1200" cap="none" spc="0" normalizeH="0" baseline="0" noProof="0" dirty="0">
              <a:ln>
                <a:noFill/>
              </a:ln>
              <a:solidFill>
                <a:prstClr val="white"/>
              </a:solidFill>
              <a:effectLst/>
              <a:uLnTx/>
              <a:uFillTx/>
              <a:latin typeface="Corbel"/>
              <a:ea typeface="+mn-ea"/>
              <a:cs typeface="+mn-cs"/>
            </a:endParaRPr>
          </a:p>
        </p:txBody>
      </p:sp>
    </p:spTree>
    <p:extLst>
      <p:ext uri="{BB962C8B-B14F-4D97-AF65-F5344CB8AC3E}">
        <p14:creationId xmlns:p14="http://schemas.microsoft.com/office/powerpoint/2010/main" val="1617176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0612" y="403823"/>
            <a:ext cx="10241280" cy="1234440"/>
          </a:xfrm>
        </p:spPr>
        <p:txBody>
          <a:bodyPr>
            <a:normAutofit/>
          </a:bodyPr>
          <a:lstStyle/>
          <a:p>
            <a:r>
              <a:rPr lang="en-US" sz="3200" dirty="0"/>
              <a:t>ESG data collection and measurement  </a:t>
            </a:r>
          </a:p>
        </p:txBody>
      </p:sp>
      <p:sp>
        <p:nvSpPr>
          <p:cNvPr id="3" name="Content Placeholder 2"/>
          <p:cNvSpPr>
            <a:spLocks noGrp="1"/>
          </p:cNvSpPr>
          <p:nvPr>
            <p:ph idx="1"/>
          </p:nvPr>
        </p:nvSpPr>
        <p:spPr>
          <a:xfrm>
            <a:off x="2624667" y="5577413"/>
            <a:ext cx="7586133" cy="1524000"/>
          </a:xfrm>
        </p:spPr>
        <p:txBody>
          <a:bodyPr>
            <a:normAutofit/>
          </a:bodyPr>
          <a:lstStyle/>
          <a:p>
            <a:pPr marL="0" indent="0" algn="r">
              <a:buNone/>
            </a:pPr>
            <a:r>
              <a:rPr lang="en-US" sz="1800" dirty="0"/>
              <a:t>2</a:t>
            </a:r>
            <a:r>
              <a:rPr lang="en-US" sz="1800" baseline="30000" dirty="0"/>
              <a:t>nd</a:t>
            </a:r>
            <a:r>
              <a:rPr lang="en-US" sz="1800" dirty="0"/>
              <a:t> order effects on clients, employees, suppliers, society…. </a:t>
            </a:r>
          </a:p>
        </p:txBody>
      </p:sp>
      <p:sp>
        <p:nvSpPr>
          <p:cNvPr id="6" name="Content Placeholder 2"/>
          <p:cNvSpPr txBox="1">
            <a:spLocks/>
          </p:cNvSpPr>
          <p:nvPr/>
        </p:nvSpPr>
        <p:spPr>
          <a:xfrm>
            <a:off x="3598332" y="1820070"/>
            <a:ext cx="1739900" cy="1869017"/>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Task force? </a:t>
            </a: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endParaRPr kumimoji="0" lang="en-US" sz="1400" b="0" i="0" u="none" strike="noStrike" kern="1200" cap="none" spc="0" normalizeH="0" baseline="0" noProof="0" dirty="0">
              <a:ln>
                <a:noFill/>
              </a:ln>
              <a:solidFill>
                <a:prstClr val="white"/>
              </a:solidFill>
              <a:effectLst/>
              <a:uLnTx/>
              <a:uFillTx/>
              <a:latin typeface="Corbel"/>
              <a:ea typeface="+mn-ea"/>
              <a:cs typeface="+mn-cs"/>
            </a:endParaRPr>
          </a:p>
        </p:txBody>
      </p:sp>
      <p:sp>
        <p:nvSpPr>
          <p:cNvPr id="7" name="Content Placeholder 2"/>
          <p:cNvSpPr txBox="1">
            <a:spLocks/>
          </p:cNvSpPr>
          <p:nvPr/>
        </p:nvSpPr>
        <p:spPr>
          <a:xfrm>
            <a:off x="4819649" y="4496592"/>
            <a:ext cx="2990851" cy="1869017"/>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Accounting changes (SASB)</a:t>
            </a:r>
          </a:p>
          <a:p>
            <a:pPr marL="342900" marR="0" lvl="0" indent="-342900" algn="l" defTabSz="914400" rtl="0" eaLnBrk="1" fontAlgn="auto" latinLnBrk="0" hangingPunct="1">
              <a:lnSpc>
                <a:spcPct val="150000"/>
              </a:lnSpc>
              <a:spcBef>
                <a:spcPct val="20000"/>
              </a:spcBef>
              <a:spcAft>
                <a:spcPts val="0"/>
              </a:spcAft>
              <a:buClrTx/>
              <a:buSzTx/>
              <a:buFont typeface="Arial" pitchFamily="34" charset="0"/>
              <a:buChar char="•"/>
              <a:tabLst/>
              <a:defRPr/>
            </a:pPr>
            <a:endParaRPr kumimoji="0" lang="en-US" sz="1400" b="0" i="0" u="none" strike="noStrike" kern="1200" cap="none" spc="0" normalizeH="0" baseline="0" noProof="0" dirty="0">
              <a:ln>
                <a:noFill/>
              </a:ln>
              <a:solidFill>
                <a:prstClr val="white"/>
              </a:solidFill>
              <a:effectLst/>
              <a:uLnTx/>
              <a:uFillTx/>
              <a:latin typeface="Corbel"/>
              <a:ea typeface="+mn-ea"/>
              <a:cs typeface="+mn-cs"/>
            </a:endParaRPr>
          </a:p>
        </p:txBody>
      </p:sp>
      <p:sp>
        <p:nvSpPr>
          <p:cNvPr id="8" name="Content Placeholder 2"/>
          <p:cNvSpPr txBox="1">
            <a:spLocks/>
          </p:cNvSpPr>
          <p:nvPr/>
        </p:nvSpPr>
        <p:spPr>
          <a:xfrm>
            <a:off x="4868336" y="2898537"/>
            <a:ext cx="2645833" cy="1869017"/>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Investor requests</a:t>
            </a:r>
          </a:p>
        </p:txBody>
      </p:sp>
      <p:pic>
        <p:nvPicPr>
          <p:cNvPr id="11" name="Picture 10"/>
          <p:cNvPicPr>
            <a:picLocks noChangeAspect="1"/>
          </p:cNvPicPr>
          <p:nvPr/>
        </p:nvPicPr>
        <p:blipFill>
          <a:blip r:embed="rId2"/>
          <a:stretch>
            <a:fillRect/>
          </a:stretch>
        </p:blipFill>
        <p:spPr>
          <a:xfrm>
            <a:off x="2178665" y="1591470"/>
            <a:ext cx="8245495" cy="4699427"/>
          </a:xfrm>
          <a:prstGeom prst="rect">
            <a:avLst/>
          </a:prstGeom>
        </p:spPr>
      </p:pic>
    </p:spTree>
    <p:extLst>
      <p:ext uri="{BB962C8B-B14F-4D97-AF65-F5344CB8AC3E}">
        <p14:creationId xmlns:p14="http://schemas.microsoft.com/office/powerpoint/2010/main" val="20830733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2">
            <a:extLst>
              <a:ext uri="{FF2B5EF4-FFF2-40B4-BE49-F238E27FC236}">
                <a16:creationId xmlns:a16="http://schemas.microsoft.com/office/drawing/2014/main" id="{77EFF721-8956-42ED-A8FA-CD9C3D6489E3}"/>
              </a:ext>
            </a:extLst>
          </p:cNvPr>
          <p:cNvSpPr txBox="1">
            <a:spLocks noGrp="1"/>
          </p:cNvSpPr>
          <p:nvPr>
            <p:ph type="subTitle" idx="1"/>
          </p:nvPr>
        </p:nvSpPr>
        <p:spPr>
          <a:xfrm>
            <a:off x="0" y="1520683"/>
            <a:ext cx="12191996" cy="3904753"/>
          </a:xfrm>
          <a:solidFill>
            <a:srgbClr val="00205B"/>
          </a:solidFill>
        </p:spPr>
        <p:txBody>
          <a:bodyPr/>
          <a:lstStyle/>
          <a:p>
            <a:pPr lvl="0"/>
            <a:r>
              <a:rPr lang="en-US">
                <a:solidFill>
                  <a:srgbClr val="00205B"/>
                </a:solidFill>
              </a:rPr>
              <a:t>P</a:t>
            </a:r>
            <a:endParaRPr lang="en-GB">
              <a:solidFill>
                <a:srgbClr val="00205B"/>
              </a:solidFill>
            </a:endParaRPr>
          </a:p>
        </p:txBody>
      </p:sp>
      <p:pic>
        <p:nvPicPr>
          <p:cNvPr id="3" name="Picture 11" descr="A picture containing graphical user interface&#10;&#10;Description automatically generated">
            <a:extLst>
              <a:ext uri="{FF2B5EF4-FFF2-40B4-BE49-F238E27FC236}">
                <a16:creationId xmlns:a16="http://schemas.microsoft.com/office/drawing/2014/main" id="{92BFF5C0-81D8-454E-874C-951D984F67B6}"/>
              </a:ext>
            </a:extLst>
          </p:cNvPr>
          <p:cNvPicPr>
            <a:picLocks noChangeAspect="1"/>
          </p:cNvPicPr>
          <p:nvPr/>
        </p:nvPicPr>
        <p:blipFill>
          <a:blip r:embed="rId2"/>
          <a:stretch>
            <a:fillRect/>
          </a:stretch>
        </p:blipFill>
        <p:spPr>
          <a:xfrm>
            <a:off x="408407" y="150025"/>
            <a:ext cx="2330567" cy="1111306"/>
          </a:xfrm>
          <a:prstGeom prst="rect">
            <a:avLst/>
          </a:prstGeom>
          <a:noFill/>
          <a:ln cap="flat">
            <a:noFill/>
          </a:ln>
        </p:spPr>
      </p:pic>
      <p:sp>
        <p:nvSpPr>
          <p:cNvPr id="4" name="Rectangle 16">
            <a:extLst>
              <a:ext uri="{FF2B5EF4-FFF2-40B4-BE49-F238E27FC236}">
                <a16:creationId xmlns:a16="http://schemas.microsoft.com/office/drawing/2014/main" id="{56BFC0EB-E621-48E4-BDF8-07F7A71B9A62}"/>
              </a:ext>
            </a:extLst>
          </p:cNvPr>
          <p:cNvSpPr/>
          <p:nvPr/>
        </p:nvSpPr>
        <p:spPr>
          <a:xfrm>
            <a:off x="0" y="5425436"/>
            <a:ext cx="12191996" cy="1432563"/>
          </a:xfrm>
          <a:prstGeom prst="rect">
            <a:avLst/>
          </a:prstGeom>
          <a:solidFill>
            <a:srgbClr val="00AB8E"/>
          </a:solidFill>
          <a:ln w="12701" cap="flat">
            <a:solidFill>
              <a:srgbClr val="2F528F"/>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AB8E"/>
              </a:solidFill>
              <a:uFillTx/>
              <a:latin typeface="Calibri"/>
            </a:endParaRPr>
          </a:p>
        </p:txBody>
      </p:sp>
      <p:sp>
        <p:nvSpPr>
          <p:cNvPr id="6" name="TextBox 19">
            <a:extLst>
              <a:ext uri="{FF2B5EF4-FFF2-40B4-BE49-F238E27FC236}">
                <a16:creationId xmlns:a16="http://schemas.microsoft.com/office/drawing/2014/main" id="{F3D98B9F-B947-412D-A9DD-143239AF6CA7}"/>
              </a:ext>
            </a:extLst>
          </p:cNvPr>
          <p:cNvSpPr txBox="1"/>
          <p:nvPr/>
        </p:nvSpPr>
        <p:spPr>
          <a:xfrm>
            <a:off x="2882345" y="3119117"/>
            <a:ext cx="8715713" cy="707886"/>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000" b="1" kern="0" dirty="0">
                <a:solidFill>
                  <a:srgbClr val="FFFFFF"/>
                </a:solidFill>
                <a:latin typeface="Hamlin" pitchFamily="2"/>
              </a:rPr>
              <a:t>Questions &amp; Answers </a:t>
            </a:r>
            <a:endParaRPr lang="en-GB" sz="4000" b="1" i="0" u="none" strike="noStrike" kern="1200" cap="none" spc="0" baseline="0" dirty="0">
              <a:solidFill>
                <a:srgbClr val="FFFFFF"/>
              </a:solidFill>
              <a:uFillTx/>
              <a:latin typeface="Textbook New" pitchFamily="34"/>
            </a:endParaRPr>
          </a:p>
        </p:txBody>
      </p:sp>
      <p:sp>
        <p:nvSpPr>
          <p:cNvPr id="7" name="TextBox 6">
            <a:extLst>
              <a:ext uri="{FF2B5EF4-FFF2-40B4-BE49-F238E27FC236}">
                <a16:creationId xmlns:a16="http://schemas.microsoft.com/office/drawing/2014/main" id="{06394578-71D5-42EE-9E07-EBB18310D32C}"/>
              </a:ext>
            </a:extLst>
          </p:cNvPr>
          <p:cNvSpPr txBox="1"/>
          <p:nvPr/>
        </p:nvSpPr>
        <p:spPr>
          <a:xfrm>
            <a:off x="198783" y="6331226"/>
            <a:ext cx="2802834" cy="646331"/>
          </a:xfrm>
          <a:prstGeom prst="rect">
            <a:avLst/>
          </a:prstGeom>
          <a:noFill/>
        </p:spPr>
        <p:txBody>
          <a:bodyPr wrap="square" rtlCol="0">
            <a:spAutoFit/>
          </a:bodyPr>
          <a:lstStyle/>
          <a:p>
            <a:r>
              <a:rPr kumimoji="0" lang="en-US" sz="1800" b="0" i="0" u="none" strike="noStrike" kern="1200" cap="none" spc="0" normalizeH="0" baseline="0" noProof="0" dirty="0">
                <a:ln>
                  <a:noFill/>
                </a:ln>
                <a:solidFill>
                  <a:srgbClr val="00205B"/>
                </a:solidFill>
                <a:effectLst/>
                <a:uLnTx/>
                <a:uFillTx/>
                <a:latin typeface="Hamlin"/>
                <a:ea typeface="+mn-ea"/>
                <a:cs typeface="+mn-cs"/>
              </a:rPr>
              <a:t>CPD CODE: </a:t>
            </a:r>
            <a:r>
              <a:rPr lang="en-GB" dirty="0">
                <a:solidFill>
                  <a:srgbClr val="00205B"/>
                </a:solidFill>
                <a:latin typeface="Hamlin"/>
              </a:rPr>
              <a:t>2022-2146</a:t>
            </a:r>
            <a:endParaRPr lang="en-IE" dirty="0">
              <a:solidFill>
                <a:srgbClr val="00205B"/>
              </a:solidFill>
              <a:latin typeface="Hamlin"/>
            </a:endParaRPr>
          </a:p>
          <a:p>
            <a:r>
              <a:rPr lang="en-US" dirty="0"/>
              <a:t> </a:t>
            </a:r>
            <a:endParaRPr lang="en-GB" dirty="0"/>
          </a:p>
        </p:txBody>
      </p:sp>
    </p:spTree>
    <p:extLst>
      <p:ext uri="{BB962C8B-B14F-4D97-AF65-F5344CB8AC3E}">
        <p14:creationId xmlns:p14="http://schemas.microsoft.com/office/powerpoint/2010/main" val="36179355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B2FC6A-CFF3-4809-B461-7477C0B89DF0}"/>
              </a:ext>
            </a:extLst>
          </p:cNvPr>
          <p:cNvSpPr txBox="1"/>
          <p:nvPr/>
        </p:nvSpPr>
        <p:spPr>
          <a:xfrm>
            <a:off x="0" y="0"/>
            <a:ext cx="12191996" cy="5615604"/>
          </a:xfrm>
          <a:prstGeom prst="rect">
            <a:avLst/>
          </a:prstGeom>
          <a:solidFill>
            <a:srgbClr val="00205B"/>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latin typeface="Calibri"/>
            </a:endParaRPr>
          </a:p>
        </p:txBody>
      </p:sp>
      <p:pic>
        <p:nvPicPr>
          <p:cNvPr id="3" name="Picture 3" descr="A picture containing graphical user interface&#10;&#10;Description automatically generated">
            <a:extLst>
              <a:ext uri="{FF2B5EF4-FFF2-40B4-BE49-F238E27FC236}">
                <a16:creationId xmlns:a16="http://schemas.microsoft.com/office/drawing/2014/main" id="{4139BB9B-62FE-400C-8A4B-76C9023D0BBA}"/>
              </a:ext>
            </a:extLst>
          </p:cNvPr>
          <p:cNvPicPr>
            <a:picLocks noChangeAspect="1"/>
          </p:cNvPicPr>
          <p:nvPr/>
        </p:nvPicPr>
        <p:blipFill>
          <a:blip r:embed="rId3"/>
          <a:stretch>
            <a:fillRect/>
          </a:stretch>
        </p:blipFill>
        <p:spPr>
          <a:xfrm>
            <a:off x="0" y="5697936"/>
            <a:ext cx="2642443" cy="1160063"/>
          </a:xfrm>
          <a:prstGeom prst="rect">
            <a:avLst/>
          </a:prstGeom>
          <a:noFill/>
          <a:ln cap="flat">
            <a:noFill/>
          </a:ln>
        </p:spPr>
      </p:pic>
      <p:sp>
        <p:nvSpPr>
          <p:cNvPr id="4" name="TextBox 5">
            <a:extLst>
              <a:ext uri="{FF2B5EF4-FFF2-40B4-BE49-F238E27FC236}">
                <a16:creationId xmlns:a16="http://schemas.microsoft.com/office/drawing/2014/main" id="{7ADF2333-C6AE-4FAC-B7E4-3658C7759584}"/>
              </a:ext>
            </a:extLst>
          </p:cNvPr>
          <p:cNvSpPr txBox="1"/>
          <p:nvPr/>
        </p:nvSpPr>
        <p:spPr>
          <a:xfrm>
            <a:off x="9825220" y="6030866"/>
            <a:ext cx="6097658" cy="30777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400" b="0" i="0" u="none" strike="noStrike" kern="1200" cap="none" spc="0" baseline="0" dirty="0">
                <a:solidFill>
                  <a:srgbClr val="00AB8E"/>
                </a:solidFill>
                <a:uFillTx/>
                <a:latin typeface="Zona Pro SemiBold" pitchFamily="2"/>
              </a:rPr>
              <a:t>compliance.ie </a:t>
            </a:r>
            <a:endParaRPr lang="en-GB" sz="1400" b="0" i="0" u="none" strike="noStrike" kern="1200" cap="none" spc="0" baseline="0" dirty="0">
              <a:solidFill>
                <a:srgbClr val="00AB8E"/>
              </a:solidFill>
              <a:uFillTx/>
              <a:latin typeface="Calibri"/>
            </a:endParaRPr>
          </a:p>
        </p:txBody>
      </p:sp>
      <p:sp>
        <p:nvSpPr>
          <p:cNvPr id="5" name="TextBox 4">
            <a:extLst>
              <a:ext uri="{FF2B5EF4-FFF2-40B4-BE49-F238E27FC236}">
                <a16:creationId xmlns:a16="http://schemas.microsoft.com/office/drawing/2014/main" id="{2642718B-6135-46F4-A8C5-769C0021D37D}"/>
              </a:ext>
            </a:extLst>
          </p:cNvPr>
          <p:cNvSpPr txBox="1"/>
          <p:nvPr/>
        </p:nvSpPr>
        <p:spPr>
          <a:xfrm>
            <a:off x="358792" y="765342"/>
            <a:ext cx="5888098" cy="954107"/>
          </a:xfrm>
          <a:prstGeom prst="rect">
            <a:avLst/>
          </a:prstGeom>
          <a:noFill/>
        </p:spPr>
        <p:txBody>
          <a:bodyPr wrap="square" rtlCol="0">
            <a:spAutoFit/>
          </a:bodyPr>
          <a:lstStyle/>
          <a:p>
            <a:r>
              <a:rPr lang="en-US" sz="2800" dirty="0">
                <a:solidFill>
                  <a:schemeClr val="bg1"/>
                </a:solidFill>
                <a:latin typeface="Zona Pro ExtraLight" panose="02010A03040002020004" pitchFamily="50" charset="0"/>
              </a:rPr>
              <a:t>Thank You For Ethics: The missing E in ESG Investing </a:t>
            </a:r>
            <a:endParaRPr lang="en-GB" dirty="0">
              <a:solidFill>
                <a:schemeClr val="bg1"/>
              </a:solidFill>
            </a:endParaRPr>
          </a:p>
        </p:txBody>
      </p:sp>
      <p:sp>
        <p:nvSpPr>
          <p:cNvPr id="6" name="TextBox 5">
            <a:extLst>
              <a:ext uri="{FF2B5EF4-FFF2-40B4-BE49-F238E27FC236}">
                <a16:creationId xmlns:a16="http://schemas.microsoft.com/office/drawing/2014/main" id="{73CCCCCE-8A3A-44AB-A2B8-6935A6877CC1}"/>
              </a:ext>
            </a:extLst>
          </p:cNvPr>
          <p:cNvSpPr txBox="1"/>
          <p:nvPr/>
        </p:nvSpPr>
        <p:spPr>
          <a:xfrm>
            <a:off x="483704" y="3585526"/>
            <a:ext cx="2951922" cy="1077218"/>
          </a:xfrm>
          <a:prstGeom prst="rect">
            <a:avLst/>
          </a:prstGeom>
          <a:noFill/>
        </p:spPr>
        <p:txBody>
          <a:bodyPr wrap="square" rtlCol="0">
            <a:spAutoFit/>
          </a:bodyPr>
          <a:lstStyle/>
          <a:p>
            <a:r>
              <a:rPr lang="en-US" sz="1600" dirty="0">
                <a:solidFill>
                  <a:schemeClr val="bg1"/>
                </a:solidFill>
                <a:latin typeface="Hamlin" pitchFamily="2" charset="0"/>
              </a:rPr>
              <a:t>A recoding of this webinar and the CPD code will be available on our website later today.</a:t>
            </a:r>
            <a:r>
              <a:rPr lang="en-US" sz="1600" dirty="0">
                <a:latin typeface="Hamlin" pitchFamily="2" charset="0"/>
              </a:rPr>
              <a:t> </a:t>
            </a:r>
            <a:endParaRPr lang="en-GB" sz="1600" dirty="0">
              <a:latin typeface="Hamlin" pitchFamily="2" charset="0"/>
            </a:endParaRPr>
          </a:p>
        </p:txBody>
      </p:sp>
      <p:sp>
        <p:nvSpPr>
          <p:cNvPr id="7" name="TextBox 6">
            <a:extLst>
              <a:ext uri="{FF2B5EF4-FFF2-40B4-BE49-F238E27FC236}">
                <a16:creationId xmlns:a16="http://schemas.microsoft.com/office/drawing/2014/main" id="{D4B24C99-C7D2-4451-92C8-08EADDED3913}"/>
              </a:ext>
            </a:extLst>
          </p:cNvPr>
          <p:cNvSpPr txBox="1"/>
          <p:nvPr/>
        </p:nvSpPr>
        <p:spPr>
          <a:xfrm>
            <a:off x="483704" y="5050180"/>
            <a:ext cx="2951922" cy="369332"/>
          </a:xfrm>
          <a:prstGeom prst="rect">
            <a:avLst/>
          </a:prstGeom>
          <a:solidFill>
            <a:srgbClr val="00AB8E"/>
          </a:solidFill>
        </p:spPr>
        <p:txBody>
          <a:bodyPr wrap="square" rtlCol="0">
            <a:spAutoFit/>
          </a:bodyPr>
          <a:lstStyle/>
          <a:p>
            <a:r>
              <a:rPr lang="en-US" dirty="0">
                <a:solidFill>
                  <a:schemeClr val="bg1"/>
                </a:solidFill>
              </a:rPr>
              <a:t>CPD CODE –  2022 - 2146</a:t>
            </a:r>
            <a:endParaRPr lang="en-GB" dirty="0">
              <a:solidFill>
                <a:schemeClr val="bg1"/>
              </a:solidFill>
            </a:endParaRPr>
          </a:p>
        </p:txBody>
      </p:sp>
      <p:pic>
        <p:nvPicPr>
          <p:cNvPr id="8" name="Picture 7">
            <a:extLst>
              <a:ext uri="{FF2B5EF4-FFF2-40B4-BE49-F238E27FC236}">
                <a16:creationId xmlns:a16="http://schemas.microsoft.com/office/drawing/2014/main" id="{955F8ADE-D979-4987-943B-13BDC980169C}"/>
              </a:ext>
            </a:extLst>
          </p:cNvPr>
          <p:cNvPicPr>
            <a:picLocks noChangeAspect="1"/>
          </p:cNvPicPr>
          <p:nvPr/>
        </p:nvPicPr>
        <p:blipFill>
          <a:blip r:embed="rId4"/>
          <a:srcRect l="16781" r="16781"/>
          <a:stretch/>
        </p:blipFill>
        <p:spPr>
          <a:xfrm>
            <a:off x="7532483" y="1242396"/>
            <a:ext cx="3082449" cy="2881739"/>
          </a:xfrm>
          <a:prstGeom prst="flowChartConnector">
            <a:avLst/>
          </a:prstGeom>
        </p:spPr>
      </p:pic>
      <p:sp>
        <p:nvSpPr>
          <p:cNvPr id="9" name="Rectangle 8">
            <a:extLst>
              <a:ext uri="{FF2B5EF4-FFF2-40B4-BE49-F238E27FC236}">
                <a16:creationId xmlns:a16="http://schemas.microsoft.com/office/drawing/2014/main" id="{D8BE5871-1DCD-C25E-1E2A-8755B2CC21A9}"/>
              </a:ext>
            </a:extLst>
          </p:cNvPr>
          <p:cNvSpPr/>
          <p:nvPr/>
        </p:nvSpPr>
        <p:spPr>
          <a:xfrm>
            <a:off x="2642443" y="6340642"/>
            <a:ext cx="9549553" cy="51735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93DAF4AA-9270-40B5-B73C-B11B9A92F0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2" name="Title 1">
            <a:extLst>
              <a:ext uri="{FF2B5EF4-FFF2-40B4-BE49-F238E27FC236}">
                <a16:creationId xmlns:a16="http://schemas.microsoft.com/office/drawing/2014/main" id="{810A9DBF-4397-5E48-8A60-A6FED13B7227}"/>
              </a:ext>
            </a:extLst>
          </p:cNvPr>
          <p:cNvSpPr>
            <a:spLocks noGrp="1"/>
          </p:cNvSpPr>
          <p:nvPr>
            <p:ph type="title"/>
          </p:nvPr>
        </p:nvSpPr>
        <p:spPr>
          <a:xfrm>
            <a:off x="1371598" y="462743"/>
            <a:ext cx="5327375" cy="1560022"/>
          </a:xfrm>
        </p:spPr>
        <p:txBody>
          <a:bodyPr anchor="b">
            <a:normAutofit/>
          </a:bodyPr>
          <a:lstStyle/>
          <a:p>
            <a:r>
              <a:rPr lang="en-US"/>
              <a:t>Biography – Annabel Gillard</a:t>
            </a:r>
          </a:p>
        </p:txBody>
      </p:sp>
      <p:sp>
        <p:nvSpPr>
          <p:cNvPr id="3" name="Content Placeholder 2">
            <a:extLst>
              <a:ext uri="{FF2B5EF4-FFF2-40B4-BE49-F238E27FC236}">
                <a16:creationId xmlns:a16="http://schemas.microsoft.com/office/drawing/2014/main" id="{927155CB-A11C-324B-950C-E657FA4E3F6D}"/>
              </a:ext>
            </a:extLst>
          </p:cNvPr>
          <p:cNvSpPr>
            <a:spLocks noGrp="1"/>
          </p:cNvSpPr>
          <p:nvPr>
            <p:ph idx="1"/>
          </p:nvPr>
        </p:nvSpPr>
        <p:spPr>
          <a:xfrm>
            <a:off x="1371600" y="2279374"/>
            <a:ext cx="5327373" cy="3601436"/>
          </a:xfrm>
        </p:spPr>
        <p:txBody>
          <a:bodyPr>
            <a:normAutofit lnSpcReduction="10000"/>
          </a:bodyPr>
          <a:lstStyle/>
          <a:p>
            <a:pPr marL="0" indent="0">
              <a:lnSpc>
                <a:spcPct val="110000"/>
              </a:lnSpc>
              <a:buNone/>
            </a:pPr>
            <a:r>
              <a:rPr lang="en-GB" sz="1400" dirty="0"/>
              <a:t>With a background in asset management, Annabel is investigating the place of ethical values and organisational culture in an AI-driven future workplace, and its impact on the changing nature of work and society. After recently completing an MA in Philosophy and AI at NCH she is currently at LSE studying Behavioural Science, alongside working with CFU, a not-for-profit dedicated to improving ethics in technology and equipping investors with the stewardship tools they need to ensure tech is a force for societal good. </a:t>
            </a:r>
          </a:p>
          <a:p>
            <a:pPr marL="0" indent="0">
              <a:lnSpc>
                <a:spcPct val="110000"/>
              </a:lnSpc>
              <a:buNone/>
            </a:pPr>
            <a:r>
              <a:rPr lang="en-GB" sz="1400" dirty="0"/>
              <a:t>Previously Annabel spent over 20 years building institutional business and working with clients to develop innovative strategies at M&amp;G, UBP, SWIP, Barings, has volunteered for CFA Institute and held board positions at CFA UK and Prudential Staff Pension Scheme. </a:t>
            </a:r>
          </a:p>
          <a:p>
            <a:pPr marL="0" indent="0">
              <a:lnSpc>
                <a:spcPct val="110000"/>
              </a:lnSpc>
              <a:buNone/>
            </a:pPr>
            <a:r>
              <a:rPr lang="en-GB" sz="1400" dirty="0"/>
              <a:t>She is a member of the Institute of Business Ethics advisory council and an advocate for the power of ethics in delivering sustainable growth and enabling talent to flourish. </a:t>
            </a:r>
          </a:p>
        </p:txBody>
      </p:sp>
      <p:sp>
        <p:nvSpPr>
          <p:cNvPr id="137" name="Rectangle 136">
            <a:extLst>
              <a:ext uri="{FF2B5EF4-FFF2-40B4-BE49-F238E27FC236}">
                <a16:creationId xmlns:a16="http://schemas.microsoft.com/office/drawing/2014/main" id="{31D5E60A-D6B1-4F21-A993-313958AF0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15300" y="-4"/>
            <a:ext cx="4076699" cy="6858003"/>
          </a:xfrm>
          <a:prstGeom prst="rect">
            <a:avLst/>
          </a:prstGeom>
          <a:gradFill>
            <a:gsLst>
              <a:gs pos="8000">
                <a:schemeClr val="accent6"/>
              </a:gs>
              <a:gs pos="100000">
                <a:schemeClr val="accent5">
                  <a:alpha val="90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39" name="Rectangle 138">
            <a:extLst>
              <a:ext uri="{FF2B5EF4-FFF2-40B4-BE49-F238E27FC236}">
                <a16:creationId xmlns:a16="http://schemas.microsoft.com/office/drawing/2014/main" id="{5B7BB16B-E108-4C64-97D5-7AC67CC5E2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724863" y="1390436"/>
            <a:ext cx="6857572" cy="4076700"/>
          </a:xfrm>
          <a:prstGeom prst="rect">
            <a:avLst/>
          </a:prstGeom>
          <a:gradFill>
            <a:gsLst>
              <a:gs pos="0">
                <a:schemeClr val="accent4">
                  <a:alpha val="13000"/>
                </a:schemeClr>
              </a:gs>
              <a:gs pos="99000">
                <a:schemeClr val="accent2">
                  <a:alpha val="52000"/>
                </a:schemeClr>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a:ea typeface="+mn-ea"/>
              <a:cs typeface="+mn-cs"/>
            </a:endParaRPr>
          </a:p>
        </p:txBody>
      </p:sp>
      <p:sp>
        <p:nvSpPr>
          <p:cNvPr id="141" name="Rectangle 140">
            <a:extLst>
              <a:ext uri="{FF2B5EF4-FFF2-40B4-BE49-F238E27FC236}">
                <a16:creationId xmlns:a16="http://schemas.microsoft.com/office/drawing/2014/main" id="{A5F6A003-4671-4F7B-A12E-2946D61E43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785110" y="1451112"/>
            <a:ext cx="6858001" cy="3955771"/>
          </a:xfrm>
          <a:prstGeom prst="rect">
            <a:avLst/>
          </a:prstGeom>
          <a:gradFill>
            <a:gsLst>
              <a:gs pos="0">
                <a:schemeClr val="accent6">
                  <a:alpha val="0"/>
                </a:schemeClr>
              </a:gs>
              <a:gs pos="72000">
                <a:schemeClr val="tx2">
                  <a:lumMod val="75000"/>
                  <a:lumOff val="25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a:ea typeface="+mn-ea"/>
              <a:cs typeface="+mn-cs"/>
            </a:endParaRPr>
          </a:p>
        </p:txBody>
      </p:sp>
      <p:pic>
        <p:nvPicPr>
          <p:cNvPr id="1026" name="Picture 2" descr="Annabel Gillard">
            <a:extLst>
              <a:ext uri="{FF2B5EF4-FFF2-40B4-BE49-F238E27FC236}">
                <a16:creationId xmlns:a16="http://schemas.microsoft.com/office/drawing/2014/main" id="{C17EBEAE-8942-864C-BC05-1AA50C27842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169796" y="1028699"/>
            <a:ext cx="4076701" cy="40767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5109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6F292AA-C8DB-4CAA-97C9-456CF85406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louds in sky">
            <a:extLst>
              <a:ext uri="{FF2B5EF4-FFF2-40B4-BE49-F238E27FC236}">
                <a16:creationId xmlns:a16="http://schemas.microsoft.com/office/drawing/2014/main" id="{973C52E2-6294-4132-B068-B53A31392A53}"/>
              </a:ext>
            </a:extLst>
          </p:cNvPr>
          <p:cNvPicPr>
            <a:picLocks noChangeAspect="1"/>
          </p:cNvPicPr>
          <p:nvPr/>
        </p:nvPicPr>
        <p:blipFill rotWithShape="1">
          <a:blip r:embed="rId3"/>
          <a:srcRect l="18971" r="30855"/>
          <a:stretch/>
        </p:blipFill>
        <p:spPr>
          <a:xfrm>
            <a:off x="-1" y="10"/>
            <a:ext cx="4587901" cy="6857990"/>
          </a:xfrm>
          <a:prstGeom prst="rect">
            <a:avLst/>
          </a:prstGeom>
        </p:spPr>
      </p:pic>
      <p:sp>
        <p:nvSpPr>
          <p:cNvPr id="11" name="Rectangle 10">
            <a:extLst>
              <a:ext uri="{FF2B5EF4-FFF2-40B4-BE49-F238E27FC236}">
                <a16:creationId xmlns:a16="http://schemas.microsoft.com/office/drawing/2014/main" id="{AA065953-3D69-4CD4-80C3-DF10DEB4C7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7902" y="-429"/>
            <a:ext cx="7604097" cy="6857571"/>
          </a:xfrm>
          <a:prstGeom prst="rect">
            <a:avLst/>
          </a:prstGeom>
          <a:gradFill>
            <a:gsLst>
              <a:gs pos="0">
                <a:schemeClr val="accent6">
                  <a:lumMod val="75000"/>
                  <a:alpha val="73000"/>
                </a:schemeClr>
              </a:gs>
              <a:gs pos="100000">
                <a:schemeClr val="accent2"/>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AB36DB5-F10D-4EDB-87E2-ECB9301FF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7901" y="0"/>
            <a:ext cx="7604097" cy="6858000"/>
          </a:xfrm>
          <a:prstGeom prst="rect">
            <a:avLst/>
          </a:prstGeom>
          <a:gradFill>
            <a:gsLst>
              <a:gs pos="0">
                <a:schemeClr val="accent5">
                  <a:alpha val="37000"/>
                </a:schemeClr>
              </a:gs>
              <a:gs pos="98000">
                <a:schemeClr val="accent2">
                  <a:alpha val="66000"/>
                </a:schemeClr>
              </a:gs>
            </a:gsLst>
            <a:lin ang="12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46F195D-95DC-419E-BBC1-E2B601A606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599847" y="4355164"/>
            <a:ext cx="7592151" cy="2502836"/>
          </a:xfrm>
          <a:prstGeom prst="rect">
            <a:avLst/>
          </a:prstGeom>
          <a:gradFill>
            <a:gsLst>
              <a:gs pos="22000">
                <a:schemeClr val="accent6">
                  <a:alpha val="39000"/>
                </a:schemeClr>
              </a:gs>
              <a:gs pos="82000">
                <a:schemeClr val="accent5">
                  <a:alpha val="19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2256CF5B-1DAD-4912-86B9-FCA733692F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704304">
            <a:off x="6080918" y="830588"/>
            <a:ext cx="4998441" cy="4998441"/>
          </a:xfrm>
          <a:prstGeom prst="ellipse">
            <a:avLst/>
          </a:prstGeom>
          <a:gradFill>
            <a:gsLst>
              <a:gs pos="39000">
                <a:schemeClr val="accent4">
                  <a:lumMod val="20000"/>
                  <a:lumOff val="80000"/>
                  <a:alpha val="0"/>
                </a:schemeClr>
              </a:gs>
              <a:gs pos="100000">
                <a:schemeClr val="accent6">
                  <a:alpha val="18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8538AB6-8E1F-0E41-9DDF-883CA8775EE4}"/>
              </a:ext>
            </a:extLst>
          </p:cNvPr>
          <p:cNvSpPr>
            <a:spLocks noGrp="1"/>
          </p:cNvSpPr>
          <p:nvPr>
            <p:ph type="ctrTitle"/>
          </p:nvPr>
        </p:nvSpPr>
        <p:spPr>
          <a:xfrm>
            <a:off x="4873082" y="768485"/>
            <a:ext cx="6869151" cy="3169674"/>
          </a:xfrm>
        </p:spPr>
        <p:txBody>
          <a:bodyPr>
            <a:normAutofit/>
          </a:bodyPr>
          <a:lstStyle/>
          <a:p>
            <a:pPr algn="r"/>
            <a:r>
              <a:rPr lang="en-US" sz="3600" dirty="0">
                <a:solidFill>
                  <a:schemeClr val="bg1"/>
                </a:solidFill>
              </a:rPr>
              <a:t>The missing ‘E’ in ESG</a:t>
            </a:r>
          </a:p>
        </p:txBody>
      </p:sp>
      <p:sp>
        <p:nvSpPr>
          <p:cNvPr id="3" name="Subtitle 2">
            <a:extLst>
              <a:ext uri="{FF2B5EF4-FFF2-40B4-BE49-F238E27FC236}">
                <a16:creationId xmlns:a16="http://schemas.microsoft.com/office/drawing/2014/main" id="{A2F19E02-30DF-1945-ADA5-019E77E13CD8}"/>
              </a:ext>
            </a:extLst>
          </p:cNvPr>
          <p:cNvSpPr>
            <a:spLocks noGrp="1"/>
          </p:cNvSpPr>
          <p:nvPr>
            <p:ph type="subTitle" idx="1"/>
          </p:nvPr>
        </p:nvSpPr>
        <p:spPr>
          <a:xfrm>
            <a:off x="5862918" y="4793128"/>
            <a:ext cx="5462494" cy="1141157"/>
          </a:xfrm>
        </p:spPr>
        <p:txBody>
          <a:bodyPr>
            <a:normAutofit/>
          </a:bodyPr>
          <a:lstStyle/>
          <a:p>
            <a:pPr algn="r"/>
            <a:r>
              <a:rPr lang="en-US" sz="1400" dirty="0">
                <a:solidFill>
                  <a:schemeClr val="bg1"/>
                </a:solidFill>
              </a:rPr>
              <a:t>Perspectives from the asset management industry</a:t>
            </a:r>
          </a:p>
        </p:txBody>
      </p:sp>
    </p:spTree>
    <p:extLst>
      <p:ext uri="{BB962C8B-B14F-4D97-AF65-F5344CB8AC3E}">
        <p14:creationId xmlns:p14="http://schemas.microsoft.com/office/powerpoint/2010/main" val="255444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0AA4F-BA5C-5742-9D00-A231799A9070}"/>
              </a:ext>
            </a:extLst>
          </p:cNvPr>
          <p:cNvSpPr>
            <a:spLocks noGrp="1"/>
          </p:cNvSpPr>
          <p:nvPr>
            <p:ph type="title"/>
          </p:nvPr>
        </p:nvSpPr>
        <p:spPr/>
        <p:txBody>
          <a:bodyPr/>
          <a:lstStyle/>
          <a:p>
            <a:r>
              <a:rPr lang="en-US" dirty="0"/>
              <a:t>Report highlights</a:t>
            </a:r>
          </a:p>
        </p:txBody>
      </p:sp>
      <p:sp>
        <p:nvSpPr>
          <p:cNvPr id="3" name="Content Placeholder 2">
            <a:extLst>
              <a:ext uri="{FF2B5EF4-FFF2-40B4-BE49-F238E27FC236}">
                <a16:creationId xmlns:a16="http://schemas.microsoft.com/office/drawing/2014/main" id="{0598E6BA-CE67-284C-83F9-32576507AE87}"/>
              </a:ext>
            </a:extLst>
          </p:cNvPr>
          <p:cNvSpPr>
            <a:spLocks noGrp="1"/>
          </p:cNvSpPr>
          <p:nvPr>
            <p:ph idx="1"/>
          </p:nvPr>
        </p:nvSpPr>
        <p:spPr>
          <a:xfrm>
            <a:off x="1371600" y="2123415"/>
            <a:ext cx="10241280" cy="3959352"/>
          </a:xfrm>
        </p:spPr>
        <p:txBody>
          <a:bodyPr/>
          <a:lstStyle/>
          <a:p>
            <a:r>
              <a:rPr lang="en-US" dirty="0"/>
              <a:t>What do we mean by Ethics? </a:t>
            </a:r>
          </a:p>
          <a:p>
            <a:r>
              <a:rPr lang="en-US" dirty="0"/>
              <a:t>What is ESG? </a:t>
            </a:r>
          </a:p>
          <a:p>
            <a:r>
              <a:rPr lang="en-US" dirty="0"/>
              <a:t>How do they relate? </a:t>
            </a:r>
          </a:p>
          <a:p>
            <a:r>
              <a:rPr lang="en-US" dirty="0"/>
              <a:t>Key findings </a:t>
            </a:r>
          </a:p>
          <a:p>
            <a:r>
              <a:rPr lang="en-US" dirty="0"/>
              <a:t>What next?</a:t>
            </a:r>
          </a:p>
        </p:txBody>
      </p:sp>
    </p:spTree>
    <p:extLst>
      <p:ext uri="{BB962C8B-B14F-4D97-AF65-F5344CB8AC3E}">
        <p14:creationId xmlns:p14="http://schemas.microsoft.com/office/powerpoint/2010/main" val="2544457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DCAA0-9D9C-6140-A0A0-BA800D4A73BD}"/>
              </a:ext>
            </a:extLst>
          </p:cNvPr>
          <p:cNvSpPr>
            <a:spLocks noGrp="1"/>
          </p:cNvSpPr>
          <p:nvPr>
            <p:ph type="title"/>
          </p:nvPr>
        </p:nvSpPr>
        <p:spPr>
          <a:xfrm>
            <a:off x="1371600" y="-18509"/>
            <a:ext cx="10241280" cy="1234440"/>
          </a:xfrm>
        </p:spPr>
        <p:txBody>
          <a:bodyPr/>
          <a:lstStyle/>
          <a:p>
            <a:r>
              <a:rPr lang="en-US" dirty="0"/>
              <a:t>What is business ethics? </a:t>
            </a:r>
          </a:p>
        </p:txBody>
      </p:sp>
      <p:sp>
        <p:nvSpPr>
          <p:cNvPr id="3" name="Content Placeholder 2">
            <a:extLst>
              <a:ext uri="{FF2B5EF4-FFF2-40B4-BE49-F238E27FC236}">
                <a16:creationId xmlns:a16="http://schemas.microsoft.com/office/drawing/2014/main" id="{C1A19127-7DB7-F944-BFC6-E6713771AF3F}"/>
              </a:ext>
            </a:extLst>
          </p:cNvPr>
          <p:cNvSpPr>
            <a:spLocks noGrp="1"/>
          </p:cNvSpPr>
          <p:nvPr>
            <p:ph idx="1"/>
          </p:nvPr>
        </p:nvSpPr>
        <p:spPr>
          <a:xfrm>
            <a:off x="947855" y="2231154"/>
            <a:ext cx="10241280" cy="2493187"/>
          </a:xfrm>
        </p:spPr>
        <p:txBody>
          <a:bodyPr/>
          <a:lstStyle/>
          <a:p>
            <a:pPr lvl="1"/>
            <a:r>
              <a:rPr lang="en-US" dirty="0"/>
              <a:t>The values the organization chooses to </a:t>
            </a:r>
            <a:r>
              <a:rPr lang="en-US" dirty="0" err="1"/>
              <a:t>prioritise</a:t>
            </a:r>
            <a:r>
              <a:rPr lang="en-US" dirty="0"/>
              <a:t> </a:t>
            </a:r>
          </a:p>
          <a:p>
            <a:pPr lvl="1"/>
            <a:r>
              <a:rPr lang="en-US" dirty="0"/>
              <a:t>Different things to different people </a:t>
            </a:r>
          </a:p>
          <a:p>
            <a:pPr lvl="1"/>
            <a:r>
              <a:rPr lang="en-US" dirty="0"/>
              <a:t>Authenticity and integrity (the ‘say/do’ gap)</a:t>
            </a:r>
          </a:p>
          <a:p>
            <a:pPr lvl="1"/>
            <a:r>
              <a:rPr lang="en-US" dirty="0"/>
              <a:t>Understanding this needs safeguards and support because ‘life’ </a:t>
            </a:r>
          </a:p>
          <a:p>
            <a:pPr lvl="1"/>
            <a:endParaRPr lang="en-US" dirty="0"/>
          </a:p>
          <a:p>
            <a:pPr lvl="1"/>
            <a:endParaRPr lang="en-US" dirty="0"/>
          </a:p>
          <a:p>
            <a:pPr lvl="1"/>
            <a:endParaRPr lang="en-US" dirty="0"/>
          </a:p>
          <a:p>
            <a:pPr lvl="1"/>
            <a:endParaRPr lang="en-US" dirty="0"/>
          </a:p>
        </p:txBody>
      </p:sp>
      <p:sp>
        <p:nvSpPr>
          <p:cNvPr id="4" name="Title 1">
            <a:extLst>
              <a:ext uri="{FF2B5EF4-FFF2-40B4-BE49-F238E27FC236}">
                <a16:creationId xmlns:a16="http://schemas.microsoft.com/office/drawing/2014/main" id="{0979D156-86E3-EA44-956A-B994358CA172}"/>
              </a:ext>
            </a:extLst>
          </p:cNvPr>
          <p:cNvSpPr txBox="1">
            <a:spLocks/>
          </p:cNvSpPr>
          <p:nvPr/>
        </p:nvSpPr>
        <p:spPr>
          <a:xfrm>
            <a:off x="1524000" y="591090"/>
            <a:ext cx="10241280" cy="1234440"/>
          </a:xfrm>
          <a:prstGeom prst="rect">
            <a:avLst/>
          </a:prstGeom>
        </p:spPr>
        <p:txBody>
          <a:bodyPr vert="horz" lIns="0" tIns="0" rIns="0" bIns="0" rtlCol="0" anchor="b">
            <a:normAutofit/>
          </a:bodyPr>
          <a:lst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a:lstStyle>
          <a:p>
            <a:endParaRPr lang="en-US" dirty="0">
              <a:latin typeface="Cambria" panose="02040503050406030204" pitchFamily="18" charset="0"/>
            </a:endParaRPr>
          </a:p>
        </p:txBody>
      </p:sp>
      <p:sp>
        <p:nvSpPr>
          <p:cNvPr id="6" name="TextBox 5">
            <a:extLst>
              <a:ext uri="{FF2B5EF4-FFF2-40B4-BE49-F238E27FC236}">
                <a16:creationId xmlns:a16="http://schemas.microsoft.com/office/drawing/2014/main" id="{2A74CCAA-385B-654B-91B5-ADFE5DFB9462}"/>
              </a:ext>
            </a:extLst>
          </p:cNvPr>
          <p:cNvSpPr txBox="1"/>
          <p:nvPr/>
        </p:nvSpPr>
        <p:spPr>
          <a:xfrm>
            <a:off x="2069932" y="5358527"/>
            <a:ext cx="9648455" cy="984885"/>
          </a:xfrm>
          <a:prstGeom prst="rect">
            <a:avLst/>
          </a:prstGeom>
          <a:noFill/>
        </p:spPr>
        <p:txBody>
          <a:bodyPr wrap="square" rtlCol="0">
            <a:spAutoFit/>
          </a:bodyPr>
          <a:lstStyle/>
          <a:p>
            <a:pPr algn="r"/>
            <a:r>
              <a:rPr lang="en-GB" sz="2400" i="1" dirty="0">
                <a:solidFill>
                  <a:srgbClr val="0070C0"/>
                </a:solidFill>
              </a:rPr>
              <a:t>“What we should or shouldn’t do to be consistent with our values</a:t>
            </a:r>
            <a:r>
              <a:rPr lang="en-GB" sz="2400" dirty="0">
                <a:solidFill>
                  <a:srgbClr val="0070C0"/>
                </a:solidFill>
              </a:rPr>
              <a:t>” </a:t>
            </a:r>
            <a:r>
              <a:rPr lang="en-US" sz="1600" dirty="0">
                <a:solidFill>
                  <a:srgbClr val="0070C0"/>
                </a:solidFill>
              </a:rPr>
              <a:t>Alison Taylor, Executive Director, Ethical Systems</a:t>
            </a:r>
          </a:p>
          <a:p>
            <a:pPr algn="r"/>
            <a:endParaRPr lang="en-US" dirty="0"/>
          </a:p>
        </p:txBody>
      </p:sp>
      <p:sp>
        <p:nvSpPr>
          <p:cNvPr id="7" name="TextBox 6">
            <a:extLst>
              <a:ext uri="{FF2B5EF4-FFF2-40B4-BE49-F238E27FC236}">
                <a16:creationId xmlns:a16="http://schemas.microsoft.com/office/drawing/2014/main" id="{1098F74A-2959-CE43-8D12-D4AF86CEA960}"/>
              </a:ext>
            </a:extLst>
          </p:cNvPr>
          <p:cNvSpPr txBox="1"/>
          <p:nvPr/>
        </p:nvSpPr>
        <p:spPr>
          <a:xfrm>
            <a:off x="1698702" y="1252914"/>
            <a:ext cx="10241280" cy="738664"/>
          </a:xfrm>
          <a:prstGeom prst="rect">
            <a:avLst/>
          </a:prstGeom>
          <a:noFill/>
        </p:spPr>
        <p:txBody>
          <a:bodyPr wrap="square" rtlCol="0">
            <a:spAutoFit/>
          </a:bodyPr>
          <a:lstStyle/>
          <a:p>
            <a:r>
              <a:rPr lang="en-US" sz="2400" dirty="0">
                <a:solidFill>
                  <a:srgbClr val="0070C0"/>
                </a:solidFill>
              </a:rPr>
              <a:t>IBE defines it as “</a:t>
            </a:r>
            <a:r>
              <a:rPr lang="en-US" sz="2400" i="1" dirty="0">
                <a:solidFill>
                  <a:srgbClr val="0070C0"/>
                </a:solidFill>
              </a:rPr>
              <a:t>the application of ethical values to business </a:t>
            </a:r>
            <a:r>
              <a:rPr lang="en-US" sz="2400" i="1" dirty="0" err="1">
                <a:solidFill>
                  <a:srgbClr val="0070C0"/>
                </a:solidFill>
              </a:rPr>
              <a:t>behaviour</a:t>
            </a:r>
            <a:r>
              <a:rPr lang="en-US" sz="2400" dirty="0">
                <a:solidFill>
                  <a:srgbClr val="0070C0"/>
                </a:solidFill>
              </a:rPr>
              <a:t>”  </a:t>
            </a:r>
          </a:p>
          <a:p>
            <a:endParaRPr lang="en-US" dirty="0"/>
          </a:p>
        </p:txBody>
      </p:sp>
      <p:pic>
        <p:nvPicPr>
          <p:cNvPr id="1026" name="Picture 2" descr="Origin of Does Exactly What it Says on the Tin | Ronseal">
            <a:extLst>
              <a:ext uri="{FF2B5EF4-FFF2-40B4-BE49-F238E27FC236}">
                <a16:creationId xmlns:a16="http://schemas.microsoft.com/office/drawing/2014/main" id="{6F5952F7-4723-8745-AC1D-ECFD5BF806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10330" y="1976878"/>
            <a:ext cx="1944565" cy="19445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3656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DCAA0-9D9C-6140-A0A0-BA800D4A73BD}"/>
              </a:ext>
            </a:extLst>
          </p:cNvPr>
          <p:cNvSpPr>
            <a:spLocks noGrp="1"/>
          </p:cNvSpPr>
          <p:nvPr>
            <p:ph type="title"/>
          </p:nvPr>
        </p:nvSpPr>
        <p:spPr>
          <a:xfrm>
            <a:off x="1371600" y="-18509"/>
            <a:ext cx="10241280" cy="1234440"/>
          </a:xfrm>
        </p:spPr>
        <p:txBody>
          <a:bodyPr/>
          <a:lstStyle/>
          <a:p>
            <a:r>
              <a:rPr lang="en-US" dirty="0"/>
              <a:t>business ethics MYTHS! </a:t>
            </a:r>
          </a:p>
        </p:txBody>
      </p:sp>
      <p:sp>
        <p:nvSpPr>
          <p:cNvPr id="3" name="Content Placeholder 2">
            <a:extLst>
              <a:ext uri="{FF2B5EF4-FFF2-40B4-BE49-F238E27FC236}">
                <a16:creationId xmlns:a16="http://schemas.microsoft.com/office/drawing/2014/main" id="{C1A19127-7DB7-F944-BFC6-E6713771AF3F}"/>
              </a:ext>
            </a:extLst>
          </p:cNvPr>
          <p:cNvSpPr>
            <a:spLocks noGrp="1"/>
          </p:cNvSpPr>
          <p:nvPr>
            <p:ph idx="1"/>
          </p:nvPr>
        </p:nvSpPr>
        <p:spPr>
          <a:xfrm>
            <a:off x="1286525" y="2045496"/>
            <a:ext cx="10241280" cy="2493187"/>
          </a:xfrm>
        </p:spPr>
        <p:txBody>
          <a:bodyPr>
            <a:normAutofit/>
          </a:bodyPr>
          <a:lstStyle/>
          <a:p>
            <a:pPr lvl="0">
              <a:lnSpc>
                <a:spcPct val="100000"/>
              </a:lnSpc>
            </a:pPr>
            <a:r>
              <a:rPr lang="en-US" dirty="0"/>
              <a:t>Telling people how to live </a:t>
            </a:r>
          </a:p>
          <a:p>
            <a:pPr>
              <a:lnSpc>
                <a:spcPct val="100000"/>
              </a:lnSpc>
            </a:pPr>
            <a:r>
              <a:rPr lang="en-US" dirty="0"/>
              <a:t>Telling people how to do business</a:t>
            </a:r>
          </a:p>
          <a:p>
            <a:pPr>
              <a:lnSpc>
                <a:spcPct val="100000"/>
              </a:lnSpc>
            </a:pPr>
            <a:r>
              <a:rPr lang="en-US" dirty="0"/>
              <a:t>Adherence to a particular religion or morality - “saints and sinners”</a:t>
            </a:r>
          </a:p>
          <a:p>
            <a:pPr lvl="0">
              <a:lnSpc>
                <a:spcPct val="100000"/>
              </a:lnSpc>
            </a:pPr>
            <a:r>
              <a:rPr lang="en-US" dirty="0"/>
              <a:t>Purity and perfection</a:t>
            </a:r>
          </a:p>
          <a:p>
            <a:pPr lvl="0">
              <a:lnSpc>
                <a:spcPct val="100000"/>
              </a:lnSpc>
            </a:pPr>
            <a:r>
              <a:rPr lang="en-US" dirty="0"/>
              <a:t>Unattainable and unrealistic</a:t>
            </a:r>
          </a:p>
          <a:p>
            <a:pPr lvl="1"/>
            <a:endParaRPr lang="en-US" dirty="0"/>
          </a:p>
          <a:p>
            <a:pPr lvl="1"/>
            <a:endParaRPr lang="en-US" dirty="0"/>
          </a:p>
          <a:p>
            <a:pPr lvl="1"/>
            <a:endParaRPr lang="en-US" dirty="0"/>
          </a:p>
          <a:p>
            <a:pPr lvl="1"/>
            <a:endParaRPr lang="en-US" dirty="0"/>
          </a:p>
        </p:txBody>
      </p:sp>
      <p:sp>
        <p:nvSpPr>
          <p:cNvPr id="4" name="Title 1">
            <a:extLst>
              <a:ext uri="{FF2B5EF4-FFF2-40B4-BE49-F238E27FC236}">
                <a16:creationId xmlns:a16="http://schemas.microsoft.com/office/drawing/2014/main" id="{0979D156-86E3-EA44-956A-B994358CA172}"/>
              </a:ext>
            </a:extLst>
          </p:cNvPr>
          <p:cNvSpPr txBox="1">
            <a:spLocks/>
          </p:cNvSpPr>
          <p:nvPr/>
        </p:nvSpPr>
        <p:spPr>
          <a:xfrm>
            <a:off x="1524000" y="591090"/>
            <a:ext cx="10241280" cy="1234440"/>
          </a:xfrm>
          <a:prstGeom prst="rect">
            <a:avLst/>
          </a:prstGeom>
        </p:spPr>
        <p:txBody>
          <a:bodyPr vert="horz" lIns="0" tIns="0" rIns="0" bIns="0" rtlCol="0" anchor="b">
            <a:normAutofit/>
          </a:bodyPr>
          <a:lst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a:lstStyle>
          <a:p>
            <a:endParaRPr lang="en-US" dirty="0">
              <a:latin typeface="Cambria" panose="02040503050406030204" pitchFamily="18" charset="0"/>
            </a:endParaRPr>
          </a:p>
        </p:txBody>
      </p:sp>
      <p:sp>
        <p:nvSpPr>
          <p:cNvPr id="7" name="TextBox 6">
            <a:extLst>
              <a:ext uri="{FF2B5EF4-FFF2-40B4-BE49-F238E27FC236}">
                <a16:creationId xmlns:a16="http://schemas.microsoft.com/office/drawing/2014/main" id="{1098F74A-2959-CE43-8D12-D4AF86CEA960}"/>
              </a:ext>
            </a:extLst>
          </p:cNvPr>
          <p:cNvSpPr txBox="1"/>
          <p:nvPr/>
        </p:nvSpPr>
        <p:spPr>
          <a:xfrm>
            <a:off x="1150062" y="1566181"/>
            <a:ext cx="10241280" cy="738664"/>
          </a:xfrm>
          <a:prstGeom prst="rect">
            <a:avLst/>
          </a:prstGeom>
          <a:noFill/>
        </p:spPr>
        <p:txBody>
          <a:bodyPr wrap="square" rtlCol="0">
            <a:spAutoFit/>
          </a:bodyPr>
          <a:lstStyle/>
          <a:p>
            <a:r>
              <a:rPr lang="en-US" sz="2400" dirty="0"/>
              <a:t>What it is not:</a:t>
            </a:r>
          </a:p>
          <a:p>
            <a:endParaRPr lang="en-US" dirty="0"/>
          </a:p>
        </p:txBody>
      </p:sp>
      <p:sp>
        <p:nvSpPr>
          <p:cNvPr id="8" name="TextBox 7">
            <a:extLst>
              <a:ext uri="{FF2B5EF4-FFF2-40B4-BE49-F238E27FC236}">
                <a16:creationId xmlns:a16="http://schemas.microsoft.com/office/drawing/2014/main" id="{A0C2A9B0-2A3A-D04D-8977-2EB39FAEA2DA}"/>
              </a:ext>
            </a:extLst>
          </p:cNvPr>
          <p:cNvSpPr txBox="1"/>
          <p:nvPr/>
        </p:nvSpPr>
        <p:spPr>
          <a:xfrm>
            <a:off x="1999595" y="5151161"/>
            <a:ext cx="8987273" cy="1107996"/>
          </a:xfrm>
          <a:prstGeom prst="rect">
            <a:avLst/>
          </a:prstGeom>
          <a:noFill/>
        </p:spPr>
        <p:txBody>
          <a:bodyPr wrap="square" rtlCol="0">
            <a:spAutoFit/>
          </a:bodyPr>
          <a:lstStyle/>
          <a:p>
            <a:pPr algn="r"/>
            <a:r>
              <a:rPr lang="en-US" sz="2400" dirty="0">
                <a:solidFill>
                  <a:srgbClr val="0070C0"/>
                </a:solidFill>
              </a:rPr>
              <a:t>Everything has an ethical profile, and everything has ethical trade offs. Your choices can either be accidental or intentional</a:t>
            </a:r>
          </a:p>
          <a:p>
            <a:endParaRPr lang="en-US" dirty="0"/>
          </a:p>
        </p:txBody>
      </p:sp>
    </p:spTree>
    <p:extLst>
      <p:ext uri="{BB962C8B-B14F-4D97-AF65-F5344CB8AC3E}">
        <p14:creationId xmlns:p14="http://schemas.microsoft.com/office/powerpoint/2010/main" val="40708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4643CFF5-3073-44B6-9A56-4CAF096FFF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AD61EA-C3AD-7344-8B28-2E29D91C67A6}"/>
              </a:ext>
            </a:extLst>
          </p:cNvPr>
          <p:cNvSpPr>
            <a:spLocks noGrp="1"/>
          </p:cNvSpPr>
          <p:nvPr>
            <p:ph type="title"/>
          </p:nvPr>
        </p:nvSpPr>
        <p:spPr>
          <a:xfrm>
            <a:off x="1371600" y="457200"/>
            <a:ext cx="5868785" cy="1556724"/>
          </a:xfrm>
        </p:spPr>
        <p:txBody>
          <a:bodyPr anchor="b">
            <a:normAutofit/>
          </a:bodyPr>
          <a:lstStyle/>
          <a:p>
            <a:r>
              <a:rPr lang="en-US" dirty="0" err="1"/>
              <a:t>Esg</a:t>
            </a:r>
            <a:r>
              <a:rPr lang="en-US" dirty="0"/>
              <a:t>: broadening horizons</a:t>
            </a:r>
            <a:endParaRPr lang="en-US"/>
          </a:p>
        </p:txBody>
      </p:sp>
      <p:sp>
        <p:nvSpPr>
          <p:cNvPr id="3" name="Content Placeholder 2">
            <a:extLst>
              <a:ext uri="{FF2B5EF4-FFF2-40B4-BE49-F238E27FC236}">
                <a16:creationId xmlns:a16="http://schemas.microsoft.com/office/drawing/2014/main" id="{DF7F8F30-F18A-494A-9721-F7DCC0CC8E25}"/>
              </a:ext>
            </a:extLst>
          </p:cNvPr>
          <p:cNvSpPr>
            <a:spLocks noGrp="1"/>
          </p:cNvSpPr>
          <p:nvPr>
            <p:ph idx="1"/>
          </p:nvPr>
        </p:nvSpPr>
        <p:spPr>
          <a:xfrm>
            <a:off x="1162760" y="2801113"/>
            <a:ext cx="10475739" cy="3327336"/>
          </a:xfrm>
        </p:spPr>
        <p:txBody>
          <a:bodyPr anchor="t">
            <a:normAutofit/>
          </a:bodyPr>
          <a:lstStyle/>
          <a:p>
            <a:pPr marL="6350" indent="0">
              <a:lnSpc>
                <a:spcPct val="110000"/>
              </a:lnSpc>
              <a:buNone/>
            </a:pPr>
            <a:r>
              <a:rPr lang="en-US" dirty="0"/>
              <a:t>Company finances are increasingly assessed for business vulnerability to ‘externalities’ in ESG categories:  </a:t>
            </a:r>
          </a:p>
          <a:p>
            <a:pPr>
              <a:lnSpc>
                <a:spcPct val="110000"/>
              </a:lnSpc>
            </a:pPr>
            <a:r>
              <a:rPr lang="en-GB" dirty="0"/>
              <a:t>Environmental</a:t>
            </a:r>
          </a:p>
          <a:p>
            <a:pPr>
              <a:lnSpc>
                <a:spcPct val="110000"/>
              </a:lnSpc>
            </a:pPr>
            <a:r>
              <a:rPr lang="en-GB" dirty="0"/>
              <a:t>Social</a:t>
            </a:r>
          </a:p>
          <a:p>
            <a:pPr>
              <a:lnSpc>
                <a:spcPct val="110000"/>
              </a:lnSpc>
            </a:pPr>
            <a:r>
              <a:rPr lang="en-GB" dirty="0"/>
              <a:t>Governance</a:t>
            </a:r>
          </a:p>
        </p:txBody>
      </p:sp>
      <p:pic>
        <p:nvPicPr>
          <p:cNvPr id="1026" name="Picture 2" descr="words ESG on a wood block and Future environmental conservation and sustainable ESG modernization development by using the technology of renewable resources to reduce pollution and carbon emission. stock photo">
            <a:extLst>
              <a:ext uri="{FF2B5EF4-FFF2-40B4-BE49-F238E27FC236}">
                <a16:creationId xmlns:a16="http://schemas.microsoft.com/office/drawing/2014/main" id="{68576082-9732-7449-B4C6-5A90209B56E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8540"/>
          <a:stretch/>
        </p:blipFill>
        <p:spPr bwMode="auto">
          <a:xfrm>
            <a:off x="7246755" y="293506"/>
            <a:ext cx="4488046" cy="2132752"/>
          </a:xfrm>
          <a:prstGeom prst="rect">
            <a:avLst/>
          </a:prstGeom>
          <a:noFill/>
          <a:extLst>
            <a:ext uri="{909E8E84-426E-40DD-AFC4-6F175D3DCCD1}">
              <a14:hiddenFill xmlns:a14="http://schemas.microsoft.com/office/drawing/2010/main">
                <a:solidFill>
                  <a:srgbClr val="FFFFFF"/>
                </a:solidFill>
              </a14:hiddenFill>
            </a:ext>
          </a:extLst>
        </p:spPr>
      </p:pic>
      <p:sp>
        <p:nvSpPr>
          <p:cNvPr id="137" name="Rectangle 136">
            <a:extLst>
              <a:ext uri="{FF2B5EF4-FFF2-40B4-BE49-F238E27FC236}">
                <a16:creationId xmlns:a16="http://schemas.microsoft.com/office/drawing/2014/main" id="{955DEFE8-24AF-47F7-B020-D4D76ABA18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391868"/>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9" name="Rectangle 138">
            <a:extLst>
              <a:ext uri="{FF2B5EF4-FFF2-40B4-BE49-F238E27FC236}">
                <a16:creationId xmlns:a16="http://schemas.microsoft.com/office/drawing/2014/main" id="{6EAE3873-25FC-4346-B1D5-82E5F9D953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391868"/>
            <a:ext cx="8153398" cy="456772"/>
          </a:xfrm>
          <a:prstGeom prst="rect">
            <a:avLst/>
          </a:prstGeom>
          <a:gradFill>
            <a:gsLst>
              <a:gs pos="9000">
                <a:schemeClr val="accent2">
                  <a:lumMod val="60000"/>
                  <a:lumOff val="40000"/>
                  <a:alpha val="67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 name="TextBox 4">
            <a:extLst>
              <a:ext uri="{FF2B5EF4-FFF2-40B4-BE49-F238E27FC236}">
                <a16:creationId xmlns:a16="http://schemas.microsoft.com/office/drawing/2014/main" id="{084A72C8-7BD7-93EE-AEFB-BB67CFE7BECB}"/>
              </a:ext>
            </a:extLst>
          </p:cNvPr>
          <p:cNvSpPr txBox="1"/>
          <p:nvPr/>
        </p:nvSpPr>
        <p:spPr>
          <a:xfrm>
            <a:off x="1786598" y="5422274"/>
            <a:ext cx="10234692" cy="646331"/>
          </a:xfrm>
          <a:prstGeom prst="rect">
            <a:avLst/>
          </a:prstGeom>
          <a:noFill/>
        </p:spPr>
        <p:txBody>
          <a:bodyPr wrap="square" rtlCol="0">
            <a:spAutoFit/>
          </a:bodyPr>
          <a:lstStyle/>
          <a:p>
            <a:pPr algn="r"/>
            <a:r>
              <a:rPr lang="en-GB" sz="2000" i="1" dirty="0">
                <a:solidFill>
                  <a:srgbClr val="0070C0"/>
                </a:solidFill>
              </a:rPr>
              <a:t>“The mainstreaming of sustainability is the recognition of real risks that might affect future cashflows” </a:t>
            </a:r>
            <a:r>
              <a:rPr lang="en-GB" sz="1600" i="1" dirty="0">
                <a:solidFill>
                  <a:srgbClr val="0070C0"/>
                </a:solidFill>
              </a:rPr>
              <a:t>Asset manager</a:t>
            </a:r>
            <a:endParaRPr lang="en-US" sz="1600" dirty="0"/>
          </a:p>
        </p:txBody>
      </p:sp>
    </p:spTree>
    <p:extLst>
      <p:ext uri="{BB962C8B-B14F-4D97-AF65-F5344CB8AC3E}">
        <p14:creationId xmlns:p14="http://schemas.microsoft.com/office/powerpoint/2010/main" val="3147023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5500" y="204684"/>
            <a:ext cx="10241280" cy="1234440"/>
          </a:xfrm>
        </p:spPr>
        <p:txBody>
          <a:bodyPr>
            <a:normAutofit/>
          </a:bodyPr>
          <a:lstStyle/>
          <a:p>
            <a:r>
              <a:rPr lang="en-US" sz="3200" dirty="0"/>
              <a:t>Shareholders integrating ESG into COMPANY ANALYSIS….</a:t>
            </a:r>
          </a:p>
        </p:txBody>
      </p:sp>
      <p:sp>
        <p:nvSpPr>
          <p:cNvPr id="3" name="Content Placeholder 2"/>
          <p:cNvSpPr>
            <a:spLocks noGrp="1"/>
          </p:cNvSpPr>
          <p:nvPr>
            <p:ph idx="1"/>
          </p:nvPr>
        </p:nvSpPr>
        <p:spPr>
          <a:xfrm>
            <a:off x="1245222" y="2293045"/>
            <a:ext cx="8229600" cy="4525963"/>
          </a:xfrm>
        </p:spPr>
        <p:txBody>
          <a:bodyPr>
            <a:normAutofit/>
          </a:bodyPr>
          <a:lstStyle/>
          <a:p>
            <a:r>
              <a:rPr lang="en-US" dirty="0"/>
              <a:t>Regulatory change </a:t>
            </a:r>
          </a:p>
          <a:p>
            <a:r>
              <a:rPr lang="en-US" dirty="0"/>
              <a:t>Commercial dynamics (margins under pressure)</a:t>
            </a:r>
          </a:p>
          <a:p>
            <a:r>
              <a:rPr lang="en-US" dirty="0"/>
              <a:t>Climate activism/ public opinion </a:t>
            </a:r>
          </a:p>
          <a:p>
            <a:r>
              <a:rPr lang="en-US" dirty="0"/>
              <a:t>Social license to operate</a:t>
            </a:r>
          </a:p>
          <a:p>
            <a:r>
              <a:rPr lang="en-US" dirty="0"/>
              <a:t>Recognition of the financial risks of getting it wrong</a:t>
            </a:r>
            <a:endParaRPr lang="en-US" dirty="0">
              <a:solidFill>
                <a:prstClr val="white"/>
              </a:solidFill>
            </a:endParaRPr>
          </a:p>
        </p:txBody>
      </p:sp>
      <p:grpSp>
        <p:nvGrpSpPr>
          <p:cNvPr id="5" name="Group 4">
            <a:extLst>
              <a:ext uri="{FF2B5EF4-FFF2-40B4-BE49-F238E27FC236}">
                <a16:creationId xmlns:a16="http://schemas.microsoft.com/office/drawing/2014/main" id="{1D0BADFB-240A-75CF-A7F2-320123590C79}"/>
              </a:ext>
            </a:extLst>
          </p:cNvPr>
          <p:cNvGrpSpPr/>
          <p:nvPr/>
        </p:nvGrpSpPr>
        <p:grpSpPr>
          <a:xfrm>
            <a:off x="3080172" y="5698198"/>
            <a:ext cx="8441268" cy="700310"/>
            <a:chOff x="3136443" y="5508855"/>
            <a:chExt cx="7432835" cy="700310"/>
          </a:xfrm>
        </p:grpSpPr>
        <p:sp>
          <p:nvSpPr>
            <p:cNvPr id="7" name="Right Arrow 6"/>
            <p:cNvSpPr/>
            <p:nvPr/>
          </p:nvSpPr>
          <p:spPr>
            <a:xfrm>
              <a:off x="3136443" y="5616619"/>
              <a:ext cx="7432835" cy="592546"/>
            </a:xfrm>
            <a:prstGeom prst="rightArrow">
              <a:avLst/>
            </a:prstGeom>
            <a:solidFill>
              <a:srgbClr val="1D7546"/>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w="18415" cmpd="sng">
                    <a:solidFill>
                      <a:srgbClr val="FFFFFF"/>
                    </a:solidFill>
                    <a:prstDash val="solid"/>
                  </a:ln>
                  <a:solidFill>
                    <a:srgbClr val="FFFFFF"/>
                  </a:solidFill>
                  <a:effectLst>
                    <a:outerShdw blurRad="63500" dir="3600000" algn="tl" rotWithShape="0">
                      <a:srgbClr val="000000">
                        <a:alpha val="70000"/>
                      </a:srgbClr>
                    </a:outerShdw>
                  </a:effectLst>
                  <a:uLnTx/>
                  <a:uFillTx/>
                  <a:latin typeface="Corbel"/>
                  <a:ea typeface="+mn-ea"/>
                  <a:cs typeface="+mn-cs"/>
                </a:rPr>
                <a:t>Climate ‘costs’ makes E critical</a:t>
              </a:r>
            </a:p>
          </p:txBody>
        </p:sp>
        <p:sp>
          <p:nvSpPr>
            <p:cNvPr id="8" name="Rounded Rectangular Callout 7"/>
            <p:cNvSpPr/>
            <p:nvPr/>
          </p:nvSpPr>
          <p:spPr>
            <a:xfrm>
              <a:off x="3457751" y="5523031"/>
              <a:ext cx="885707" cy="221306"/>
            </a:xfrm>
            <a:prstGeom prst="wedgeRoundRectCallout">
              <a:avLst/>
            </a:prstGeom>
            <a:solidFill>
              <a:srgbClr val="1D7546"/>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2020</a:t>
              </a:r>
            </a:p>
          </p:txBody>
        </p:sp>
        <p:cxnSp>
          <p:nvCxnSpPr>
            <p:cNvPr id="10" name="Straight Connector 9"/>
            <p:cNvCxnSpPr/>
            <p:nvPr/>
          </p:nvCxnSpPr>
          <p:spPr>
            <a:xfrm flipH="1">
              <a:off x="6561377" y="5702134"/>
              <a:ext cx="291484" cy="329276"/>
            </a:xfrm>
            <a:prstGeom prst="line">
              <a:avLst/>
            </a:prstGeom>
            <a:ln>
              <a:solidFill>
                <a:srgbClr val="FF6600"/>
              </a:solidFill>
            </a:ln>
          </p:spPr>
          <p:style>
            <a:lnRef idx="2">
              <a:schemeClr val="accent1"/>
            </a:lnRef>
            <a:fillRef idx="0">
              <a:schemeClr val="accent1"/>
            </a:fillRef>
            <a:effectRef idx="1">
              <a:schemeClr val="accent1"/>
            </a:effectRef>
            <a:fontRef idx="minor">
              <a:schemeClr val="tx1"/>
            </a:fontRef>
          </p:style>
        </p:cxnSp>
        <p:sp>
          <p:nvSpPr>
            <p:cNvPr id="12" name="Rounded Rectangular Callout 11"/>
            <p:cNvSpPr/>
            <p:nvPr/>
          </p:nvSpPr>
          <p:spPr>
            <a:xfrm>
              <a:off x="7965384" y="5523031"/>
              <a:ext cx="697479" cy="221306"/>
            </a:xfrm>
            <a:prstGeom prst="wedgeRoundRectCallout">
              <a:avLst/>
            </a:prstGeom>
            <a:solidFill>
              <a:srgbClr val="1D7546"/>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2022</a:t>
              </a:r>
            </a:p>
          </p:txBody>
        </p:sp>
        <p:sp>
          <p:nvSpPr>
            <p:cNvPr id="13" name="Rounded Rectangular Callout 12"/>
            <p:cNvSpPr/>
            <p:nvPr/>
          </p:nvSpPr>
          <p:spPr>
            <a:xfrm>
              <a:off x="5837994" y="5508855"/>
              <a:ext cx="697479" cy="221306"/>
            </a:xfrm>
            <a:prstGeom prst="wedgeRoundRectCallout">
              <a:avLst/>
            </a:prstGeom>
            <a:solidFill>
              <a:srgbClr val="1D7546"/>
            </a:solidFill>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2021</a:t>
              </a:r>
            </a:p>
          </p:txBody>
        </p:sp>
        <p:sp>
          <p:nvSpPr>
            <p:cNvPr id="14" name="TextBox 13"/>
            <p:cNvSpPr txBox="1"/>
            <p:nvPr/>
          </p:nvSpPr>
          <p:spPr>
            <a:xfrm>
              <a:off x="6915325" y="5740467"/>
              <a:ext cx="2979956"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rbel"/>
                  <a:ea typeface="+mn-ea"/>
                  <a:cs typeface="+mn-cs"/>
                </a:rPr>
                <a:t>Attention turning to S</a:t>
              </a:r>
            </a:p>
          </p:txBody>
        </p:sp>
      </p:grpSp>
      <p:sp>
        <p:nvSpPr>
          <p:cNvPr id="15" name="Content Placeholder 2">
            <a:extLst>
              <a:ext uri="{FF2B5EF4-FFF2-40B4-BE49-F238E27FC236}">
                <a16:creationId xmlns:a16="http://schemas.microsoft.com/office/drawing/2014/main" id="{D2336342-24F0-0046-AA18-D4A35FF7AFE8}"/>
              </a:ext>
            </a:extLst>
          </p:cNvPr>
          <p:cNvSpPr txBox="1">
            <a:spLocks/>
          </p:cNvSpPr>
          <p:nvPr/>
        </p:nvSpPr>
        <p:spPr>
          <a:xfrm>
            <a:off x="1192721" y="1639771"/>
            <a:ext cx="9984059" cy="1286888"/>
          </a:xfrm>
          <a:prstGeom prst="rect">
            <a:avLst/>
          </a:prstGeom>
        </p:spPr>
        <p:txBody>
          <a:bodyPr vert="horz" lIns="91440" tIns="45720" rIns="91440" bIns="45720" rtlCol="0" anchor="ctr">
            <a:normAutofit/>
          </a:bodyPr>
          <a:lst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a:ln>
                  <a:noFill/>
                </a:ln>
                <a:solidFill>
                  <a:srgbClr val="002060"/>
                </a:solidFill>
                <a:effectLst/>
                <a:uLnTx/>
                <a:uFillTx/>
                <a:latin typeface="Corbel"/>
                <a:ea typeface="+mn-ea"/>
                <a:cs typeface="+mn-cs"/>
              </a:rPr>
              <a:t>A combination of powerful drivers:</a:t>
            </a:r>
          </a:p>
          <a:p>
            <a:pPr marL="342900" marR="0" lvl="0" indent="-342900" algn="ctr" defTabSz="914400" rtl="0" eaLnBrk="1" fontAlgn="auto" latinLnBrk="0" hangingPunct="1">
              <a:lnSpc>
                <a:spcPct val="150000"/>
              </a:lnSpc>
              <a:spcBef>
                <a:spcPct val="20000"/>
              </a:spcBef>
              <a:spcAft>
                <a:spcPts val="0"/>
              </a:spcAft>
              <a:buClrTx/>
              <a:buSzTx/>
              <a:buFont typeface="Arial" pitchFamily="34" charset="0"/>
              <a:buChar char="•"/>
              <a:tabLst/>
              <a:defRPr/>
            </a:pPr>
            <a:endParaRPr kumimoji="0" lang="en-US" sz="2400" b="0" i="0" u="none" strike="noStrike" kern="1200" cap="none" spc="0" normalizeH="0" baseline="0" noProof="0" dirty="0">
              <a:ln>
                <a:noFill/>
              </a:ln>
              <a:solidFill>
                <a:srgbClr val="002060"/>
              </a:solidFill>
              <a:effectLst/>
              <a:uLnTx/>
              <a:uFillTx/>
              <a:latin typeface="Corbel"/>
              <a:ea typeface="+mn-ea"/>
              <a:cs typeface="+mn-cs"/>
            </a:endParaRPr>
          </a:p>
        </p:txBody>
      </p:sp>
    </p:spTree>
    <p:extLst>
      <p:ext uri="{BB962C8B-B14F-4D97-AF65-F5344CB8AC3E}">
        <p14:creationId xmlns:p14="http://schemas.microsoft.com/office/powerpoint/2010/main" val="1050551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5500" y="204684"/>
            <a:ext cx="10241280" cy="1234440"/>
          </a:xfrm>
        </p:spPr>
        <p:txBody>
          <a:bodyPr>
            <a:normAutofit/>
          </a:bodyPr>
          <a:lstStyle/>
          <a:p>
            <a:r>
              <a:rPr lang="en-US" sz="3200" dirty="0"/>
              <a:t>….at speed!</a:t>
            </a:r>
          </a:p>
        </p:txBody>
      </p:sp>
      <p:pic>
        <p:nvPicPr>
          <p:cNvPr id="4" name="Picture 3"/>
          <p:cNvPicPr>
            <a:picLocks noChangeAspect="1"/>
          </p:cNvPicPr>
          <p:nvPr/>
        </p:nvPicPr>
        <p:blipFill>
          <a:blip r:embed="rId3"/>
          <a:stretch>
            <a:fillRect/>
          </a:stretch>
        </p:blipFill>
        <p:spPr>
          <a:xfrm>
            <a:off x="3100382" y="1778051"/>
            <a:ext cx="5332508" cy="4300407"/>
          </a:xfrm>
          <a:prstGeom prst="rect">
            <a:avLst/>
          </a:prstGeom>
        </p:spPr>
      </p:pic>
    </p:spTree>
    <p:extLst>
      <p:ext uri="{BB962C8B-B14F-4D97-AF65-F5344CB8AC3E}">
        <p14:creationId xmlns:p14="http://schemas.microsoft.com/office/powerpoint/2010/main" val="2403048931"/>
      </p:ext>
    </p:extLst>
  </p:cSld>
  <p:clrMapOvr>
    <a:masterClrMapping/>
  </p:clrMapOvr>
</p:sld>
</file>

<file path=ppt/theme/theme1.xml><?xml version="1.0" encoding="utf-8"?>
<a:theme xmlns:a="http://schemas.openxmlformats.org/drawingml/2006/main" name="GradientRiseVTI">
  <a:themeElements>
    <a:clrScheme name="AnalogousFromLightSeedRightStep">
      <a:dk1>
        <a:srgbClr val="000000"/>
      </a:dk1>
      <a:lt1>
        <a:srgbClr val="FFFFFF"/>
      </a:lt1>
      <a:dk2>
        <a:srgbClr val="253C22"/>
      </a:dk2>
      <a:lt2>
        <a:srgbClr val="E2E6E8"/>
      </a:lt2>
      <a:accent1>
        <a:srgbClr val="CD967D"/>
      </a:accent1>
      <a:accent2>
        <a:srgbClr val="B5A066"/>
      </a:accent2>
      <a:accent3>
        <a:srgbClr val="9DA66D"/>
      </a:accent3>
      <a:accent4>
        <a:srgbClr val="83AF62"/>
      </a:accent4>
      <a:accent5>
        <a:srgbClr val="6DB16C"/>
      </a:accent5>
      <a:accent6>
        <a:srgbClr val="64B183"/>
      </a:accent6>
      <a:hlink>
        <a:srgbClr val="5E899E"/>
      </a:hlink>
      <a:folHlink>
        <a:srgbClr val="7F7F7F"/>
      </a:folHlink>
    </a:clrScheme>
    <a:fontScheme name="Avenir">
      <a:majorFont>
        <a:latin typeface="Tw Cen MT"/>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RiseVTI" id="{C2FC082F-B444-4222-AF20-78444CCB5722}" vid="{39F213E4-0CBC-40CB-B3F6-8C5562B6B99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21070</TotalTime>
  <Words>3442</Words>
  <Application>Microsoft Office PowerPoint</Application>
  <PresentationFormat>Widescreen</PresentationFormat>
  <Paragraphs>340</Paragraphs>
  <Slides>24</Slides>
  <Notes>19</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24</vt:i4>
      </vt:variant>
    </vt:vector>
  </HeadingPairs>
  <TitlesOfParts>
    <vt:vector size="36" baseType="lpstr">
      <vt:lpstr>Arial</vt:lpstr>
      <vt:lpstr>Calibri</vt:lpstr>
      <vt:lpstr>Calibri Light</vt:lpstr>
      <vt:lpstr>Cambria</vt:lpstr>
      <vt:lpstr>Corbel</vt:lpstr>
      <vt:lpstr>Hamlin</vt:lpstr>
      <vt:lpstr>Textbook New</vt:lpstr>
      <vt:lpstr>Tw Cen MT</vt:lpstr>
      <vt:lpstr>Zona Pro ExtraLight</vt:lpstr>
      <vt:lpstr>Zona Pro SemiBold</vt:lpstr>
      <vt:lpstr>GradientRiseVTI</vt:lpstr>
      <vt:lpstr>Office Theme</vt:lpstr>
      <vt:lpstr>PowerPoint Presentation</vt:lpstr>
      <vt:lpstr>PowerPoint Presentation</vt:lpstr>
      <vt:lpstr>The missing ‘E’ in ESG</vt:lpstr>
      <vt:lpstr>Report highlights</vt:lpstr>
      <vt:lpstr>What is business ethics? </vt:lpstr>
      <vt:lpstr>business ethics MYTHS! </vt:lpstr>
      <vt:lpstr>Esg: broadening horizons</vt:lpstr>
      <vt:lpstr>Shareholders integrating ESG into COMPANY ANALYSIS….</vt:lpstr>
      <vt:lpstr>….at speed!</vt:lpstr>
      <vt:lpstr>Esg: EXPANDING DATA REQUIREMENTS</vt:lpstr>
      <vt:lpstr>IS ethics Relevant?</vt:lpstr>
      <vt:lpstr>We asked investors…</vt:lpstr>
      <vt:lpstr>Ethics: the silent ‘e’?</vt:lpstr>
      <vt:lpstr>Analysing ethical culture</vt:lpstr>
      <vt:lpstr>Examples of metrics</vt:lpstr>
      <vt:lpstr>Key findings</vt:lpstr>
      <vt:lpstr>Recommendations for Investors</vt:lpstr>
      <vt:lpstr>Recommendations for COMPANIES</vt:lpstr>
      <vt:lpstr>What’s happened in 2022? </vt:lpstr>
      <vt:lpstr>A wave of regulatory and advisory ESG guidance</vt:lpstr>
      <vt:lpstr>ESG data collection and measurement  </vt:lpstr>
      <vt:lpstr>PowerPoint Presentation</vt:lpstr>
      <vt:lpstr>PowerPoint Presentation</vt:lpstr>
      <vt:lpstr>Biography – Annabel Gillard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missing ‘E’ in ESG</dc:title>
  <dc:creator>Annabel Gillard</dc:creator>
  <cp:lastModifiedBy>Fiona Hanlon</cp:lastModifiedBy>
  <cp:revision>121</cp:revision>
  <cp:lastPrinted>2021-12-24T11:19:50Z</cp:lastPrinted>
  <dcterms:created xsi:type="dcterms:W3CDTF">2021-12-23T16:40:16Z</dcterms:created>
  <dcterms:modified xsi:type="dcterms:W3CDTF">2022-09-30T10:46:45Z</dcterms:modified>
</cp:coreProperties>
</file>