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8" r:id="rId3"/>
    <p:sldId id="257" r:id="rId4"/>
    <p:sldId id="350" r:id="rId5"/>
    <p:sldId id="34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36B75-778E-C39A-3700-9E7EC0482F3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5B4CE-812D-3629-6908-D696DBF1CE9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CEF5D-1DA8-A6D1-C42E-C05F54DE6D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8224D9-9C05-4A6F-9F9F-F868CE139655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E46A6-9AB9-4890-48B6-28BC49F1C9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9FA5C-B9E5-550A-6225-508A23CC1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734096-C50B-4836-9537-71FF6B3F497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811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0E50-A390-1B66-9145-80D34C7855C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AD415-7333-5EC5-FCDC-7556DB0C33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D4AF4-E0D3-3F11-6186-840F1F3CEC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4FFA08-0CD8-4DFA-B441-14504EF296E0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AE96C-47CF-D6AE-99D9-03A23F45C14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DA64B-FE44-1BE1-AE59-5E51E990D3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9F941B-E408-4FE4-A384-B435E395060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491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118DEB-631A-3B6D-349F-209A8E5380B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07658-9243-9D3D-10F0-A18B14A65E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FF6EC-1B6A-26A9-B7E7-2F7A78CA59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376414-D19B-4186-870A-DFF09599E99B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9D294-F87C-6551-EBEA-4E208AC7EE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D948A-7F2B-FDAE-214A-321AA16F95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7B6B50-284E-4DC5-91CB-AF39927ED4E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37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AF69B-E54A-EC92-B839-AFEC2B77FF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8E4FE-4618-2541-1755-56F475F4E38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54340-FDCD-EBBF-11AE-C25D70476BE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DFB9B3-9C3E-4E75-8744-61FF5C844C54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415B9-0CD8-9D37-8FFF-10AA24F511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D9A7F-1CFA-1EE0-A37D-EAABE5574A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7493E9-82F7-4EFC-A5F2-7013872732A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933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6F16-9EED-B1DA-407D-B03F5B3693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62843-EAB5-992D-3EDB-2915E604B2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D4808-5AF4-6197-7E62-08BAA2C8E5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FF0BE1-AE50-4F8C-9CF2-4114A9658D1A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77EC2-188F-6622-5876-526F923F956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9887-98E7-D095-9DF3-81CB4489E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867E24-5B66-4DC9-9E9F-DA5EAB93F91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95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40F8-E5D1-A8EE-F871-BF41D9D2F0F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7552B-7EEC-532B-B400-E8DBF822FD6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C12EB-AE56-FDFB-5775-0D0A30EC0C8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8072A-7995-9093-6DF2-7FCF1F8A1D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DD48F6-DFE4-4B16-A74D-C374D42DB849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ED9D3-8B70-31FF-846A-9BF0AF5A77E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3DE63-7A73-C023-87B5-4BEA62D83E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0AE50D-D959-4656-8259-1B57B053E56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71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1EF1-9DFB-686F-FF4B-FFB8C3CBB2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052AB-B7B9-5898-4537-E6B2C6B6DB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7663B-93DC-00A3-8422-FF1B0AB06A0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E42265-B365-6F0D-3378-206C874E22C7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A08018-35A2-8BCA-C9A8-C6E4FBCDE28F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D9F8D-EAF4-94EE-2035-FF5EB881AC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6EFA98-0894-43C5-8FA0-C2D97BFD3E7C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897B2B-7606-13EE-E09D-F1E251FC43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73412B-6A8A-C198-64DA-A7FD2AA637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CA885-63CA-40B8-BA4B-8053F61F166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292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2C3A-9A75-A231-F48A-75E1BA44B3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44118-B119-CAF2-2067-7120CB893EF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4E16B7-6575-4FF0-9EF3-8A34A3E9E3D4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DB84F-BD88-5AF2-A2EE-BF28A3038B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42D662-0CD6-0914-5ADE-6D5D3644B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BBF0BB-06A8-4197-9E75-A57597157AC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42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52DB3-6BB7-E8D0-4DBA-7A5FB5B967A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BF8896-E6B2-4EAF-AFE6-37B363982764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6AF57-8CEF-0CC6-92BD-272FA94F29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FBDE54-5A2A-7896-B927-5AC890DEFA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F674C9-74F1-4218-8C05-02A970F03A3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2495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7472-3A31-C104-701E-5B80D62C5C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C64FF-0CC4-551A-8E77-30D9DF45EFC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7B68B-D7F9-BE47-0043-AA6C74ECAE1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9142A-9A4F-72FE-418F-6EE233D85DE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FB6D5C-358D-4011-B27D-3333434B88AF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8E31D8-34E2-F5DC-DFE1-7A31501B6C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9C9A6-D171-F797-1560-9B05B6E7F5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1A1673-D17A-45BB-AB8E-054E9D76DD3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0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AAD0-32EF-48CC-C8BA-CC707F8BFB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74A018-DFC6-36FA-324A-AB4F15D4F0F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8B14C-B47F-B3C7-2F8A-733FE316EEC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E68E8-D41A-5F75-81ED-0D6463EACE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BF5472-401B-4B60-9DA5-D4B20E75C9F8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CCAF3-A49C-6E30-7D9A-DBDDD9589B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658D3-04D9-D01A-0BA4-30F0220B2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63F092-47ED-4310-BA0D-2FEC36DB6F9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71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D78BD4-8D53-EC9F-1758-6730B5EF71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B7458-D8B5-5CDF-47F4-CDAE5BFF16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0D070-8A94-172C-512F-A6F2A717884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1ABE75C-0887-43D6-B47E-E68AAC7D41DC}" type="datetime1">
              <a:rPr lang="en-GB"/>
              <a:pPr lvl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E2EE1-B056-EC3A-55D5-D3346AFD068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155FD-55BB-07E0-8374-3AB60554850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2C307E4-3670-40D6-A3E6-DBC8AE04C715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E64EE4E2-205B-C93E-8F6B-0A1E87425CB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 dirty="0">
                <a:solidFill>
                  <a:srgbClr val="00205B"/>
                </a:solidFill>
              </a:rPr>
              <a:t>P</a:t>
            </a:r>
            <a:endParaRPr lang="en-GB" dirty="0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2C8199C-78C5-FA9A-2746-9921B3EF3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7ABD8ABC-CF2B-FD96-682F-32597E207252}"/>
              </a:ext>
            </a:extLst>
          </p:cNvPr>
          <p:cNvSpPr/>
          <p:nvPr/>
        </p:nvSpPr>
        <p:spPr>
          <a:xfrm>
            <a:off x="50512" y="5468310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02E7936E-9340-5D4B-6257-D26884A5F74B}"/>
              </a:ext>
            </a:extLst>
          </p:cNvPr>
          <p:cNvSpPr txBox="1"/>
          <p:nvPr/>
        </p:nvSpPr>
        <p:spPr>
          <a:xfrm>
            <a:off x="229459" y="6030704"/>
            <a:ext cx="12013049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 dirty="0">
                <a:solidFill>
                  <a:srgbClr val="FFFFFF"/>
                </a:solidFill>
                <a:uFillTx/>
                <a:latin typeface="Zona Pro SemiBold" pitchFamily="2"/>
              </a:rPr>
              <a:t>24</a:t>
            </a:r>
            <a:r>
              <a:rPr lang="en-GB" sz="1400" b="1" i="0" u="none" strike="noStrike" kern="1200" cap="none" spc="0" baseline="30000" dirty="0">
                <a:solidFill>
                  <a:srgbClr val="FFFFFF"/>
                </a:solidFill>
                <a:uFillTx/>
                <a:latin typeface="Zona Pro SemiBold" pitchFamily="2"/>
              </a:rPr>
              <a:t>th</a:t>
            </a:r>
            <a:r>
              <a:rPr lang="en-GB" sz="1400" b="1" i="0" u="none" strike="noStrike" kern="1200" cap="none" spc="0" baseline="0" dirty="0">
                <a:solidFill>
                  <a:srgbClr val="FFFFFF"/>
                </a:solidFill>
                <a:uFillTx/>
                <a:latin typeface="Zona Pro SemiBold" pitchFamily="2"/>
              </a:rPr>
              <a:t> November 2022                                                                                                                                                                                                                              compliance.ie </a:t>
            </a:r>
            <a:endParaRPr lang="en-GB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96B23BE3-6534-A070-23DB-F29493730C92}"/>
              </a:ext>
            </a:extLst>
          </p:cNvPr>
          <p:cNvSpPr txBox="1"/>
          <p:nvPr/>
        </p:nvSpPr>
        <p:spPr>
          <a:xfrm>
            <a:off x="408407" y="1817418"/>
            <a:ext cx="5817732" cy="255454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4000" b="1" i="0" dirty="0">
                <a:solidFill>
                  <a:srgbClr val="D9E1EC"/>
                </a:solidFill>
                <a:effectLst/>
                <a:latin typeface="Arial" panose="020B0604020202020204" pitchFamily="34" charset="0"/>
              </a:rPr>
              <a:t>Digital Markets Act - Implications for Compliance Professionals </a:t>
            </a:r>
            <a:endParaRPr lang="en-GB" sz="4000" b="1" i="0" u="none" strike="noStrike" kern="1200" cap="none" spc="0" baseline="0" dirty="0">
              <a:solidFill>
                <a:srgbClr val="FFFFFF"/>
              </a:solidFill>
              <a:uFillTx/>
              <a:latin typeface="Textbook New" pitchFamily="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6139" y="2356026"/>
            <a:ext cx="56215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>
                <a:solidFill>
                  <a:schemeClr val="bg1"/>
                </a:solidFill>
              </a:rPr>
              <a:t>A Panel Discussion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bg1"/>
                </a:solidFill>
              </a:rPr>
              <a:t>Rob Leslie, </a:t>
            </a:r>
            <a:r>
              <a:rPr lang="en-IE" sz="2400" dirty="0" err="1">
                <a:solidFill>
                  <a:schemeClr val="bg1"/>
                </a:solidFill>
              </a:rPr>
              <a:t>Sedicii</a:t>
            </a:r>
            <a:endParaRPr lang="en-IE" sz="2400" dirty="0">
              <a:solidFill>
                <a:schemeClr val="bg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bg1"/>
                </a:solidFill>
              </a:rPr>
              <a:t>Nicola Flannery, Deloitte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bg1"/>
                </a:solidFill>
              </a:rPr>
              <a:t>Sean O’Sullivan BL,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bg1"/>
                </a:solidFill>
              </a:rPr>
              <a:t>Rob Corbet, Arthur Cox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2C06F-6186-B845-A8E0-4E38C0DD51E9}"/>
              </a:ext>
            </a:extLst>
          </p:cNvPr>
          <p:cNvSpPr txBox="1"/>
          <p:nvPr/>
        </p:nvSpPr>
        <p:spPr>
          <a:xfrm>
            <a:off x="530465" y="293064"/>
            <a:ext cx="8104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5A"/>
                </a:solidFill>
                <a:latin typeface="Zona Pro ExtraLight" panose="02010A03040002020004" pitchFamily="2" charset="0"/>
              </a:rPr>
              <a:t>Welcome &amp; Introduction</a:t>
            </a:r>
          </a:p>
          <a:p>
            <a:pPr>
              <a:defRPr/>
            </a:pPr>
            <a:endParaRPr lang="en-US" sz="3200" dirty="0">
              <a:solidFill>
                <a:srgbClr val="00205A"/>
              </a:solidFill>
              <a:latin typeface="Zona Pro ExtraLight" panose="02010A03040002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61B23-0DAE-2543-BE37-AA2F72386110}"/>
              </a:ext>
            </a:extLst>
          </p:cNvPr>
          <p:cNvSpPr txBox="1"/>
          <p:nvPr/>
        </p:nvSpPr>
        <p:spPr>
          <a:xfrm>
            <a:off x="530465" y="999032"/>
            <a:ext cx="1081111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en-US" dirty="0">
                <a:solidFill>
                  <a:srgbClr val="E7E6E6">
                    <a:lumMod val="50000"/>
                  </a:srgbClr>
                </a:solidFill>
                <a:latin typeface="Hamlin" pitchFamily="2" charset="0"/>
              </a:rPr>
              <a:t>Agenda 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Introductions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The Digital Markets Act – the Law, the Stakeholders and the Timelines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A new compliance era for big tech 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Key Changes for Gatekeepers – Practical implications 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Opportunities for Compliance Professionals under DMA 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How the DMA sits in a “3 lines of defence” environment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Other implications for users of Gateway services</a:t>
            </a:r>
          </a:p>
          <a:p>
            <a:pPr marL="628650" lvl="1" indent="-171450">
              <a:lnSpc>
                <a:spcPct val="150000"/>
              </a:lnSpc>
              <a:buBlip>
                <a:blip r:embed="rId2"/>
              </a:buBlip>
              <a:defRPr/>
            </a:pPr>
            <a:r>
              <a:rPr lang="en-IE" dirty="0"/>
              <a:t>Enforcement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Questions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Please use the question box on the right of your screen to send the questions to our panel</a:t>
            </a:r>
          </a:p>
          <a:p>
            <a:pPr marL="171450" indent="-171450">
              <a:lnSpc>
                <a:spcPct val="150000"/>
              </a:lnSpc>
              <a:buFontTx/>
              <a:buBlip>
                <a:blip r:embed="rId2"/>
              </a:buBlip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Today’s session will be recorded and will be on our website later today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Hamlin" pitchFamily="2" charset="0"/>
                <a:ea typeface="+mn-ea"/>
                <a:cs typeface="+mn-cs"/>
              </a:rPr>
              <a:t>The CPD code will be sent out directly after this session has concluded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Hamlin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C88381-F2AE-41BE-B0BE-B8E374FD5C5D}"/>
              </a:ext>
            </a:extLst>
          </p:cNvPr>
          <p:cNvSpPr/>
          <p:nvPr/>
        </p:nvSpPr>
        <p:spPr>
          <a:xfrm>
            <a:off x="0" y="3785419"/>
            <a:ext cx="522514" cy="3072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373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03D2B44-B9E1-2F49-96BE-1621D4295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6" cy="132271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6B6A9AD1-0654-72A4-A4E4-ED4568FECBA2}"/>
              </a:ext>
            </a:extLst>
          </p:cNvPr>
          <p:cNvSpPr txBox="1"/>
          <p:nvPr/>
        </p:nvSpPr>
        <p:spPr>
          <a:xfrm>
            <a:off x="0" y="6698976"/>
            <a:ext cx="12191996" cy="248479"/>
          </a:xfrm>
          <a:prstGeom prst="rect">
            <a:avLst/>
          </a:prstGeom>
          <a:solidFill>
            <a:srgbClr val="00205B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205B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49E006CC-2A16-8A48-C616-9E8E7E6955FD}"/>
              </a:ext>
            </a:extLst>
          </p:cNvPr>
          <p:cNvSpPr txBox="1"/>
          <p:nvPr/>
        </p:nvSpPr>
        <p:spPr>
          <a:xfrm>
            <a:off x="832128" y="461303"/>
            <a:ext cx="10088218" cy="6463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i="0" u="none" strike="noStrike" kern="1200" cap="none" spc="0" baseline="0" dirty="0">
                <a:solidFill>
                  <a:srgbClr val="00205B"/>
                </a:solidFill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Today’s Panel</a:t>
            </a:r>
            <a:endParaRPr lang="en-GB" sz="3600" b="1" i="0" u="none" strike="noStrike" kern="1200" cap="none" spc="0" baseline="0" dirty="0">
              <a:solidFill>
                <a:srgbClr val="00205B"/>
              </a:solidFill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88" y="1990434"/>
            <a:ext cx="1573323" cy="16603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920" y="3999506"/>
            <a:ext cx="1776910" cy="15358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5944" y="1984208"/>
            <a:ext cx="1511576" cy="17021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7389" y="3997966"/>
            <a:ext cx="2040131" cy="167557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17198" y="2050737"/>
            <a:ext cx="251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Rob Leslie</a:t>
            </a:r>
          </a:p>
          <a:p>
            <a:r>
              <a:rPr lang="en-IE" dirty="0"/>
              <a:t>Founder and CEO of </a:t>
            </a:r>
            <a:r>
              <a:rPr lang="en-IE" dirty="0" err="1"/>
              <a:t>Sedicii</a:t>
            </a:r>
            <a:endParaRPr lang="en-IE" dirty="0"/>
          </a:p>
        </p:txBody>
      </p:sp>
      <p:sp>
        <p:nvSpPr>
          <p:cNvPr id="10" name="TextBox 9"/>
          <p:cNvSpPr txBox="1"/>
          <p:nvPr/>
        </p:nvSpPr>
        <p:spPr>
          <a:xfrm>
            <a:off x="2417198" y="4148791"/>
            <a:ext cx="2234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Nicola Flannery Director, Data Privacy and Internet Reg, Deloitte Ireland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54" y="1912503"/>
            <a:ext cx="2226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Sean O’Sullivan B.L. , The Bar of Ireland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13" name="TextBox 12"/>
          <p:cNvSpPr txBox="1"/>
          <p:nvPr/>
        </p:nvSpPr>
        <p:spPr>
          <a:xfrm>
            <a:off x="8042333" y="4037877"/>
            <a:ext cx="2353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dirty="0"/>
              <a:t>Rob Corbet, Partner, Head of Technology &amp; Innovation, Arthur Cox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7EFF721-8956-42ED-A8FA-CD9C3D6489E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1520683"/>
            <a:ext cx="12191996" cy="3904753"/>
          </a:xfrm>
          <a:solidFill>
            <a:srgbClr val="00205B"/>
          </a:solidFill>
        </p:spPr>
        <p:txBody>
          <a:bodyPr/>
          <a:lstStyle/>
          <a:p>
            <a:pPr lvl="0"/>
            <a:r>
              <a:rPr lang="en-US">
                <a:solidFill>
                  <a:srgbClr val="00205B"/>
                </a:solidFill>
              </a:rPr>
              <a:t>P</a:t>
            </a:r>
            <a:endParaRPr lang="en-GB">
              <a:solidFill>
                <a:srgbClr val="00205B"/>
              </a:solidFill>
            </a:endParaRPr>
          </a:p>
        </p:txBody>
      </p:sp>
      <p:pic>
        <p:nvPicPr>
          <p:cNvPr id="3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2BFF5C0-81D8-454E-874C-951D984F6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7" y="150025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56BFC0EB-E621-48E4-BDF8-07F7A71B9A62}"/>
              </a:ext>
            </a:extLst>
          </p:cNvPr>
          <p:cNvSpPr/>
          <p:nvPr/>
        </p:nvSpPr>
        <p:spPr>
          <a:xfrm>
            <a:off x="0" y="5425436"/>
            <a:ext cx="12191996" cy="1432563"/>
          </a:xfrm>
          <a:prstGeom prst="rect">
            <a:avLst/>
          </a:prstGeom>
          <a:solidFill>
            <a:srgbClr val="00AB8E"/>
          </a:solidFill>
          <a:ln w="12701" cap="flat">
            <a:solidFill>
              <a:srgbClr val="2F528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F3D98B9F-B947-412D-A9DD-143239AF6CA7}"/>
              </a:ext>
            </a:extLst>
          </p:cNvPr>
          <p:cNvSpPr txBox="1"/>
          <p:nvPr/>
        </p:nvSpPr>
        <p:spPr>
          <a:xfrm>
            <a:off x="2882345" y="3119117"/>
            <a:ext cx="8715713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kern="0" dirty="0">
                <a:solidFill>
                  <a:srgbClr val="FFFFFF"/>
                </a:solidFill>
                <a:latin typeface="Hamlin" pitchFamily="2"/>
              </a:rPr>
              <a:t>Questions &amp; Answers </a:t>
            </a:r>
            <a:endParaRPr lang="en-GB" sz="4000" b="1" i="0" u="none" strike="noStrike" kern="1200" cap="none" spc="0" baseline="0" dirty="0">
              <a:solidFill>
                <a:srgbClr val="FFFFFF"/>
              </a:solidFill>
              <a:uFillTx/>
              <a:latin typeface="Textbook New" pitchFamily="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94578-71D5-42EE-9E07-EBB18310D32C}"/>
              </a:ext>
            </a:extLst>
          </p:cNvPr>
          <p:cNvSpPr txBox="1"/>
          <p:nvPr/>
        </p:nvSpPr>
        <p:spPr>
          <a:xfrm>
            <a:off x="198783" y="6331226"/>
            <a:ext cx="2802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5B"/>
                </a:solidFill>
                <a:effectLst/>
                <a:uLnTx/>
                <a:uFillTx/>
                <a:latin typeface="Hamlin"/>
                <a:ea typeface="+mn-ea"/>
                <a:cs typeface="+mn-cs"/>
              </a:rPr>
              <a:t>CPD CODE: </a:t>
            </a:r>
            <a:r>
              <a:rPr lang="en-GB" dirty="0">
                <a:solidFill>
                  <a:srgbClr val="00205B"/>
                </a:solidFill>
                <a:latin typeface="Hamlin"/>
              </a:rPr>
              <a:t>2022-2750</a:t>
            </a:r>
            <a:endParaRPr lang="en-IE" dirty="0">
              <a:solidFill>
                <a:srgbClr val="00205B"/>
              </a:solidFill>
              <a:latin typeface="Hamlin"/>
            </a:endParaRPr>
          </a:p>
          <a:p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93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B2FC6A-CFF3-4809-B461-7477C0B89DF0}"/>
              </a:ext>
            </a:extLst>
          </p:cNvPr>
          <p:cNvSpPr txBox="1"/>
          <p:nvPr/>
        </p:nvSpPr>
        <p:spPr>
          <a:xfrm>
            <a:off x="0" y="0"/>
            <a:ext cx="12191996" cy="5615604"/>
          </a:xfrm>
          <a:prstGeom prst="rect">
            <a:avLst/>
          </a:prstGeom>
          <a:solidFill>
            <a:srgbClr val="00205B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7ADF2333-C6AE-4FAC-B7E4-3658C7759584}"/>
              </a:ext>
            </a:extLst>
          </p:cNvPr>
          <p:cNvSpPr txBox="1"/>
          <p:nvPr/>
        </p:nvSpPr>
        <p:spPr>
          <a:xfrm>
            <a:off x="7779852" y="6099697"/>
            <a:ext cx="6097658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>
                <a:solidFill>
                  <a:srgbClr val="00AB8E"/>
                </a:solidFill>
                <a:uFillTx/>
                <a:latin typeface="Zona Pro SemiBold" pitchFamily="2"/>
              </a:rPr>
              <a:t>compliance.ie </a:t>
            </a:r>
            <a:endParaRPr lang="en-GB" sz="1400" b="0" i="0" u="none" strike="noStrike" kern="1200" cap="none" spc="0" baseline="0">
              <a:solidFill>
                <a:srgbClr val="00AB8E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2718B-6135-46F4-A8C5-769C0021D37D}"/>
              </a:ext>
            </a:extLst>
          </p:cNvPr>
          <p:cNvSpPr txBox="1"/>
          <p:nvPr/>
        </p:nvSpPr>
        <p:spPr>
          <a:xfrm>
            <a:off x="394076" y="681137"/>
            <a:ext cx="58880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Zona Pro ExtraLight" panose="02010A03040002020004" pitchFamily="50" charset="0"/>
              </a:rPr>
              <a:t>Thank You For </a:t>
            </a:r>
            <a:r>
              <a:rPr lang="en-IE" sz="2800" dirty="0">
                <a:solidFill>
                  <a:schemeClr val="bg1"/>
                </a:solidFill>
                <a:latin typeface="Zona Pro ExtraLight" panose="02010A03040002020004" pitchFamily="50" charset="0"/>
              </a:rPr>
              <a:t>Digital Markets Act - Implications for Compliance Professionals </a:t>
            </a:r>
            <a:endParaRPr lang="en-GB" sz="2800" dirty="0">
              <a:solidFill>
                <a:schemeClr val="bg1"/>
              </a:solidFill>
              <a:latin typeface="Zona Pro ExtraLight" panose="02010A03040002020004" pitchFamily="50" charset="0"/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CCCCCE-8A3A-44AB-A2B8-6935A6877CC1}"/>
              </a:ext>
            </a:extLst>
          </p:cNvPr>
          <p:cNvSpPr txBox="1"/>
          <p:nvPr/>
        </p:nvSpPr>
        <p:spPr>
          <a:xfrm>
            <a:off x="483704" y="3585526"/>
            <a:ext cx="29519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Hamlin" pitchFamily="2" charset="0"/>
              </a:rPr>
              <a:t>A recoding of this webinar and the CPD code will be available on our website later today.</a:t>
            </a:r>
            <a:r>
              <a:rPr lang="en-US" sz="1600" dirty="0">
                <a:latin typeface="Hamlin" pitchFamily="2" charset="0"/>
              </a:rPr>
              <a:t> </a:t>
            </a:r>
            <a:endParaRPr lang="en-GB" sz="1600" dirty="0">
              <a:latin typeface="Hamlin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5F8ADE-D979-4987-943B-13BDC98016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781" r="16781"/>
          <a:stretch/>
        </p:blipFill>
        <p:spPr>
          <a:xfrm>
            <a:off x="7532483" y="1242396"/>
            <a:ext cx="3082449" cy="2881739"/>
          </a:xfrm>
          <a:prstGeom prst="flowChartConnector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6CA4323-7B98-7687-429D-F7C724E39730}"/>
              </a:ext>
            </a:extLst>
          </p:cNvPr>
          <p:cNvSpPr/>
          <p:nvPr/>
        </p:nvSpPr>
        <p:spPr>
          <a:xfrm>
            <a:off x="0" y="5615604"/>
            <a:ext cx="12192000" cy="12423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B24C99-C7D2-4451-92C8-08EADDED3913}"/>
              </a:ext>
            </a:extLst>
          </p:cNvPr>
          <p:cNvSpPr txBox="1"/>
          <p:nvPr/>
        </p:nvSpPr>
        <p:spPr>
          <a:xfrm>
            <a:off x="9073707" y="5992006"/>
            <a:ext cx="2683566" cy="369332"/>
          </a:xfrm>
          <a:prstGeom prst="rect">
            <a:avLst/>
          </a:prstGeom>
          <a:solidFill>
            <a:srgbClr val="00AB8E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CPD CODE – 2022 - 2750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139BB9B-62FE-400C-8A4B-76C9023D0B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076" y="5663100"/>
            <a:ext cx="2330567" cy="111130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231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Hamlin</vt:lpstr>
      <vt:lpstr>Textbook New</vt:lpstr>
      <vt:lpstr>Zona Pro ExtraLight</vt:lpstr>
      <vt:lpstr>Zona Pro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Hanlon</dc:creator>
  <cp:lastModifiedBy>Fiona Hanlon</cp:lastModifiedBy>
  <cp:revision>4</cp:revision>
  <dcterms:created xsi:type="dcterms:W3CDTF">2021-12-07T11:11:52Z</dcterms:created>
  <dcterms:modified xsi:type="dcterms:W3CDTF">2022-11-24T10:06:37Z</dcterms:modified>
</cp:coreProperties>
</file>