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8" r:id="rId3"/>
    <p:sldMasterId id="2147483660" r:id="rId4"/>
    <p:sldMasterId id="2147483662" r:id="rId5"/>
  </p:sldMasterIdLst>
  <p:notesMasterIdLst>
    <p:notesMasterId r:id="rId13"/>
  </p:notesMasterIdLst>
  <p:sldIdLst>
    <p:sldId id="256" r:id="rId6"/>
    <p:sldId id="348" r:id="rId7"/>
    <p:sldId id="1465" r:id="rId8"/>
    <p:sldId id="1468" r:id="rId9"/>
    <p:sldId id="2788" r:id="rId10"/>
    <p:sldId id="14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quinn" initials="aq" lastIdx="1" clrIdx="0">
    <p:extLst>
      <p:ext uri="{19B8F6BF-5375-455C-9EA6-DF929625EA0E}">
        <p15:presenceInfo xmlns:p15="http://schemas.microsoft.com/office/powerpoint/2012/main" userId="1eba06c2a2310e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A"/>
    <a:srgbClr val="07A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100C2-4231-4A45-B54B-43F8E94D35AB}" type="datetimeFigureOut">
              <a:rPr lang="en-IE" smtClean="0"/>
              <a:t>28/09/2022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3D4ED-83C7-45C1-A5D0-FB050177F0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275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C2DD3-F759-4847-8BAF-D8279198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08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Zona Pro SemiBold" panose="02010A03040002020004" pitchFamily="2" charset="0"/>
              </a:defRPr>
            </a:lvl1pPr>
          </a:lstStyle>
          <a:p>
            <a:r>
              <a:rPr lang="en-US"/>
              <a:t>6/10/21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9531-C3BF-854F-B6C2-1B32A134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9086" y="6190887"/>
            <a:ext cx="3494314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Zona Pro SemiBold" panose="02010A03040002020004" pitchFamily="2" charset="0"/>
              </a:defRPr>
            </a:lvl1pPr>
          </a:lstStyle>
          <a:p>
            <a:r>
              <a:rPr lang="en-US"/>
              <a:t>compliance.ie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180DD-5E78-1845-A350-45236151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1502" y="6272377"/>
            <a:ext cx="502297" cy="365125"/>
          </a:xfrm>
          <a:prstGeom prst="rect">
            <a:avLst/>
          </a:prstGeom>
        </p:spPr>
        <p:txBody>
          <a:bodyPr/>
          <a:lstStyle>
            <a:lvl1pPr algn="just">
              <a:defRPr sz="1400" b="0" i="0">
                <a:solidFill>
                  <a:schemeClr val="bg1"/>
                </a:solidFill>
                <a:latin typeface="Zona Pro SemiBold" panose="02010A03040002020004" pitchFamily="2" charset="0"/>
              </a:defRPr>
            </a:lvl1pPr>
          </a:lstStyle>
          <a:p>
            <a:fld id="{D4AEFC90-79B4-9348-AAD2-6BF30CF559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3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50C0-26AF-4FA4-AB06-C9A2787770F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90577-2D9F-47AD-BE9C-619F129F8D1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363FC-4579-4BCD-916E-3AEAD96DEF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0008EB-044A-43A0-B384-16D0A568A98F}" type="datetime1">
              <a:rPr lang="en-GB"/>
              <a:pPr lvl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DB406-041F-45AB-B2D0-73A2344480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6F422-6F1C-46D4-A74D-D2FEA1DCCC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348BB2-C8AA-46C3-B248-E764D4B5411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0038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F0F29-7B7F-44FB-9603-084260DD43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012F64-8530-4694-948F-022DF1548606}" type="datetime1">
              <a:rPr lang="en-GB"/>
              <a:pPr lvl="0"/>
              <a:t>28/09/2022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DACB2-3DC4-40AD-B3A0-3E2E228A97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0852-2D90-4263-AE2A-99BE9AE634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2156A5-5456-43CC-BF61-A32D3D3A066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2835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7C60C-C5AD-F24F-BEBF-2CFC4EEB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E87F2A-A6AE-CD4D-B2E8-9FE4397E377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9D7B02-A4DD-524E-B1C6-54A7D94B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8867C-54D9-CC47-9C69-940A30E0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49876E-84D2-9B4F-959A-BBF609B40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4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9E8E-028F-6708-D827-2E807F3F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C455-346F-4635-2928-6895AA78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76D8-2393-6A83-FEE3-0016E8B4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86B4-9B8C-4BAA-88A4-FEB560FF40B0}" type="datetimeFigureOut">
              <a:rPr lang="en-IE" smtClean="0"/>
              <a:t>28/09/2022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DD3A8-71EB-4811-C8B3-565BB7CB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8D039-6BA7-AC19-7C8F-AC41A526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E41-5AC3-476B-8558-5B4B04CC5C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869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64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03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84E50C-1B8D-0043-8913-EB506BDF2E3C}"/>
              </a:ext>
            </a:extLst>
          </p:cNvPr>
          <p:cNvSpPr/>
          <p:nvPr userDrawn="1"/>
        </p:nvSpPr>
        <p:spPr>
          <a:xfrm>
            <a:off x="0" y="1863633"/>
            <a:ext cx="12192000" cy="4025265"/>
          </a:xfrm>
          <a:prstGeom prst="rect">
            <a:avLst/>
          </a:prstGeom>
          <a:solidFill>
            <a:srgbClr val="002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BDDEFB-851F-A34E-A7E9-519B5B26DF28}"/>
              </a:ext>
            </a:extLst>
          </p:cNvPr>
          <p:cNvSpPr/>
          <p:nvPr userDrawn="1"/>
        </p:nvSpPr>
        <p:spPr>
          <a:xfrm>
            <a:off x="0" y="5799909"/>
            <a:ext cx="12192000" cy="1058091"/>
          </a:xfrm>
          <a:prstGeom prst="rect">
            <a:avLst/>
          </a:prstGeom>
          <a:solidFill>
            <a:srgbClr val="07A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E8EDD-3511-7C44-BDF8-E615363BA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908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4DC73-71CE-5C46-8E0D-FE3EC6CB2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086" y="6190887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compliance.ie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3AFC6-62BE-2C48-8BE3-9A3A11767C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0" y="444863"/>
            <a:ext cx="2619103" cy="9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6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DF6366-FDBA-B04E-8CA4-3E5DBF4C87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439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39599C-D4E6-9C40-9608-3D27111971FF}"/>
              </a:ext>
            </a:extLst>
          </p:cNvPr>
          <p:cNvSpPr/>
          <p:nvPr userDrawn="1"/>
        </p:nvSpPr>
        <p:spPr>
          <a:xfrm>
            <a:off x="0" y="6624735"/>
            <a:ext cx="12192000" cy="233265"/>
          </a:xfrm>
          <a:prstGeom prst="rect">
            <a:avLst/>
          </a:prstGeom>
          <a:solidFill>
            <a:srgbClr val="002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B34FF2-4C27-3D4C-A343-A062BD0D81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747656"/>
            <a:ext cx="12192000" cy="5110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BF15E9-E5E3-4F4B-BB00-56BC17D67E4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0" y="444863"/>
            <a:ext cx="2619103" cy="9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5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4DEA0-3F08-224D-A66B-5DBC91875D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439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4FB5FE-F652-1042-9011-DA29F1B388EA}"/>
              </a:ext>
            </a:extLst>
          </p:cNvPr>
          <p:cNvSpPr/>
          <p:nvPr userDrawn="1"/>
        </p:nvSpPr>
        <p:spPr>
          <a:xfrm>
            <a:off x="0" y="6624735"/>
            <a:ext cx="12192000" cy="233265"/>
          </a:xfrm>
          <a:prstGeom prst="rect">
            <a:avLst/>
          </a:prstGeom>
          <a:solidFill>
            <a:srgbClr val="002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18A3F7-1876-8C47-91D0-83DB401AB3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79163" y="1846316"/>
            <a:ext cx="4143937" cy="41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4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A865C6-278F-F64B-B97C-956EEC2E93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3976" y="0"/>
            <a:ext cx="12286047" cy="4973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373C53-D4AF-324A-B7DD-04C874B6ED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298" y="5371426"/>
            <a:ext cx="2619103" cy="98869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31D1E73-FBFE-6847-84AA-3152F1FD7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1142" y="5683212"/>
            <a:ext cx="1901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7AB8E"/>
                </a:solidFill>
              </a:defRPr>
            </a:lvl1pPr>
          </a:lstStyle>
          <a:p>
            <a:r>
              <a:rPr lang="en-US" dirty="0" err="1"/>
              <a:t>compliance.ie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9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56BFC0EB-E621-48E4-BDF8-07F7A71B9A62}"/>
              </a:ext>
            </a:extLst>
          </p:cNvPr>
          <p:cNvSpPr/>
          <p:nvPr/>
        </p:nvSpPr>
        <p:spPr>
          <a:xfrm>
            <a:off x="0" y="5425436"/>
            <a:ext cx="12191996" cy="1432563"/>
          </a:xfrm>
          <a:prstGeom prst="rect">
            <a:avLst/>
          </a:prstGeom>
          <a:solidFill>
            <a:srgbClr val="00AB8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AB8E"/>
              </a:solidFill>
              <a:uFillTx/>
              <a:latin typeface="Calibri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88A6469F-48D6-4826-8C5A-C09EE62E33CF}"/>
              </a:ext>
            </a:extLst>
          </p:cNvPr>
          <p:cNvSpPr txBox="1"/>
          <p:nvPr/>
        </p:nvSpPr>
        <p:spPr>
          <a:xfrm>
            <a:off x="408407" y="6102623"/>
            <a:ext cx="11680812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FFFFFF"/>
                </a:solidFill>
                <a:uFillTx/>
                <a:latin typeface="Zona Pro SemiBold" pitchFamily="2"/>
              </a:rPr>
              <a:t>September, 2022                                                               </a:t>
            </a:r>
            <a:r>
              <a:rPr lang="en-GB" sz="1400" b="1" dirty="0">
                <a:solidFill>
                  <a:srgbClr val="FFFFFF"/>
                </a:solidFill>
                <a:latin typeface="Zona Pro SemiBold" pitchFamily="2"/>
              </a:rPr>
              <a:t>                                                                                                                                                          </a:t>
            </a:r>
            <a:r>
              <a:rPr lang="en-GB" sz="1400" b="1" i="0" u="none" strike="noStrike" kern="1200" cap="none" spc="0" baseline="0" dirty="0">
                <a:solidFill>
                  <a:srgbClr val="FFFFFF"/>
                </a:solidFill>
                <a:uFillTx/>
                <a:latin typeface="Zona Pro SemiBold" pitchFamily="2"/>
              </a:rPr>
              <a:t>compliance.ie </a:t>
            </a:r>
            <a:endParaRPr lang="en-GB" sz="1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F3D98B9F-B947-412D-A9DD-143239AF6CA7}"/>
              </a:ext>
            </a:extLst>
          </p:cNvPr>
          <p:cNvSpPr txBox="1"/>
          <p:nvPr/>
        </p:nvSpPr>
        <p:spPr>
          <a:xfrm>
            <a:off x="248918" y="2039735"/>
            <a:ext cx="8715713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0" cap="none" spc="0" baseline="0" dirty="0">
                <a:solidFill>
                  <a:srgbClr val="FFFFFF"/>
                </a:solidFill>
                <a:uFillTx/>
                <a:latin typeface="Hamlin" pitchFamily="2"/>
              </a:rPr>
              <a:t>Compliance Risk in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0" cap="none" spc="0" baseline="0" dirty="0">
                <a:solidFill>
                  <a:srgbClr val="FFFFFF"/>
                </a:solidFill>
                <a:uFillTx/>
                <a:latin typeface="Hamlin" pitchFamily="2"/>
              </a:rPr>
              <a:t>Embedded Finance  </a:t>
            </a:r>
            <a:endParaRPr lang="en-GB" sz="4000" b="1" i="0" u="none" strike="noStrike" kern="1200" cap="none" spc="0" baseline="0" dirty="0">
              <a:solidFill>
                <a:srgbClr val="FFFFFF"/>
              </a:solidFill>
              <a:uFillTx/>
              <a:latin typeface="Textbook New" pitchFamily="34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70B9EF-39E1-D44B-CEAA-4153BDF24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525" y="2039735"/>
            <a:ext cx="3499884" cy="32312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E61B23-0DAE-2543-BE37-AA2F72386110}"/>
              </a:ext>
            </a:extLst>
          </p:cNvPr>
          <p:cNvSpPr txBox="1"/>
          <p:nvPr/>
        </p:nvSpPr>
        <p:spPr>
          <a:xfrm>
            <a:off x="747405" y="1817276"/>
            <a:ext cx="9231536" cy="454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mlin" pitchFamily="2" charset="0"/>
                <a:ea typeface="+mn-ea"/>
                <a:cs typeface="+mn-cs"/>
              </a:rPr>
              <a:t>Thank you for registering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mlin" pitchFamily="2" charset="0"/>
                <a:ea typeface="+mn-ea"/>
                <a:cs typeface="+mn-cs"/>
              </a:rPr>
              <a:t>Questions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mlin" pitchFamily="2" charset="0"/>
                <a:ea typeface="+mn-ea"/>
                <a:cs typeface="+mn-cs"/>
              </a:rPr>
              <a:t>      Please use the question box on the right of your screen to send the questions for our speaker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mlin" pitchFamily="2" charset="0"/>
                <a:ea typeface="+mn-ea"/>
                <a:cs typeface="+mn-cs"/>
              </a:rPr>
              <a:t>Today’s session will be recorded and will be on our website later today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mlin" pitchFamily="2" charset="0"/>
                <a:ea typeface="+mn-ea"/>
                <a:cs typeface="+mn-cs"/>
              </a:rPr>
              <a:t>The CPD code is noted below and will be sent out directly after this session has concluded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A698F-0D32-4BD1-B058-FE99C123FD2B}"/>
              </a:ext>
            </a:extLst>
          </p:cNvPr>
          <p:cNvSpPr txBox="1"/>
          <p:nvPr/>
        </p:nvSpPr>
        <p:spPr>
          <a:xfrm>
            <a:off x="8944824" y="6228784"/>
            <a:ext cx="3014804" cy="369332"/>
          </a:xfrm>
          <a:prstGeom prst="rect">
            <a:avLst/>
          </a:prstGeom>
          <a:solidFill>
            <a:srgbClr val="00AB8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Hamlin"/>
                <a:ea typeface="+mn-ea"/>
                <a:cs typeface="+mn-cs"/>
              </a:rPr>
              <a:t>CPD CODE: 2022 - 2094  </a:t>
            </a:r>
            <a:endParaRPr lang="en-GB" dirty="0">
              <a:solidFill>
                <a:srgbClr val="00205B"/>
              </a:solidFill>
              <a:latin typeface="Hamlin"/>
            </a:endParaRPr>
          </a:p>
        </p:txBody>
      </p:sp>
    </p:spTree>
    <p:extLst>
      <p:ext uri="{BB962C8B-B14F-4D97-AF65-F5344CB8AC3E}">
        <p14:creationId xmlns:p14="http://schemas.microsoft.com/office/powerpoint/2010/main" val="43373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F2CA0F-513C-35FB-1DC5-D71D53D54714}"/>
              </a:ext>
            </a:extLst>
          </p:cNvPr>
          <p:cNvSpPr txBox="1"/>
          <p:nvPr/>
        </p:nvSpPr>
        <p:spPr>
          <a:xfrm>
            <a:off x="2752628" y="2108604"/>
            <a:ext cx="11792932" cy="3653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E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1pm – 1.05pm</a:t>
            </a:r>
            <a:r>
              <a:rPr lang="en-IE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E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Introductions </a:t>
            </a:r>
            <a:endParaRPr lang="en-I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E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E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1.05pm – 1.25pm</a:t>
            </a:r>
            <a:r>
              <a:rPr lang="en-IE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What is Embedded Finance? </a:t>
            </a:r>
            <a:endParaRPr lang="en-I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E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E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1.25pm – 1.45pm</a:t>
            </a:r>
            <a:r>
              <a:rPr lang="en-IE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Compliance Risks in Embedded Finance </a:t>
            </a:r>
            <a:endParaRPr lang="en-I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E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E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1.45pm – 2.00pm: </a:t>
            </a:r>
            <a:r>
              <a:rPr lang="en-IE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Roundtable Q&amp;A</a:t>
            </a:r>
            <a:endParaRPr lang="en-I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5DF9A-ED9B-A30E-5B40-A27D175A730A}"/>
              </a:ext>
            </a:extLst>
          </p:cNvPr>
          <p:cNvSpPr txBox="1"/>
          <p:nvPr/>
        </p:nvSpPr>
        <p:spPr>
          <a:xfrm>
            <a:off x="4754512" y="499621"/>
            <a:ext cx="2395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AGENDA</a:t>
            </a:r>
            <a:endParaRPr lang="en-IE" sz="4800" b="1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0D44D3-9CBD-E419-70CD-17371E7E8BC2}"/>
              </a:ext>
            </a:extLst>
          </p:cNvPr>
          <p:cNvSpPr txBox="1"/>
          <p:nvPr/>
        </p:nvSpPr>
        <p:spPr>
          <a:xfrm>
            <a:off x="8944824" y="6228784"/>
            <a:ext cx="3014804" cy="369332"/>
          </a:xfrm>
          <a:prstGeom prst="rect">
            <a:avLst/>
          </a:prstGeom>
          <a:solidFill>
            <a:srgbClr val="00AB8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Hamlin"/>
                <a:ea typeface="+mn-ea"/>
                <a:cs typeface="+mn-cs"/>
              </a:rPr>
              <a:t>CPD CODE: 2022 - 2094  </a:t>
            </a:r>
            <a:endParaRPr lang="en-GB" dirty="0">
              <a:solidFill>
                <a:srgbClr val="00205B"/>
              </a:solidFill>
              <a:latin typeface="Hamlin"/>
            </a:endParaRPr>
          </a:p>
        </p:txBody>
      </p:sp>
    </p:spTree>
    <p:extLst>
      <p:ext uri="{BB962C8B-B14F-4D97-AF65-F5344CB8AC3E}">
        <p14:creationId xmlns:p14="http://schemas.microsoft.com/office/powerpoint/2010/main" val="17270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B50EBE7-7B36-490B-F094-CF39300BAB0E}"/>
              </a:ext>
            </a:extLst>
          </p:cNvPr>
          <p:cNvSpPr txBox="1"/>
          <p:nvPr/>
        </p:nvSpPr>
        <p:spPr>
          <a:xfrm>
            <a:off x="3870487" y="524037"/>
            <a:ext cx="8651450" cy="688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E" sz="3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Embedded Finance – A Definition </a:t>
            </a:r>
            <a:endParaRPr lang="en-IE" sz="36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7ED08-8D6B-9696-A756-16F0A575E87E}"/>
              </a:ext>
            </a:extLst>
          </p:cNvPr>
          <p:cNvSpPr txBox="1"/>
          <p:nvPr/>
        </p:nvSpPr>
        <p:spPr>
          <a:xfrm>
            <a:off x="1024379" y="1662729"/>
            <a:ext cx="1052974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Put simply, embedded finance is the integration of financial services or tools – traditionally obtained via a bank – within the products or services of a non-financial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organisation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Think of an online store offering short-term loans in the form of BNPL, or the digital wallet on your phone enabling instant contactless payments. But this is just the beginning.</a:t>
            </a:r>
            <a:endParaRPr lang="en-I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8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ttoo, dark&#10;&#10;Description automatically generated">
            <a:extLst>
              <a:ext uri="{FF2B5EF4-FFF2-40B4-BE49-F238E27FC236}">
                <a16:creationId xmlns:a16="http://schemas.microsoft.com/office/drawing/2014/main" id="{386587C4-0053-DB65-8564-B8B134FAA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89" t="21877" r="58868" b="21873"/>
          <a:stretch/>
        </p:blipFill>
        <p:spPr>
          <a:xfrm>
            <a:off x="-914400" y="-282633"/>
            <a:ext cx="2272146" cy="7423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06F9A8-737A-83DF-335F-A3D09FDFF84A}"/>
              </a:ext>
            </a:extLst>
          </p:cNvPr>
          <p:cNvSpPr txBox="1">
            <a:spLocks/>
          </p:cNvSpPr>
          <p:nvPr/>
        </p:nvSpPr>
        <p:spPr>
          <a:xfrm>
            <a:off x="3696210" y="517211"/>
            <a:ext cx="8944014" cy="437985"/>
          </a:xfrm>
          <a:prstGeom prst="rect">
            <a:avLst/>
          </a:prstGeom>
        </p:spPr>
        <p:txBody>
          <a:bodyPr vert="horz" wrap="square" lIns="0" tIns="90000" rIns="0" bIns="72000" rtlCol="0" anchor="t" anchorCtr="0">
            <a:noAutofit/>
          </a:bodyPr>
          <a:lstStyle>
            <a:lvl1pPr algn="l" defTabSz="10079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</a:t>
            </a:r>
            <a:r>
              <a:rPr kumimoji="0" lang="en-IE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Embedded Finance - New Horizons</a:t>
            </a:r>
            <a:endParaRPr kumimoji="0" lang="en-IE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2E8F7B-9FB5-25F4-C26A-51EA64DCA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505" y="6197234"/>
            <a:ext cx="1889924" cy="5425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888A6A-AE7A-B69D-8389-B0CDD09C9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777" y="2028239"/>
            <a:ext cx="4977840" cy="3423690"/>
          </a:xfrm>
          <a:prstGeom prst="rect">
            <a:avLst/>
          </a:prstGeom>
        </p:spPr>
      </p:pic>
      <p:pic>
        <p:nvPicPr>
          <p:cNvPr id="34" name="Picture Placeholder 7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F7D32F1F-52CD-EE30-EFF9-2E2BB6508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4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43" b="43"/>
          <a:stretch>
            <a:fillRect/>
          </a:stretch>
        </p:blipFill>
        <p:spPr>
          <a:xfrm>
            <a:off x="1751777" y="5911663"/>
            <a:ext cx="728812" cy="728286"/>
          </a:xfrm>
          <a:prstGeom prst="ellipse">
            <a:avLst/>
          </a:prstGeom>
          <a:solidFill>
            <a:srgbClr val="DAD4F0"/>
          </a:solidFill>
          <a:ln w="76200"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84A178-1CB0-DC19-486B-78E009FF1E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746" y="6230765"/>
            <a:ext cx="597460" cy="2377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AF78F47-6FC8-63DB-0BD0-3D7E24BB1D2F}"/>
              </a:ext>
            </a:extLst>
          </p:cNvPr>
          <p:cNvSpPr txBox="1"/>
          <p:nvPr/>
        </p:nvSpPr>
        <p:spPr>
          <a:xfrm>
            <a:off x="3325292" y="6215515"/>
            <a:ext cx="10867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@hesusci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8F6E7-F8FE-16CD-62DC-B00A7BD7D100}"/>
              </a:ext>
            </a:extLst>
          </p:cNvPr>
          <p:cNvSpPr txBox="1"/>
          <p:nvPr/>
        </p:nvSpPr>
        <p:spPr>
          <a:xfrm>
            <a:off x="4237905" y="6215515"/>
            <a:ext cx="15214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hesusci.com</a:t>
            </a:r>
            <a:endParaRPr lang="en-IN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F6695F-5046-A779-EDF0-FD79C08D9AE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4408" y="2028240"/>
            <a:ext cx="4899626" cy="342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6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3662E-BFC5-4919-813A-93FEE2A04684}"/>
              </a:ext>
            </a:extLst>
          </p:cNvPr>
          <p:cNvSpPr txBox="1"/>
          <p:nvPr/>
        </p:nvSpPr>
        <p:spPr>
          <a:xfrm>
            <a:off x="2366103" y="3347591"/>
            <a:ext cx="74597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400" dirty="0">
                <a:solidFill>
                  <a:schemeClr val="bg1"/>
                </a:solidFill>
              </a:rPr>
              <a:t>Questions &amp; Answers </a:t>
            </a:r>
            <a:endParaRPr lang="en-IE" sz="6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91E82-040C-A1B5-EC0F-EFD7B081FD70}"/>
              </a:ext>
            </a:extLst>
          </p:cNvPr>
          <p:cNvSpPr txBox="1"/>
          <p:nvPr/>
        </p:nvSpPr>
        <p:spPr>
          <a:xfrm>
            <a:off x="8944824" y="6228784"/>
            <a:ext cx="3014804" cy="369332"/>
          </a:xfrm>
          <a:prstGeom prst="rect">
            <a:avLst/>
          </a:prstGeom>
          <a:solidFill>
            <a:srgbClr val="00AB8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Hamlin"/>
                <a:ea typeface="+mn-ea"/>
                <a:cs typeface="+mn-cs"/>
              </a:rPr>
              <a:t>CPD CODE: 2022 - 2094  </a:t>
            </a:r>
            <a:endParaRPr lang="en-GB" dirty="0">
              <a:solidFill>
                <a:srgbClr val="00205B"/>
              </a:solidFill>
              <a:latin typeface="Hamlin"/>
            </a:endParaRPr>
          </a:p>
        </p:txBody>
      </p:sp>
    </p:spTree>
    <p:extLst>
      <p:ext uri="{BB962C8B-B14F-4D97-AF65-F5344CB8AC3E}">
        <p14:creationId xmlns:p14="http://schemas.microsoft.com/office/powerpoint/2010/main" val="193186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2FC6A-CFF3-4809-B461-7477C0B89DF0}"/>
              </a:ext>
            </a:extLst>
          </p:cNvPr>
          <p:cNvSpPr txBox="1"/>
          <p:nvPr/>
        </p:nvSpPr>
        <p:spPr>
          <a:xfrm>
            <a:off x="0" y="0"/>
            <a:ext cx="12191996" cy="5615604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39BB9B-62FE-400C-8A4B-76C9023D0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6" y="5864775"/>
            <a:ext cx="1980681" cy="9444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7ADF2333-C6AE-4FAC-B7E4-3658C7759584}"/>
              </a:ext>
            </a:extLst>
          </p:cNvPr>
          <p:cNvSpPr txBox="1"/>
          <p:nvPr/>
        </p:nvSpPr>
        <p:spPr>
          <a:xfrm>
            <a:off x="7779852" y="6099697"/>
            <a:ext cx="609765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AB8E"/>
                </a:solidFill>
                <a:uFillTx/>
                <a:latin typeface="Zona Pro SemiBold" pitchFamily="2"/>
              </a:rPr>
              <a:t>compliance.ie </a:t>
            </a:r>
            <a:endParaRPr lang="en-GB" sz="1400" b="0" i="0" u="none" strike="noStrike" kern="1200" cap="none" spc="0" baseline="0">
              <a:solidFill>
                <a:srgbClr val="00AB8E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2718B-6135-46F4-A8C5-769C0021D37D}"/>
              </a:ext>
            </a:extLst>
          </p:cNvPr>
          <p:cNvSpPr txBox="1"/>
          <p:nvPr/>
        </p:nvSpPr>
        <p:spPr>
          <a:xfrm>
            <a:off x="358792" y="326712"/>
            <a:ext cx="58880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chemeClr val="bg1"/>
                </a:solidFill>
                <a:latin typeface="Zona Pro ExtraLight" panose="02010A03040002020004" pitchFamily="50" charset="0"/>
              </a:rPr>
              <a:t>Thank You For Attending </a:t>
            </a:r>
            <a:r>
              <a:rPr lang="en-US" sz="2800" kern="0" dirty="0">
                <a:solidFill>
                  <a:schemeClr val="bg1"/>
                </a:solidFill>
                <a:latin typeface="Zona Pro ExtraLight" panose="02010A03040002020004" pitchFamily="50" charset="0"/>
              </a:rPr>
              <a:t>Compliance Risk in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>
                <a:solidFill>
                  <a:schemeClr val="bg1"/>
                </a:solidFill>
                <a:latin typeface="Zona Pro ExtraLight" panose="02010A03040002020004" pitchFamily="50" charset="0"/>
              </a:rPr>
              <a:t>Embedded Finance  </a:t>
            </a:r>
            <a:endParaRPr lang="en-GB" sz="2800" kern="0" dirty="0">
              <a:solidFill>
                <a:schemeClr val="bg1"/>
              </a:solidFill>
              <a:latin typeface="Zona Pro ExtraLight" panose="02010A03040002020004" pitchFamily="50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CCCCE-8A3A-44AB-A2B8-6935A6877CC1}"/>
              </a:ext>
            </a:extLst>
          </p:cNvPr>
          <p:cNvSpPr txBox="1"/>
          <p:nvPr/>
        </p:nvSpPr>
        <p:spPr>
          <a:xfrm>
            <a:off x="483704" y="3585526"/>
            <a:ext cx="2951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amlin" pitchFamily="2" charset="0"/>
              </a:rPr>
              <a:t>A recoding of this webinar and the CPD code will be available on our website later today.</a:t>
            </a:r>
            <a:r>
              <a:rPr lang="en-US" sz="1600" dirty="0">
                <a:latin typeface="Hamlin" pitchFamily="2" charset="0"/>
              </a:rPr>
              <a:t> </a:t>
            </a:r>
            <a:endParaRPr lang="en-GB" sz="1600" dirty="0">
              <a:latin typeface="Hamli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24C99-C7D2-4451-92C8-08EADDED3913}"/>
              </a:ext>
            </a:extLst>
          </p:cNvPr>
          <p:cNvSpPr txBox="1"/>
          <p:nvPr/>
        </p:nvSpPr>
        <p:spPr>
          <a:xfrm>
            <a:off x="483704" y="5050180"/>
            <a:ext cx="2683566" cy="369332"/>
          </a:xfrm>
          <a:prstGeom prst="rect">
            <a:avLst/>
          </a:prstGeom>
          <a:solidFill>
            <a:srgbClr val="00AB8E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CPD CODE –  2022 - 2094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F8ADE-D979-4987-943B-13BDC98016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81" r="16781"/>
          <a:stretch/>
        </p:blipFill>
        <p:spPr>
          <a:xfrm>
            <a:off x="7532483" y="1242396"/>
            <a:ext cx="3082449" cy="2881739"/>
          </a:xfrm>
          <a:prstGeom prst="flowChartConnector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and icons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 and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losing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235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Calibri</vt:lpstr>
      <vt:lpstr>Calibri Light</vt:lpstr>
      <vt:lpstr>Hamlin</vt:lpstr>
      <vt:lpstr>Open Sans</vt:lpstr>
      <vt:lpstr>Roboto</vt:lpstr>
      <vt:lpstr>Textbook New</vt:lpstr>
      <vt:lpstr>Zona Pro ExtraLight</vt:lpstr>
      <vt:lpstr>Zona Pro SemiBold</vt:lpstr>
      <vt:lpstr>Cover page</vt:lpstr>
      <vt:lpstr>Text and icons slide</vt:lpstr>
      <vt:lpstr>Breaker slide</vt:lpstr>
      <vt:lpstr>text and image</vt:lpstr>
      <vt:lpstr>closing 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Torpey</dc:creator>
  <cp:lastModifiedBy>Fiona Hanlon</cp:lastModifiedBy>
  <cp:revision>48</cp:revision>
  <dcterms:created xsi:type="dcterms:W3CDTF">2021-10-06T10:29:16Z</dcterms:created>
  <dcterms:modified xsi:type="dcterms:W3CDTF">2022-09-28T11:32:23Z</dcterms:modified>
</cp:coreProperties>
</file>