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Telegraf Bold" panose="020B0604020202020204" charset="0"/>
      <p:regular r:id="rId15"/>
    </p:embeddedFont>
    <p:embeddedFont>
      <p:font typeface="Telegraf Medium" panose="020B0604020202020204" charset="0"/>
      <p:regular r:id="rId16"/>
    </p:embeddedFont>
    <p:embeddedFont>
      <p:font typeface="Telegraf Medium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62762" y="9511397"/>
            <a:ext cx="1193076" cy="496759"/>
            <a:chOff x="0" y="0"/>
            <a:chExt cx="1590768" cy="662345"/>
          </a:xfrm>
        </p:grpSpPr>
        <p:grpSp>
          <p:nvGrpSpPr>
            <p:cNvPr id="3" name="Group 3"/>
            <p:cNvGrpSpPr/>
            <p:nvPr/>
          </p:nvGrpSpPr>
          <p:grpSpPr>
            <a:xfrm>
              <a:off x="0" y="0"/>
              <a:ext cx="1590768" cy="662345"/>
              <a:chOff x="0" y="0"/>
              <a:chExt cx="2656710" cy="1106170"/>
            </a:xfrm>
          </p:grpSpPr>
          <p:sp>
            <p:nvSpPr>
              <p:cNvPr id="4" name="Freeform 4"/>
              <p:cNvSpPr/>
              <p:nvPr/>
            </p:nvSpPr>
            <p:spPr>
              <a:xfrm>
                <a:off x="0" y="0"/>
                <a:ext cx="2657980" cy="1106170"/>
              </a:xfrm>
              <a:custGeom>
                <a:avLst/>
                <a:gdLst/>
                <a:ahLst/>
                <a:cxnLst/>
                <a:rect l="l" t="t" r="r" b="b"/>
                <a:pathLst>
                  <a:path w="2657980" h="1106170">
                    <a:moveTo>
                      <a:pt x="2104260" y="1106170"/>
                    </a:moveTo>
                    <a:lnTo>
                      <a:pt x="553720" y="1106170"/>
                    </a:lnTo>
                    <a:cubicBezTo>
                      <a:pt x="247650" y="1106170"/>
                      <a:pt x="0" y="858520"/>
                      <a:pt x="0" y="553720"/>
                    </a:cubicBezTo>
                    <a:cubicBezTo>
                      <a:pt x="0" y="247650"/>
                      <a:pt x="247650" y="0"/>
                      <a:pt x="553720" y="0"/>
                    </a:cubicBezTo>
                    <a:lnTo>
                      <a:pt x="2104260" y="0"/>
                    </a:lnTo>
                    <a:cubicBezTo>
                      <a:pt x="2410330" y="0"/>
                      <a:pt x="2657980" y="247650"/>
                      <a:pt x="2657980" y="553720"/>
                    </a:cubicBezTo>
                    <a:cubicBezTo>
                      <a:pt x="2656710" y="858520"/>
                      <a:pt x="2409060" y="1106170"/>
                      <a:pt x="2104260" y="1106170"/>
                    </a:cubicBezTo>
                    <a:close/>
                  </a:path>
                </a:pathLst>
              </a:custGeom>
              <a:solidFill>
                <a:srgbClr val="F29422"/>
              </a:solidFill>
            </p:spPr>
          </p:sp>
        </p:grpSp>
        <p:sp>
          <p:nvSpPr>
            <p:cNvPr id="5" name="AutoShape 5"/>
            <p:cNvSpPr/>
            <p:nvPr/>
          </p:nvSpPr>
          <p:spPr>
            <a:xfrm>
              <a:off x="713489" y="300941"/>
              <a:ext cx="499362" cy="0"/>
            </a:xfrm>
            <a:prstGeom prst="line">
              <a:avLst/>
            </a:prstGeom>
            <a:ln w="38100" cap="rnd">
              <a:solidFill>
                <a:srgbClr val="FFFFFF"/>
              </a:solidFill>
              <a:prstDash val="solid"/>
              <a:headEnd type="none" w="sm" len="sm"/>
              <a:tailEnd type="triangle" w="lg" len="med"/>
            </a:ln>
          </p:spPr>
        </p:sp>
      </p:grpSp>
      <p:pic>
        <p:nvPicPr>
          <p:cNvPr id="6" name="Picture 6"/>
          <p:cNvPicPr>
            <a:picLocks noChangeAspect="1"/>
          </p:cNvPicPr>
          <p:nvPr/>
        </p:nvPicPr>
        <p:blipFill>
          <a:blip r:embed="rId2"/>
          <a:srcRect/>
          <a:stretch>
            <a:fillRect/>
          </a:stretch>
        </p:blipFill>
        <p:spPr>
          <a:xfrm>
            <a:off x="423662" y="439666"/>
            <a:ext cx="2560091" cy="1233644"/>
          </a:xfrm>
          <a:prstGeom prst="rect">
            <a:avLst/>
          </a:prstGeom>
        </p:spPr>
      </p:pic>
      <p:pic>
        <p:nvPicPr>
          <p:cNvPr id="8" name="Picture 8"/>
          <p:cNvPicPr>
            <a:picLocks noChangeAspect="1"/>
          </p:cNvPicPr>
          <p:nvPr/>
        </p:nvPicPr>
        <p:blipFill>
          <a:blip r:embed="rId3"/>
          <a:srcRect/>
          <a:stretch>
            <a:fillRect/>
          </a:stretch>
        </p:blipFill>
        <p:spPr>
          <a:xfrm>
            <a:off x="7131864" y="342964"/>
            <a:ext cx="10507367" cy="5910394"/>
          </a:xfrm>
          <a:prstGeom prst="rect">
            <a:avLst/>
          </a:prstGeom>
        </p:spPr>
      </p:pic>
      <p:sp>
        <p:nvSpPr>
          <p:cNvPr id="9" name="TextBox 9"/>
          <p:cNvSpPr txBox="1"/>
          <p:nvPr/>
        </p:nvSpPr>
        <p:spPr>
          <a:xfrm>
            <a:off x="423662" y="3424238"/>
            <a:ext cx="6141690" cy="3362325"/>
          </a:xfrm>
          <a:prstGeom prst="rect">
            <a:avLst/>
          </a:prstGeom>
        </p:spPr>
        <p:txBody>
          <a:bodyPr lIns="0" tIns="0" rIns="0" bIns="0" rtlCol="0" anchor="t">
            <a:spAutoFit/>
          </a:bodyPr>
          <a:lstStyle/>
          <a:p>
            <a:pPr>
              <a:lnSpc>
                <a:spcPts val="8640"/>
              </a:lnSpc>
            </a:pPr>
            <a:r>
              <a:rPr lang="en-US" sz="7200">
                <a:solidFill>
                  <a:srgbClr val="000000"/>
                </a:solidFill>
                <a:latin typeface="Telegraf Bold"/>
              </a:rPr>
              <a:t>Supporting Refugees in Ireland</a:t>
            </a:r>
          </a:p>
        </p:txBody>
      </p:sp>
      <p:sp>
        <p:nvSpPr>
          <p:cNvPr id="10" name="TextBox 10"/>
          <p:cNvSpPr txBox="1"/>
          <p:nvPr/>
        </p:nvSpPr>
        <p:spPr>
          <a:xfrm>
            <a:off x="7867175" y="7329683"/>
            <a:ext cx="8039025" cy="970009"/>
          </a:xfrm>
          <a:prstGeom prst="rect">
            <a:avLst/>
          </a:prstGeom>
        </p:spPr>
        <p:txBody>
          <a:bodyPr lIns="0" tIns="0" rIns="0" bIns="0" rtlCol="0" anchor="t">
            <a:spAutoFit/>
          </a:bodyPr>
          <a:lstStyle/>
          <a:p>
            <a:pPr>
              <a:lnSpc>
                <a:spcPts val="3919"/>
              </a:lnSpc>
            </a:pPr>
            <a:r>
              <a:rPr lang="en-US" sz="2799" dirty="0">
                <a:solidFill>
                  <a:srgbClr val="222222"/>
                </a:solidFill>
                <a:latin typeface="Telegraf Medium"/>
              </a:rPr>
              <a:t>Katie Mannion</a:t>
            </a:r>
          </a:p>
          <a:p>
            <a:pPr>
              <a:lnSpc>
                <a:spcPts val="3919"/>
              </a:lnSpc>
            </a:pPr>
            <a:r>
              <a:rPr lang="en-US" sz="2799" dirty="0">
                <a:solidFill>
                  <a:srgbClr val="222222"/>
                </a:solidFill>
                <a:latin typeface="Telegraf Medium"/>
              </a:rPr>
              <a:t>Irish Refugee Council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817803" y="3997114"/>
            <a:ext cx="2895730" cy="700757"/>
            <a:chOff x="0" y="0"/>
            <a:chExt cx="3860974" cy="934343"/>
          </a:xfrm>
        </p:grpSpPr>
        <p:grpSp>
          <p:nvGrpSpPr>
            <p:cNvPr id="3" name="Group 3"/>
            <p:cNvGrpSpPr/>
            <p:nvPr/>
          </p:nvGrpSpPr>
          <p:grpSpPr>
            <a:xfrm>
              <a:off x="0" y="0"/>
              <a:ext cx="3860974" cy="934343"/>
              <a:chOff x="0" y="0"/>
              <a:chExt cx="5128703" cy="1241130"/>
            </a:xfrm>
          </p:grpSpPr>
          <p:sp>
            <p:nvSpPr>
              <p:cNvPr id="4" name="Freeform 4"/>
              <p:cNvSpPr/>
              <p:nvPr/>
            </p:nvSpPr>
            <p:spPr>
              <a:xfrm>
                <a:off x="0" y="0"/>
                <a:ext cx="5129973" cy="1241130"/>
              </a:xfrm>
              <a:custGeom>
                <a:avLst/>
                <a:gdLst/>
                <a:ahLst/>
                <a:cxnLst/>
                <a:rect l="l" t="t" r="r" b="b"/>
                <a:pathLst>
                  <a:path w="5129973" h="1241130">
                    <a:moveTo>
                      <a:pt x="4576253" y="1241130"/>
                    </a:moveTo>
                    <a:lnTo>
                      <a:pt x="553720" y="1241130"/>
                    </a:lnTo>
                    <a:cubicBezTo>
                      <a:pt x="247650" y="1241130"/>
                      <a:pt x="0" y="963284"/>
                      <a:pt x="0" y="621290"/>
                    </a:cubicBezTo>
                    <a:cubicBezTo>
                      <a:pt x="0" y="277870"/>
                      <a:pt x="247650" y="0"/>
                      <a:pt x="553720" y="0"/>
                    </a:cubicBezTo>
                    <a:lnTo>
                      <a:pt x="4576253" y="0"/>
                    </a:lnTo>
                    <a:cubicBezTo>
                      <a:pt x="4882323" y="0"/>
                      <a:pt x="5129973" y="277870"/>
                      <a:pt x="5129973" y="621290"/>
                    </a:cubicBezTo>
                    <a:cubicBezTo>
                      <a:pt x="5128703" y="963284"/>
                      <a:pt x="4881053" y="1241130"/>
                      <a:pt x="4576253" y="1241130"/>
                    </a:cubicBezTo>
                    <a:close/>
                  </a:path>
                </a:pathLst>
              </a:custGeom>
              <a:solidFill>
                <a:srgbClr val="F29422"/>
              </a:solidFill>
            </p:spPr>
          </p:sp>
        </p:grpSp>
        <p:sp>
          <p:nvSpPr>
            <p:cNvPr id="5" name="TextBox 5"/>
            <p:cNvSpPr txBox="1"/>
            <p:nvPr/>
          </p:nvSpPr>
          <p:spPr>
            <a:xfrm>
              <a:off x="574442" y="202800"/>
              <a:ext cx="2712089"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OUR MISSION</a:t>
              </a:r>
            </a:p>
          </p:txBody>
        </p:sp>
      </p:grpSp>
      <p:grpSp>
        <p:nvGrpSpPr>
          <p:cNvPr id="6" name="Group 6"/>
          <p:cNvGrpSpPr/>
          <p:nvPr/>
        </p:nvGrpSpPr>
        <p:grpSpPr>
          <a:xfrm>
            <a:off x="560040" y="5247637"/>
            <a:ext cx="4807274" cy="4659710"/>
            <a:chOff x="0" y="0"/>
            <a:chExt cx="6409699" cy="6212947"/>
          </a:xfrm>
        </p:grpSpPr>
        <p:sp>
          <p:nvSpPr>
            <p:cNvPr id="7" name="AutoShape 7"/>
            <p:cNvSpPr/>
            <p:nvPr/>
          </p:nvSpPr>
          <p:spPr>
            <a:xfrm>
              <a:off x="0" y="0"/>
              <a:ext cx="682425" cy="72982"/>
            </a:xfrm>
            <a:prstGeom prst="rect">
              <a:avLst/>
            </a:prstGeom>
            <a:solidFill>
              <a:srgbClr val="00689D"/>
            </a:solidFill>
          </p:spPr>
        </p:sp>
        <p:sp>
          <p:nvSpPr>
            <p:cNvPr id="8" name="TextBox 8"/>
            <p:cNvSpPr txBox="1"/>
            <p:nvPr/>
          </p:nvSpPr>
          <p:spPr>
            <a:xfrm>
              <a:off x="0" y="493079"/>
              <a:ext cx="6409699" cy="57198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We provide services and support for people seeking protection and people recognised as refugees in Ireland and advocate for humane and dignified protection procedures and responses to people fleeing persecution. </a:t>
              </a:r>
            </a:p>
            <a:p>
              <a:pPr>
                <a:lnSpc>
                  <a:spcPts val="3079"/>
                </a:lnSpc>
              </a:pPr>
              <a:r>
                <a:rPr lang="en-US" sz="2199">
                  <a:solidFill>
                    <a:srgbClr val="222222"/>
                  </a:solidFill>
                  <a:latin typeface="Telegraf Medium"/>
                </a:rPr>
                <a:t>We work with people who have to flee their home country, as it is no longer safe for them to be there. </a:t>
              </a:r>
            </a:p>
            <a:p>
              <a:pPr>
                <a:lnSpc>
                  <a:spcPts val="3079"/>
                </a:lnSpc>
              </a:pPr>
              <a:endParaRPr lang="en-US" sz="2199">
                <a:solidFill>
                  <a:srgbClr val="222222"/>
                </a:solidFill>
                <a:latin typeface="Telegraf Medium"/>
              </a:endParaRPr>
            </a:p>
          </p:txBody>
        </p:sp>
      </p:grpSp>
      <p:grpSp>
        <p:nvGrpSpPr>
          <p:cNvPr id="9" name="Group 9"/>
          <p:cNvGrpSpPr/>
          <p:nvPr/>
        </p:nvGrpSpPr>
        <p:grpSpPr>
          <a:xfrm>
            <a:off x="6740363" y="4697871"/>
            <a:ext cx="4807274" cy="3747355"/>
            <a:chOff x="0" y="0"/>
            <a:chExt cx="6409699" cy="4996474"/>
          </a:xfrm>
        </p:grpSpPr>
        <p:sp>
          <p:nvSpPr>
            <p:cNvPr id="10" name="AutoShape 10"/>
            <p:cNvSpPr/>
            <p:nvPr/>
          </p:nvSpPr>
          <p:spPr>
            <a:xfrm>
              <a:off x="0" y="866327"/>
              <a:ext cx="682425" cy="72982"/>
            </a:xfrm>
            <a:prstGeom prst="rect">
              <a:avLst/>
            </a:prstGeom>
            <a:solidFill>
              <a:srgbClr val="00689D"/>
            </a:solidFill>
          </p:spPr>
        </p:sp>
        <p:sp>
          <p:nvSpPr>
            <p:cNvPr id="11" name="TextBox 11"/>
            <p:cNvSpPr txBox="1"/>
            <p:nvPr/>
          </p:nvSpPr>
          <p:spPr>
            <a:xfrm>
              <a:off x="0" y="1359405"/>
              <a:ext cx="6409699" cy="3637068"/>
            </a:xfrm>
            <a:prstGeom prst="rect">
              <a:avLst/>
            </a:prstGeom>
          </p:spPr>
          <p:txBody>
            <a:bodyPr lIns="0" tIns="0" rIns="0" bIns="0" rtlCol="0" anchor="t">
              <a:spAutoFit/>
            </a:bodyPr>
            <a:lstStyle/>
            <a:p>
              <a:pPr>
                <a:lnSpc>
                  <a:spcPts val="3079"/>
                </a:lnSpc>
              </a:pPr>
              <a:r>
                <a:rPr lang="en-US" sz="2200" spc="-109">
                  <a:solidFill>
                    <a:srgbClr val="222222"/>
                  </a:solidFill>
                  <a:latin typeface="Telegraf Medium"/>
                </a:rPr>
                <a:t>Independence</a:t>
              </a:r>
            </a:p>
            <a:p>
              <a:pPr>
                <a:lnSpc>
                  <a:spcPts val="3079"/>
                </a:lnSpc>
              </a:pPr>
              <a:r>
                <a:rPr lang="en-US" sz="2199" spc="-109">
                  <a:solidFill>
                    <a:srgbClr val="222222"/>
                  </a:solidFill>
                  <a:latin typeface="Telegraf Medium"/>
                </a:rPr>
                <a:t>Human Rights</a:t>
              </a:r>
            </a:p>
            <a:p>
              <a:pPr>
                <a:lnSpc>
                  <a:spcPts val="3079"/>
                </a:lnSpc>
              </a:pPr>
              <a:r>
                <a:rPr lang="en-US" sz="2199" spc="-109">
                  <a:solidFill>
                    <a:srgbClr val="222222"/>
                  </a:solidFill>
                  <a:latin typeface="Telegraf Medium"/>
                </a:rPr>
                <a:t>Inclusion</a:t>
              </a:r>
            </a:p>
            <a:p>
              <a:pPr>
                <a:lnSpc>
                  <a:spcPts val="3079"/>
                </a:lnSpc>
              </a:pPr>
              <a:r>
                <a:rPr lang="en-US" sz="2200" spc="-109">
                  <a:solidFill>
                    <a:srgbClr val="222222"/>
                  </a:solidFill>
                  <a:latin typeface="Telegraf Medium"/>
                </a:rPr>
                <a:t>Expertise</a:t>
              </a:r>
            </a:p>
            <a:p>
              <a:pPr>
                <a:lnSpc>
                  <a:spcPts val="3079"/>
                </a:lnSpc>
              </a:pPr>
              <a:r>
                <a:rPr lang="en-US" sz="2199" spc="-109">
                  <a:solidFill>
                    <a:srgbClr val="222222"/>
                  </a:solidFill>
                  <a:latin typeface="Telegraf Medium"/>
                </a:rPr>
                <a:t>Partnership</a:t>
              </a:r>
            </a:p>
            <a:p>
              <a:pPr>
                <a:lnSpc>
                  <a:spcPts val="3079"/>
                </a:lnSpc>
              </a:pPr>
              <a:endParaRPr lang="en-US" sz="2199" spc="-109">
                <a:solidFill>
                  <a:srgbClr val="222222"/>
                </a:solidFill>
                <a:latin typeface="Telegraf Medium"/>
              </a:endParaRPr>
            </a:p>
            <a:p>
              <a:pPr>
                <a:lnSpc>
                  <a:spcPts val="3079"/>
                </a:lnSpc>
              </a:pPr>
              <a:endParaRPr lang="en-US" sz="2199" spc="-109">
                <a:solidFill>
                  <a:srgbClr val="222222"/>
                </a:solidFill>
                <a:latin typeface="Telegraf Medium"/>
              </a:endParaRPr>
            </a:p>
          </p:txBody>
        </p:sp>
        <p:sp>
          <p:nvSpPr>
            <p:cNvPr id="12" name="TextBox 12"/>
            <p:cNvSpPr txBox="1"/>
            <p:nvPr/>
          </p:nvSpPr>
          <p:spPr>
            <a:xfrm>
              <a:off x="0" y="-66675"/>
              <a:ext cx="6409699" cy="512868"/>
            </a:xfrm>
            <a:prstGeom prst="rect">
              <a:avLst/>
            </a:prstGeom>
          </p:spPr>
          <p:txBody>
            <a:bodyPr lIns="0" tIns="0" rIns="0" bIns="0" rtlCol="0" anchor="t">
              <a:spAutoFit/>
            </a:bodyPr>
            <a:lstStyle/>
            <a:p>
              <a:pPr>
                <a:lnSpc>
                  <a:spcPts val="3079"/>
                </a:lnSpc>
              </a:pPr>
              <a:endParaRPr/>
            </a:p>
          </p:txBody>
        </p:sp>
      </p:grpSp>
      <p:grpSp>
        <p:nvGrpSpPr>
          <p:cNvPr id="13" name="Group 13"/>
          <p:cNvGrpSpPr/>
          <p:nvPr/>
        </p:nvGrpSpPr>
        <p:grpSpPr>
          <a:xfrm>
            <a:off x="12532731" y="4776819"/>
            <a:ext cx="4807274" cy="2185255"/>
            <a:chOff x="0" y="0"/>
            <a:chExt cx="6409699" cy="2913674"/>
          </a:xfrm>
        </p:grpSpPr>
        <p:sp>
          <p:nvSpPr>
            <p:cNvPr id="14" name="AutoShape 14"/>
            <p:cNvSpPr/>
            <p:nvPr/>
          </p:nvSpPr>
          <p:spPr>
            <a:xfrm>
              <a:off x="0" y="866327"/>
              <a:ext cx="682425" cy="72982"/>
            </a:xfrm>
            <a:prstGeom prst="rect">
              <a:avLst/>
            </a:prstGeom>
            <a:solidFill>
              <a:srgbClr val="00689D"/>
            </a:solidFill>
          </p:spPr>
        </p:sp>
        <p:sp>
          <p:nvSpPr>
            <p:cNvPr id="15" name="TextBox 15"/>
            <p:cNvSpPr txBox="1"/>
            <p:nvPr/>
          </p:nvSpPr>
          <p:spPr>
            <a:xfrm>
              <a:off x="0" y="1359405"/>
              <a:ext cx="6409699" cy="15542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Since our creation, we have provided support to more than 10,000 people.</a:t>
              </a:r>
            </a:p>
          </p:txBody>
        </p:sp>
        <p:sp>
          <p:nvSpPr>
            <p:cNvPr id="16" name="TextBox 16"/>
            <p:cNvSpPr txBox="1"/>
            <p:nvPr/>
          </p:nvSpPr>
          <p:spPr>
            <a:xfrm>
              <a:off x="0" y="-66675"/>
              <a:ext cx="6409699" cy="512868"/>
            </a:xfrm>
            <a:prstGeom prst="rect">
              <a:avLst/>
            </a:prstGeom>
          </p:spPr>
          <p:txBody>
            <a:bodyPr lIns="0" tIns="0" rIns="0" bIns="0" rtlCol="0" anchor="t">
              <a:spAutoFit/>
            </a:bodyPr>
            <a:lstStyle/>
            <a:p>
              <a:pPr>
                <a:lnSpc>
                  <a:spcPts val="3079"/>
                </a:lnSpc>
              </a:pPr>
              <a:endParaRPr/>
            </a:p>
          </p:txBody>
        </p:sp>
      </p:grpSp>
      <p:grpSp>
        <p:nvGrpSpPr>
          <p:cNvPr id="17" name="Group 17"/>
          <p:cNvGrpSpPr/>
          <p:nvPr/>
        </p:nvGrpSpPr>
        <p:grpSpPr>
          <a:xfrm>
            <a:off x="6740363" y="3997114"/>
            <a:ext cx="2801998" cy="700757"/>
            <a:chOff x="0" y="0"/>
            <a:chExt cx="3735998" cy="934343"/>
          </a:xfrm>
        </p:grpSpPr>
        <p:grpSp>
          <p:nvGrpSpPr>
            <p:cNvPr id="18" name="Group 18"/>
            <p:cNvGrpSpPr/>
            <p:nvPr/>
          </p:nvGrpSpPr>
          <p:grpSpPr>
            <a:xfrm>
              <a:off x="0" y="0"/>
              <a:ext cx="3735998" cy="934343"/>
              <a:chOff x="0" y="0"/>
              <a:chExt cx="4962692" cy="1241130"/>
            </a:xfrm>
          </p:grpSpPr>
          <p:sp>
            <p:nvSpPr>
              <p:cNvPr id="19" name="Freeform 19"/>
              <p:cNvSpPr/>
              <p:nvPr/>
            </p:nvSpPr>
            <p:spPr>
              <a:xfrm>
                <a:off x="0" y="0"/>
                <a:ext cx="4963962" cy="1241130"/>
              </a:xfrm>
              <a:custGeom>
                <a:avLst/>
                <a:gdLst/>
                <a:ahLst/>
                <a:cxnLst/>
                <a:rect l="l" t="t" r="r" b="b"/>
                <a:pathLst>
                  <a:path w="4963962" h="1241130">
                    <a:moveTo>
                      <a:pt x="4410242" y="1241130"/>
                    </a:moveTo>
                    <a:lnTo>
                      <a:pt x="553720" y="1241130"/>
                    </a:lnTo>
                    <a:cubicBezTo>
                      <a:pt x="247650" y="1241130"/>
                      <a:pt x="0" y="963284"/>
                      <a:pt x="0" y="621290"/>
                    </a:cubicBezTo>
                    <a:cubicBezTo>
                      <a:pt x="0" y="277870"/>
                      <a:pt x="247650" y="0"/>
                      <a:pt x="553720" y="0"/>
                    </a:cubicBezTo>
                    <a:lnTo>
                      <a:pt x="4410242" y="0"/>
                    </a:lnTo>
                    <a:cubicBezTo>
                      <a:pt x="4716312" y="0"/>
                      <a:pt x="4963962" y="277870"/>
                      <a:pt x="4963962" y="621290"/>
                    </a:cubicBezTo>
                    <a:cubicBezTo>
                      <a:pt x="4962692" y="963284"/>
                      <a:pt x="4715042" y="1241130"/>
                      <a:pt x="4410242" y="1241130"/>
                    </a:cubicBezTo>
                    <a:close/>
                  </a:path>
                </a:pathLst>
              </a:custGeom>
              <a:solidFill>
                <a:srgbClr val="F29422"/>
              </a:solidFill>
            </p:spPr>
          </p:sp>
        </p:grpSp>
        <p:sp>
          <p:nvSpPr>
            <p:cNvPr id="20" name="TextBox 20"/>
            <p:cNvSpPr txBox="1"/>
            <p:nvPr/>
          </p:nvSpPr>
          <p:spPr>
            <a:xfrm>
              <a:off x="555848" y="202800"/>
              <a:ext cx="2624301"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OUR VALUES</a:t>
              </a:r>
            </a:p>
          </p:txBody>
        </p:sp>
      </p:grpSp>
      <p:grpSp>
        <p:nvGrpSpPr>
          <p:cNvPr id="21" name="Group 21"/>
          <p:cNvGrpSpPr/>
          <p:nvPr/>
        </p:nvGrpSpPr>
        <p:grpSpPr>
          <a:xfrm>
            <a:off x="12491693" y="4076061"/>
            <a:ext cx="2708266" cy="700757"/>
            <a:chOff x="0" y="0"/>
            <a:chExt cx="3611022" cy="934343"/>
          </a:xfrm>
        </p:grpSpPr>
        <p:grpSp>
          <p:nvGrpSpPr>
            <p:cNvPr id="22" name="Group 22"/>
            <p:cNvGrpSpPr/>
            <p:nvPr/>
          </p:nvGrpSpPr>
          <p:grpSpPr>
            <a:xfrm>
              <a:off x="0" y="0"/>
              <a:ext cx="3611022" cy="934343"/>
              <a:chOff x="0" y="0"/>
              <a:chExt cx="4796681" cy="1241130"/>
            </a:xfrm>
          </p:grpSpPr>
          <p:sp>
            <p:nvSpPr>
              <p:cNvPr id="23" name="Freeform 23"/>
              <p:cNvSpPr/>
              <p:nvPr/>
            </p:nvSpPr>
            <p:spPr>
              <a:xfrm>
                <a:off x="0" y="0"/>
                <a:ext cx="4797951" cy="1241130"/>
              </a:xfrm>
              <a:custGeom>
                <a:avLst/>
                <a:gdLst/>
                <a:ahLst/>
                <a:cxnLst/>
                <a:rect l="l" t="t" r="r" b="b"/>
                <a:pathLst>
                  <a:path w="4797951" h="1241130">
                    <a:moveTo>
                      <a:pt x="4244230" y="1241130"/>
                    </a:moveTo>
                    <a:lnTo>
                      <a:pt x="553720" y="1241130"/>
                    </a:lnTo>
                    <a:cubicBezTo>
                      <a:pt x="247650" y="1241130"/>
                      <a:pt x="0" y="963284"/>
                      <a:pt x="0" y="621290"/>
                    </a:cubicBezTo>
                    <a:cubicBezTo>
                      <a:pt x="0" y="277870"/>
                      <a:pt x="247650" y="0"/>
                      <a:pt x="553720" y="0"/>
                    </a:cubicBezTo>
                    <a:lnTo>
                      <a:pt x="4244230" y="0"/>
                    </a:lnTo>
                    <a:cubicBezTo>
                      <a:pt x="4550301" y="0"/>
                      <a:pt x="4797951" y="277870"/>
                      <a:pt x="4797951" y="621290"/>
                    </a:cubicBezTo>
                    <a:cubicBezTo>
                      <a:pt x="4796680" y="963284"/>
                      <a:pt x="4549030" y="1241130"/>
                      <a:pt x="4244230" y="1241130"/>
                    </a:cubicBezTo>
                    <a:close/>
                  </a:path>
                </a:pathLst>
              </a:custGeom>
              <a:solidFill>
                <a:srgbClr val="F29422"/>
              </a:solidFill>
            </p:spPr>
          </p:sp>
        </p:grpSp>
        <p:sp>
          <p:nvSpPr>
            <p:cNvPr id="24" name="TextBox 24"/>
            <p:cNvSpPr txBox="1"/>
            <p:nvPr/>
          </p:nvSpPr>
          <p:spPr>
            <a:xfrm>
              <a:off x="537254" y="202800"/>
              <a:ext cx="2536514"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OUR IMPACT</a:t>
              </a:r>
            </a:p>
          </p:txBody>
        </p:sp>
      </p:grpSp>
      <p:pic>
        <p:nvPicPr>
          <p:cNvPr id="25" name="Picture 25"/>
          <p:cNvPicPr>
            <a:picLocks noChangeAspect="1"/>
          </p:cNvPicPr>
          <p:nvPr/>
        </p:nvPicPr>
        <p:blipFill>
          <a:blip r:embed="rId2"/>
          <a:srcRect/>
          <a:stretch>
            <a:fillRect/>
          </a:stretch>
        </p:blipFill>
        <p:spPr>
          <a:xfrm>
            <a:off x="354906" y="613681"/>
            <a:ext cx="1910762" cy="920749"/>
          </a:xfrm>
          <a:prstGeom prst="rect">
            <a:avLst/>
          </a:prstGeom>
        </p:spPr>
      </p:pic>
      <p:pic>
        <p:nvPicPr>
          <p:cNvPr id="26" name="Picture 26"/>
          <p:cNvPicPr>
            <a:picLocks noChangeAspect="1"/>
          </p:cNvPicPr>
          <p:nvPr/>
        </p:nvPicPr>
        <p:blipFill>
          <a:blip r:embed="rId3"/>
          <a:srcRect/>
          <a:stretch>
            <a:fillRect/>
          </a:stretch>
        </p:blipFill>
        <p:spPr>
          <a:xfrm>
            <a:off x="11719620" y="141978"/>
            <a:ext cx="6433496" cy="3736789"/>
          </a:xfrm>
          <a:prstGeom prst="rect">
            <a:avLst/>
          </a:prstGeom>
        </p:spPr>
      </p:pic>
      <p:sp>
        <p:nvSpPr>
          <p:cNvPr id="27" name="TextBox 27"/>
          <p:cNvSpPr txBox="1"/>
          <p:nvPr/>
        </p:nvSpPr>
        <p:spPr>
          <a:xfrm>
            <a:off x="1028700" y="2413637"/>
            <a:ext cx="12817126" cy="1143000"/>
          </a:xfrm>
          <a:prstGeom prst="rect">
            <a:avLst/>
          </a:prstGeom>
        </p:spPr>
        <p:txBody>
          <a:bodyPr lIns="0" tIns="0" rIns="0" bIns="0" rtlCol="0" anchor="t">
            <a:spAutoFit/>
          </a:bodyPr>
          <a:lstStyle/>
          <a:p>
            <a:pPr>
              <a:lnSpc>
                <a:spcPts val="8400"/>
              </a:lnSpc>
            </a:pPr>
            <a:r>
              <a:rPr lang="en-US" sz="7000">
                <a:solidFill>
                  <a:srgbClr val="222222"/>
                </a:solidFill>
                <a:latin typeface="Telegraf Medium"/>
              </a:rPr>
              <a:t>Who we 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27879" y="2116279"/>
            <a:ext cx="810696" cy="810696"/>
            <a:chOff x="0" y="0"/>
            <a:chExt cx="1080928" cy="1080928"/>
          </a:xfrm>
        </p:grpSpPr>
        <p:grpSp>
          <p:nvGrpSpPr>
            <p:cNvPr id="3" name="Group 3"/>
            <p:cNvGrpSpPr/>
            <p:nvPr/>
          </p:nvGrpSpPr>
          <p:grpSpPr>
            <a:xfrm>
              <a:off x="0" y="0"/>
              <a:ext cx="1080928" cy="108092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9422"/>
              </a:solidFill>
            </p:spPr>
          </p:sp>
        </p:grpSp>
        <p:sp>
          <p:nvSpPr>
            <p:cNvPr id="5" name="TextBox 5"/>
            <p:cNvSpPr txBox="1"/>
            <p:nvPr/>
          </p:nvSpPr>
          <p:spPr>
            <a:xfrm>
              <a:off x="140164" y="250692"/>
              <a:ext cx="800600"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1</a:t>
              </a:r>
            </a:p>
          </p:txBody>
        </p:sp>
      </p:grpSp>
      <p:grpSp>
        <p:nvGrpSpPr>
          <p:cNvPr id="6" name="Group 6"/>
          <p:cNvGrpSpPr/>
          <p:nvPr/>
        </p:nvGrpSpPr>
        <p:grpSpPr>
          <a:xfrm>
            <a:off x="13213793" y="2116279"/>
            <a:ext cx="810696" cy="810696"/>
            <a:chOff x="0" y="0"/>
            <a:chExt cx="1080928" cy="1080928"/>
          </a:xfrm>
        </p:grpSpPr>
        <p:grpSp>
          <p:nvGrpSpPr>
            <p:cNvPr id="7" name="Group 7"/>
            <p:cNvGrpSpPr/>
            <p:nvPr/>
          </p:nvGrpSpPr>
          <p:grpSpPr>
            <a:xfrm>
              <a:off x="0" y="0"/>
              <a:ext cx="1080928" cy="108092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9422"/>
              </a:solidFill>
            </p:spPr>
          </p:sp>
        </p:grpSp>
        <p:sp>
          <p:nvSpPr>
            <p:cNvPr id="9" name="TextBox 9"/>
            <p:cNvSpPr txBox="1"/>
            <p:nvPr/>
          </p:nvSpPr>
          <p:spPr>
            <a:xfrm>
              <a:off x="140164" y="250692"/>
              <a:ext cx="800600"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4</a:t>
              </a:r>
            </a:p>
          </p:txBody>
        </p:sp>
      </p:grpSp>
      <p:grpSp>
        <p:nvGrpSpPr>
          <p:cNvPr id="10" name="Group 10"/>
          <p:cNvGrpSpPr/>
          <p:nvPr/>
        </p:nvGrpSpPr>
        <p:grpSpPr>
          <a:xfrm>
            <a:off x="8127879" y="4601376"/>
            <a:ext cx="810696" cy="810696"/>
            <a:chOff x="0" y="0"/>
            <a:chExt cx="1080928" cy="1080928"/>
          </a:xfrm>
        </p:grpSpPr>
        <p:grpSp>
          <p:nvGrpSpPr>
            <p:cNvPr id="11" name="Group 11"/>
            <p:cNvGrpSpPr/>
            <p:nvPr/>
          </p:nvGrpSpPr>
          <p:grpSpPr>
            <a:xfrm>
              <a:off x="0" y="0"/>
              <a:ext cx="1080928" cy="108092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9422"/>
              </a:solidFill>
            </p:spPr>
          </p:sp>
        </p:grpSp>
        <p:sp>
          <p:nvSpPr>
            <p:cNvPr id="13" name="TextBox 13"/>
            <p:cNvSpPr txBox="1"/>
            <p:nvPr/>
          </p:nvSpPr>
          <p:spPr>
            <a:xfrm>
              <a:off x="140164" y="250692"/>
              <a:ext cx="800600"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2</a:t>
              </a:r>
            </a:p>
          </p:txBody>
        </p:sp>
      </p:grpSp>
      <p:grpSp>
        <p:nvGrpSpPr>
          <p:cNvPr id="14" name="Group 14"/>
          <p:cNvGrpSpPr/>
          <p:nvPr/>
        </p:nvGrpSpPr>
        <p:grpSpPr>
          <a:xfrm>
            <a:off x="13213793" y="4803502"/>
            <a:ext cx="810696" cy="810696"/>
            <a:chOff x="0" y="0"/>
            <a:chExt cx="1080928" cy="1080928"/>
          </a:xfrm>
        </p:grpSpPr>
        <p:grpSp>
          <p:nvGrpSpPr>
            <p:cNvPr id="15" name="Group 15"/>
            <p:cNvGrpSpPr/>
            <p:nvPr/>
          </p:nvGrpSpPr>
          <p:grpSpPr>
            <a:xfrm>
              <a:off x="0" y="0"/>
              <a:ext cx="1080928" cy="1080928"/>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9422"/>
              </a:solidFill>
            </p:spPr>
          </p:sp>
        </p:grpSp>
        <p:sp>
          <p:nvSpPr>
            <p:cNvPr id="17" name="TextBox 17"/>
            <p:cNvSpPr txBox="1"/>
            <p:nvPr/>
          </p:nvSpPr>
          <p:spPr>
            <a:xfrm>
              <a:off x="140164" y="250692"/>
              <a:ext cx="800600"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5</a:t>
              </a:r>
            </a:p>
          </p:txBody>
        </p:sp>
      </p:grpSp>
      <p:grpSp>
        <p:nvGrpSpPr>
          <p:cNvPr id="18" name="Group 18"/>
          <p:cNvGrpSpPr/>
          <p:nvPr/>
        </p:nvGrpSpPr>
        <p:grpSpPr>
          <a:xfrm>
            <a:off x="8127879" y="7395928"/>
            <a:ext cx="810696" cy="810696"/>
            <a:chOff x="0" y="0"/>
            <a:chExt cx="1080928" cy="1080928"/>
          </a:xfrm>
        </p:grpSpPr>
        <p:grpSp>
          <p:nvGrpSpPr>
            <p:cNvPr id="19" name="Group 19"/>
            <p:cNvGrpSpPr/>
            <p:nvPr/>
          </p:nvGrpSpPr>
          <p:grpSpPr>
            <a:xfrm>
              <a:off x="0" y="0"/>
              <a:ext cx="1080928" cy="1080928"/>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9422"/>
              </a:solidFill>
            </p:spPr>
          </p:sp>
        </p:grpSp>
        <p:sp>
          <p:nvSpPr>
            <p:cNvPr id="21" name="TextBox 21"/>
            <p:cNvSpPr txBox="1"/>
            <p:nvPr/>
          </p:nvSpPr>
          <p:spPr>
            <a:xfrm>
              <a:off x="140164" y="250692"/>
              <a:ext cx="800600"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3</a:t>
              </a:r>
            </a:p>
          </p:txBody>
        </p:sp>
      </p:grpSp>
      <p:grpSp>
        <p:nvGrpSpPr>
          <p:cNvPr id="22" name="Group 22"/>
          <p:cNvGrpSpPr/>
          <p:nvPr/>
        </p:nvGrpSpPr>
        <p:grpSpPr>
          <a:xfrm>
            <a:off x="13213793" y="7312411"/>
            <a:ext cx="810696" cy="810696"/>
            <a:chOff x="0" y="0"/>
            <a:chExt cx="1080928" cy="1080928"/>
          </a:xfrm>
        </p:grpSpPr>
        <p:grpSp>
          <p:nvGrpSpPr>
            <p:cNvPr id="23" name="Group 23"/>
            <p:cNvGrpSpPr/>
            <p:nvPr/>
          </p:nvGrpSpPr>
          <p:grpSpPr>
            <a:xfrm>
              <a:off x="0" y="0"/>
              <a:ext cx="1080928" cy="1080928"/>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9422"/>
              </a:solidFill>
            </p:spPr>
          </p:sp>
        </p:grpSp>
        <p:sp>
          <p:nvSpPr>
            <p:cNvPr id="25" name="TextBox 25"/>
            <p:cNvSpPr txBox="1"/>
            <p:nvPr/>
          </p:nvSpPr>
          <p:spPr>
            <a:xfrm>
              <a:off x="140164" y="250692"/>
              <a:ext cx="800600" cy="512868"/>
            </a:xfrm>
            <a:prstGeom prst="rect">
              <a:avLst/>
            </a:prstGeom>
          </p:spPr>
          <p:txBody>
            <a:bodyPr lIns="0" tIns="0" rIns="0" bIns="0" rtlCol="0" anchor="t">
              <a:spAutoFit/>
            </a:bodyPr>
            <a:lstStyle/>
            <a:p>
              <a:pPr algn="ctr">
                <a:lnSpc>
                  <a:spcPts val="3079"/>
                </a:lnSpc>
              </a:pPr>
              <a:r>
                <a:rPr lang="en-US" sz="2200">
                  <a:solidFill>
                    <a:srgbClr val="FFFFFF"/>
                  </a:solidFill>
                  <a:latin typeface="Telegraf Medium"/>
                </a:rPr>
                <a:t>6</a:t>
              </a:r>
            </a:p>
          </p:txBody>
        </p:sp>
      </p:grpSp>
      <p:pic>
        <p:nvPicPr>
          <p:cNvPr id="26" name="Picture 26"/>
          <p:cNvPicPr>
            <a:picLocks noChangeAspect="1"/>
          </p:cNvPicPr>
          <p:nvPr/>
        </p:nvPicPr>
        <p:blipFill>
          <a:blip r:embed="rId2"/>
          <a:srcRect/>
          <a:stretch>
            <a:fillRect/>
          </a:stretch>
        </p:blipFill>
        <p:spPr>
          <a:xfrm>
            <a:off x="409250" y="416807"/>
            <a:ext cx="1722516" cy="830038"/>
          </a:xfrm>
          <a:prstGeom prst="rect">
            <a:avLst/>
          </a:prstGeom>
        </p:spPr>
      </p:pic>
      <p:sp>
        <p:nvSpPr>
          <p:cNvPr id="27" name="TextBox 27"/>
          <p:cNvSpPr txBox="1"/>
          <p:nvPr/>
        </p:nvSpPr>
        <p:spPr>
          <a:xfrm>
            <a:off x="1671782" y="3863724"/>
            <a:ext cx="5139457" cy="2200275"/>
          </a:xfrm>
          <a:prstGeom prst="rect">
            <a:avLst/>
          </a:prstGeom>
        </p:spPr>
        <p:txBody>
          <a:bodyPr lIns="0" tIns="0" rIns="0" bIns="0" rtlCol="0" anchor="t">
            <a:spAutoFit/>
          </a:bodyPr>
          <a:lstStyle/>
          <a:p>
            <a:pPr>
              <a:lnSpc>
                <a:spcPts val="8400"/>
              </a:lnSpc>
            </a:pPr>
            <a:r>
              <a:rPr lang="en-US" sz="7000">
                <a:solidFill>
                  <a:srgbClr val="222222"/>
                </a:solidFill>
                <a:latin typeface="Telegraf Medium"/>
              </a:rPr>
              <a:t>Areas of work</a:t>
            </a:r>
          </a:p>
        </p:txBody>
      </p:sp>
      <p:grpSp>
        <p:nvGrpSpPr>
          <p:cNvPr id="28" name="Group 28"/>
          <p:cNvGrpSpPr/>
          <p:nvPr/>
        </p:nvGrpSpPr>
        <p:grpSpPr>
          <a:xfrm>
            <a:off x="9386341" y="2116279"/>
            <a:ext cx="2954517" cy="2025644"/>
            <a:chOff x="0" y="0"/>
            <a:chExt cx="3939356" cy="2700859"/>
          </a:xfrm>
        </p:grpSpPr>
        <p:sp>
          <p:nvSpPr>
            <p:cNvPr id="29" name="TextBox 29"/>
            <p:cNvSpPr txBox="1"/>
            <p:nvPr/>
          </p:nvSpPr>
          <p:spPr>
            <a:xfrm>
              <a:off x="0" y="-76200"/>
              <a:ext cx="3939356" cy="575733"/>
            </a:xfrm>
            <a:prstGeom prst="rect">
              <a:avLst/>
            </a:prstGeom>
          </p:spPr>
          <p:txBody>
            <a:bodyPr lIns="0" tIns="0" rIns="0" bIns="0" rtlCol="0" anchor="t">
              <a:spAutoFit/>
            </a:bodyPr>
            <a:lstStyle/>
            <a:p>
              <a:pPr>
                <a:lnSpc>
                  <a:spcPts val="3500"/>
                </a:lnSpc>
              </a:pPr>
              <a:r>
                <a:rPr lang="en-US" sz="2500">
                  <a:solidFill>
                    <a:srgbClr val="BF8B2E"/>
                  </a:solidFill>
                  <a:latin typeface="Telegraf Medium"/>
                </a:rPr>
                <a:t>DROP IN CENTRE</a:t>
              </a:r>
            </a:p>
          </p:txBody>
        </p:sp>
        <p:sp>
          <p:nvSpPr>
            <p:cNvPr id="30" name="TextBox 30"/>
            <p:cNvSpPr txBox="1"/>
            <p:nvPr/>
          </p:nvSpPr>
          <p:spPr>
            <a:xfrm>
              <a:off x="0" y="625891"/>
              <a:ext cx="3939356" cy="20749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Reception services for all people seeking information about their cases</a:t>
              </a:r>
            </a:p>
          </p:txBody>
        </p:sp>
      </p:grpSp>
      <p:grpSp>
        <p:nvGrpSpPr>
          <p:cNvPr id="31" name="Group 31"/>
          <p:cNvGrpSpPr/>
          <p:nvPr/>
        </p:nvGrpSpPr>
        <p:grpSpPr>
          <a:xfrm>
            <a:off x="14472254" y="2116279"/>
            <a:ext cx="2568990" cy="2416169"/>
            <a:chOff x="0" y="0"/>
            <a:chExt cx="3425320" cy="3221559"/>
          </a:xfrm>
        </p:grpSpPr>
        <p:sp>
          <p:nvSpPr>
            <p:cNvPr id="32" name="TextBox 32"/>
            <p:cNvSpPr txBox="1"/>
            <p:nvPr/>
          </p:nvSpPr>
          <p:spPr>
            <a:xfrm>
              <a:off x="0" y="-76200"/>
              <a:ext cx="3425320" cy="575733"/>
            </a:xfrm>
            <a:prstGeom prst="rect">
              <a:avLst/>
            </a:prstGeom>
          </p:spPr>
          <p:txBody>
            <a:bodyPr lIns="0" tIns="0" rIns="0" bIns="0" rtlCol="0" anchor="t">
              <a:spAutoFit/>
            </a:bodyPr>
            <a:lstStyle/>
            <a:p>
              <a:pPr>
                <a:lnSpc>
                  <a:spcPts val="3500"/>
                </a:lnSpc>
              </a:pPr>
              <a:r>
                <a:rPr lang="en-US" sz="2500">
                  <a:solidFill>
                    <a:srgbClr val="BF8B2E"/>
                  </a:solidFill>
                  <a:latin typeface="Telegraf Medium"/>
                </a:rPr>
                <a:t>EDUCATION</a:t>
              </a:r>
            </a:p>
          </p:txBody>
        </p:sp>
        <p:sp>
          <p:nvSpPr>
            <p:cNvPr id="33" name="TextBox 33"/>
            <p:cNvSpPr txBox="1"/>
            <p:nvPr/>
          </p:nvSpPr>
          <p:spPr>
            <a:xfrm>
              <a:off x="0" y="625891"/>
              <a:ext cx="3425320" cy="25956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Scholarships and advices to help students get back into their education </a:t>
              </a:r>
            </a:p>
          </p:txBody>
        </p:sp>
      </p:grpSp>
      <p:grpSp>
        <p:nvGrpSpPr>
          <p:cNvPr id="34" name="Group 34"/>
          <p:cNvGrpSpPr/>
          <p:nvPr/>
        </p:nvGrpSpPr>
        <p:grpSpPr>
          <a:xfrm>
            <a:off x="9386341" y="4601376"/>
            <a:ext cx="2720187" cy="2025644"/>
            <a:chOff x="0" y="0"/>
            <a:chExt cx="3626916" cy="2700859"/>
          </a:xfrm>
        </p:grpSpPr>
        <p:sp>
          <p:nvSpPr>
            <p:cNvPr id="35" name="TextBox 35"/>
            <p:cNvSpPr txBox="1"/>
            <p:nvPr/>
          </p:nvSpPr>
          <p:spPr>
            <a:xfrm>
              <a:off x="0" y="-76200"/>
              <a:ext cx="3626916" cy="575733"/>
            </a:xfrm>
            <a:prstGeom prst="rect">
              <a:avLst/>
            </a:prstGeom>
          </p:spPr>
          <p:txBody>
            <a:bodyPr lIns="0" tIns="0" rIns="0" bIns="0" rtlCol="0" anchor="t">
              <a:spAutoFit/>
            </a:bodyPr>
            <a:lstStyle/>
            <a:p>
              <a:pPr>
                <a:lnSpc>
                  <a:spcPts val="3500"/>
                </a:lnSpc>
              </a:pPr>
              <a:r>
                <a:rPr lang="en-US" sz="2500">
                  <a:solidFill>
                    <a:srgbClr val="BF8B2E"/>
                  </a:solidFill>
                  <a:latin typeface="Telegraf Medium"/>
                </a:rPr>
                <a:t>LAW CENTRE</a:t>
              </a:r>
            </a:p>
          </p:txBody>
        </p:sp>
        <p:sp>
          <p:nvSpPr>
            <p:cNvPr id="36" name="TextBox 36"/>
            <p:cNvSpPr txBox="1"/>
            <p:nvPr/>
          </p:nvSpPr>
          <p:spPr>
            <a:xfrm>
              <a:off x="0" y="625891"/>
              <a:ext cx="3626916" cy="20749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Legal representation for people seeking refugee status </a:t>
              </a:r>
            </a:p>
          </p:txBody>
        </p:sp>
      </p:grpSp>
      <p:grpSp>
        <p:nvGrpSpPr>
          <p:cNvPr id="37" name="Group 37"/>
          <p:cNvGrpSpPr/>
          <p:nvPr/>
        </p:nvGrpSpPr>
        <p:grpSpPr>
          <a:xfrm>
            <a:off x="14472254" y="4803502"/>
            <a:ext cx="2787046" cy="2025644"/>
            <a:chOff x="0" y="0"/>
            <a:chExt cx="3716061" cy="2700859"/>
          </a:xfrm>
        </p:grpSpPr>
        <p:sp>
          <p:nvSpPr>
            <p:cNvPr id="38" name="TextBox 38"/>
            <p:cNvSpPr txBox="1"/>
            <p:nvPr/>
          </p:nvSpPr>
          <p:spPr>
            <a:xfrm>
              <a:off x="0" y="-76200"/>
              <a:ext cx="3716061" cy="575733"/>
            </a:xfrm>
            <a:prstGeom prst="rect">
              <a:avLst/>
            </a:prstGeom>
          </p:spPr>
          <p:txBody>
            <a:bodyPr lIns="0" tIns="0" rIns="0" bIns="0" rtlCol="0" anchor="t">
              <a:spAutoFit/>
            </a:bodyPr>
            <a:lstStyle/>
            <a:p>
              <a:pPr>
                <a:lnSpc>
                  <a:spcPts val="3500"/>
                </a:lnSpc>
              </a:pPr>
              <a:r>
                <a:rPr lang="en-US" sz="2500">
                  <a:solidFill>
                    <a:srgbClr val="BF8B2E"/>
                  </a:solidFill>
                  <a:latin typeface="Telegraf Medium"/>
                </a:rPr>
                <a:t>YOUTH WORK</a:t>
              </a:r>
            </a:p>
          </p:txBody>
        </p:sp>
        <p:sp>
          <p:nvSpPr>
            <p:cNvPr id="39" name="TextBox 39"/>
            <p:cNvSpPr txBox="1"/>
            <p:nvPr/>
          </p:nvSpPr>
          <p:spPr>
            <a:xfrm>
              <a:off x="0" y="625891"/>
              <a:ext cx="3716061" cy="20749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Mental health services and support to young isolated people</a:t>
              </a:r>
            </a:p>
          </p:txBody>
        </p:sp>
      </p:grpSp>
      <p:grpSp>
        <p:nvGrpSpPr>
          <p:cNvPr id="40" name="Group 40"/>
          <p:cNvGrpSpPr/>
          <p:nvPr/>
        </p:nvGrpSpPr>
        <p:grpSpPr>
          <a:xfrm>
            <a:off x="9386341" y="7395928"/>
            <a:ext cx="2954517" cy="1244594"/>
            <a:chOff x="0" y="0"/>
            <a:chExt cx="3939356" cy="1659459"/>
          </a:xfrm>
        </p:grpSpPr>
        <p:sp>
          <p:nvSpPr>
            <p:cNvPr id="41" name="TextBox 41"/>
            <p:cNvSpPr txBox="1"/>
            <p:nvPr/>
          </p:nvSpPr>
          <p:spPr>
            <a:xfrm>
              <a:off x="0" y="-76200"/>
              <a:ext cx="3939356" cy="575733"/>
            </a:xfrm>
            <a:prstGeom prst="rect">
              <a:avLst/>
            </a:prstGeom>
          </p:spPr>
          <p:txBody>
            <a:bodyPr lIns="0" tIns="0" rIns="0" bIns="0" rtlCol="0" anchor="t">
              <a:spAutoFit/>
            </a:bodyPr>
            <a:lstStyle/>
            <a:p>
              <a:pPr>
                <a:lnSpc>
                  <a:spcPts val="3500"/>
                </a:lnSpc>
              </a:pPr>
              <a:r>
                <a:rPr lang="en-US" sz="2500">
                  <a:solidFill>
                    <a:srgbClr val="BF8B2E"/>
                  </a:solidFill>
                  <a:latin typeface="Telegraf Medium"/>
                </a:rPr>
                <a:t>HOUSING </a:t>
              </a:r>
            </a:p>
          </p:txBody>
        </p:sp>
        <p:sp>
          <p:nvSpPr>
            <p:cNvPr id="42" name="TextBox 42"/>
            <p:cNvSpPr txBox="1"/>
            <p:nvPr/>
          </p:nvSpPr>
          <p:spPr>
            <a:xfrm>
              <a:off x="0" y="625891"/>
              <a:ext cx="3939356" cy="10335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Helping people to find their safe home</a:t>
              </a:r>
            </a:p>
          </p:txBody>
        </p:sp>
      </p:grpSp>
      <p:grpSp>
        <p:nvGrpSpPr>
          <p:cNvPr id="43" name="Group 43"/>
          <p:cNvGrpSpPr/>
          <p:nvPr/>
        </p:nvGrpSpPr>
        <p:grpSpPr>
          <a:xfrm>
            <a:off x="14472254" y="7395928"/>
            <a:ext cx="2568990" cy="1635119"/>
            <a:chOff x="0" y="0"/>
            <a:chExt cx="3425320" cy="2180159"/>
          </a:xfrm>
        </p:grpSpPr>
        <p:sp>
          <p:nvSpPr>
            <p:cNvPr id="44" name="TextBox 44"/>
            <p:cNvSpPr txBox="1"/>
            <p:nvPr/>
          </p:nvSpPr>
          <p:spPr>
            <a:xfrm>
              <a:off x="0" y="-76200"/>
              <a:ext cx="3425320" cy="575733"/>
            </a:xfrm>
            <a:prstGeom prst="rect">
              <a:avLst/>
            </a:prstGeom>
          </p:spPr>
          <p:txBody>
            <a:bodyPr lIns="0" tIns="0" rIns="0" bIns="0" rtlCol="0" anchor="t">
              <a:spAutoFit/>
            </a:bodyPr>
            <a:lstStyle/>
            <a:p>
              <a:pPr>
                <a:lnSpc>
                  <a:spcPts val="3500"/>
                </a:lnSpc>
              </a:pPr>
              <a:r>
                <a:rPr lang="en-US" sz="2500">
                  <a:solidFill>
                    <a:srgbClr val="BF8B2E"/>
                  </a:solidFill>
                  <a:latin typeface="Telegraf Medium"/>
                </a:rPr>
                <a:t>EMPLOYMENT</a:t>
              </a:r>
            </a:p>
          </p:txBody>
        </p:sp>
        <p:sp>
          <p:nvSpPr>
            <p:cNvPr id="45" name="TextBox 45"/>
            <p:cNvSpPr txBox="1"/>
            <p:nvPr/>
          </p:nvSpPr>
          <p:spPr>
            <a:xfrm>
              <a:off x="0" y="625891"/>
              <a:ext cx="3425320" cy="1554268"/>
            </a:xfrm>
            <a:prstGeom prst="rect">
              <a:avLst/>
            </a:prstGeom>
          </p:spPr>
          <p:txBody>
            <a:bodyPr lIns="0" tIns="0" rIns="0" bIns="0" rtlCol="0" anchor="t">
              <a:spAutoFit/>
            </a:bodyPr>
            <a:lstStyle/>
            <a:p>
              <a:pPr>
                <a:lnSpc>
                  <a:spcPts val="3079"/>
                </a:lnSpc>
              </a:pPr>
              <a:r>
                <a:rPr lang="en-US" sz="2200">
                  <a:solidFill>
                    <a:srgbClr val="222222"/>
                  </a:solidFill>
                  <a:latin typeface="Telegraf Medium"/>
                </a:rPr>
                <a:t>Coaching and training people to find jobs in Ireland</a:t>
              </a:r>
            </a:p>
          </p:txBody>
        </p:sp>
      </p:grpSp>
      <p:sp>
        <p:nvSpPr>
          <p:cNvPr id="46" name="TextBox 46"/>
          <p:cNvSpPr txBox="1"/>
          <p:nvPr/>
        </p:nvSpPr>
        <p:spPr>
          <a:xfrm>
            <a:off x="12340858" y="10239375"/>
            <a:ext cx="5539680" cy="283210"/>
          </a:xfrm>
          <a:prstGeom prst="rect">
            <a:avLst/>
          </a:prstGeom>
        </p:spPr>
        <p:txBody>
          <a:bodyPr lIns="0" tIns="0" rIns="0" bIns="0" rtlCol="0" anchor="t">
            <a:spAutoFit/>
          </a:bodyPr>
          <a:lstStyle/>
          <a:p>
            <a:pPr algn="r">
              <a:lnSpc>
                <a:spcPts val="2240"/>
              </a:lnSpc>
            </a:pPr>
            <a:r>
              <a:rPr lang="en-US" sz="1600">
                <a:solidFill>
                  <a:srgbClr val="222222"/>
                </a:solidFill>
                <a:latin typeface="Telegraf Medium"/>
              </a:rPr>
              <a:t>Sky Ireland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6708" y="0"/>
            <a:ext cx="12815780" cy="10287000"/>
            <a:chOff x="0" y="0"/>
            <a:chExt cx="2384368" cy="1913890"/>
          </a:xfrm>
        </p:grpSpPr>
        <p:sp>
          <p:nvSpPr>
            <p:cNvPr id="3" name="Freeform 3"/>
            <p:cNvSpPr/>
            <p:nvPr/>
          </p:nvSpPr>
          <p:spPr>
            <a:xfrm>
              <a:off x="0" y="0"/>
              <a:ext cx="2384368" cy="1913890"/>
            </a:xfrm>
            <a:custGeom>
              <a:avLst/>
              <a:gdLst/>
              <a:ahLst/>
              <a:cxnLst/>
              <a:rect l="l" t="t" r="r" b="b"/>
              <a:pathLst>
                <a:path w="2384368" h="1913890">
                  <a:moveTo>
                    <a:pt x="2259908" y="1913890"/>
                  </a:moveTo>
                  <a:lnTo>
                    <a:pt x="124460" y="1913890"/>
                  </a:lnTo>
                  <a:cubicBezTo>
                    <a:pt x="55880" y="1913890"/>
                    <a:pt x="0" y="1858010"/>
                    <a:pt x="0" y="1789430"/>
                  </a:cubicBezTo>
                  <a:lnTo>
                    <a:pt x="0" y="124460"/>
                  </a:lnTo>
                  <a:cubicBezTo>
                    <a:pt x="0" y="55880"/>
                    <a:pt x="55880" y="0"/>
                    <a:pt x="124460" y="0"/>
                  </a:cubicBezTo>
                  <a:lnTo>
                    <a:pt x="2259908" y="0"/>
                  </a:lnTo>
                  <a:cubicBezTo>
                    <a:pt x="2328488" y="0"/>
                    <a:pt x="2384368" y="55880"/>
                    <a:pt x="2384368" y="124460"/>
                  </a:cubicBezTo>
                  <a:lnTo>
                    <a:pt x="2384368" y="1789430"/>
                  </a:lnTo>
                  <a:cubicBezTo>
                    <a:pt x="2384368" y="1858010"/>
                    <a:pt x="2328488" y="1913890"/>
                    <a:pt x="2259908" y="1913890"/>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620147" y="613681"/>
            <a:ext cx="1722516" cy="830038"/>
          </a:xfrm>
          <a:prstGeom prst="rect">
            <a:avLst/>
          </a:prstGeom>
        </p:spPr>
      </p:pic>
      <p:pic>
        <p:nvPicPr>
          <p:cNvPr id="5" name="Picture 5"/>
          <p:cNvPicPr>
            <a:picLocks noChangeAspect="1"/>
          </p:cNvPicPr>
          <p:nvPr/>
        </p:nvPicPr>
        <p:blipFill>
          <a:blip r:embed="rId3"/>
          <a:srcRect l="20747" r="32442"/>
          <a:stretch>
            <a:fillRect/>
          </a:stretch>
        </p:blipFill>
        <p:spPr>
          <a:xfrm>
            <a:off x="9765295" y="0"/>
            <a:ext cx="8522705" cy="10287000"/>
          </a:xfrm>
          <a:prstGeom prst="rect">
            <a:avLst/>
          </a:prstGeom>
        </p:spPr>
      </p:pic>
      <p:grpSp>
        <p:nvGrpSpPr>
          <p:cNvPr id="6" name="Group 6"/>
          <p:cNvGrpSpPr/>
          <p:nvPr/>
        </p:nvGrpSpPr>
        <p:grpSpPr>
          <a:xfrm>
            <a:off x="620147" y="2361254"/>
            <a:ext cx="8523853" cy="8558437"/>
            <a:chOff x="0" y="0"/>
            <a:chExt cx="11365137" cy="11411250"/>
          </a:xfrm>
        </p:grpSpPr>
        <p:sp>
          <p:nvSpPr>
            <p:cNvPr id="7" name="TextBox 7"/>
            <p:cNvSpPr txBox="1"/>
            <p:nvPr/>
          </p:nvSpPr>
          <p:spPr>
            <a:xfrm>
              <a:off x="0" y="-66675"/>
              <a:ext cx="11365137" cy="1306047"/>
            </a:xfrm>
            <a:prstGeom prst="rect">
              <a:avLst/>
            </a:prstGeom>
          </p:spPr>
          <p:txBody>
            <a:bodyPr lIns="0" tIns="0" rIns="0" bIns="0" rtlCol="0" anchor="t">
              <a:spAutoFit/>
            </a:bodyPr>
            <a:lstStyle/>
            <a:p>
              <a:pPr>
                <a:lnSpc>
                  <a:spcPts val="7385"/>
                </a:lnSpc>
              </a:pPr>
              <a:r>
                <a:rPr lang="en-US" sz="6154">
                  <a:solidFill>
                    <a:srgbClr val="222222"/>
                  </a:solidFill>
                  <a:latin typeface="Telegraf Medium"/>
                </a:rPr>
                <a:t>What is a refugee ?</a:t>
              </a:r>
            </a:p>
          </p:txBody>
        </p:sp>
        <p:sp>
          <p:nvSpPr>
            <p:cNvPr id="8" name="TextBox 8"/>
            <p:cNvSpPr txBox="1"/>
            <p:nvPr/>
          </p:nvSpPr>
          <p:spPr>
            <a:xfrm>
              <a:off x="0" y="2256554"/>
              <a:ext cx="11365137" cy="9154696"/>
            </a:xfrm>
            <a:prstGeom prst="rect">
              <a:avLst/>
            </a:prstGeom>
          </p:spPr>
          <p:txBody>
            <a:bodyPr lIns="0" tIns="0" rIns="0" bIns="0" rtlCol="0" anchor="t">
              <a:spAutoFit/>
            </a:bodyPr>
            <a:lstStyle/>
            <a:p>
              <a:pPr algn="just">
                <a:lnSpc>
                  <a:spcPts val="2707"/>
                </a:lnSpc>
              </a:pPr>
              <a:endParaRPr/>
            </a:p>
            <a:p>
              <a:pPr algn="just">
                <a:lnSpc>
                  <a:spcPts val="2707"/>
                </a:lnSpc>
              </a:pPr>
              <a:r>
                <a:rPr lang="en-US" sz="1934">
                  <a:solidFill>
                    <a:srgbClr val="222222"/>
                  </a:solidFill>
                  <a:latin typeface="Telegraf Medium"/>
                </a:rPr>
                <a:t>The 1951 Refugee Convention is a key legal document and defines a refugee as:</a:t>
              </a:r>
            </a:p>
            <a:p>
              <a:pPr algn="just">
                <a:lnSpc>
                  <a:spcPts val="2707"/>
                </a:lnSpc>
              </a:pPr>
              <a:endParaRPr lang="en-US" sz="1934">
                <a:solidFill>
                  <a:srgbClr val="222222"/>
                </a:solidFill>
                <a:latin typeface="Telegraf Medium"/>
              </a:endParaRPr>
            </a:p>
            <a:p>
              <a:pPr algn="just">
                <a:lnSpc>
                  <a:spcPts val="2707"/>
                </a:lnSpc>
              </a:pPr>
              <a:r>
                <a:rPr lang="en-US" sz="1934">
                  <a:solidFill>
                    <a:srgbClr val="222222"/>
                  </a:solidFill>
                  <a:latin typeface="Telegraf Medium"/>
                </a:rPr>
                <a:t> </a:t>
              </a:r>
              <a:r>
                <a:rPr lang="en-US" sz="1934">
                  <a:solidFill>
                    <a:srgbClr val="222222"/>
                  </a:solidFill>
                  <a:latin typeface="Telegraf Medium Bold"/>
                </a:rPr>
                <a:t>“someone who is unable or unwilling to return to their country of origin owing to a well-founded fear of being persecuted for reasons of race, religion, nationality, membership of a particular social group, or political opinion.” </a:t>
              </a:r>
            </a:p>
            <a:p>
              <a:pPr algn="just">
                <a:lnSpc>
                  <a:spcPts val="2707"/>
                </a:lnSpc>
              </a:pPr>
              <a:endParaRPr lang="en-US" sz="1934">
                <a:solidFill>
                  <a:srgbClr val="222222"/>
                </a:solidFill>
                <a:latin typeface="Telegraf Medium Bold"/>
              </a:endParaRPr>
            </a:p>
            <a:p>
              <a:pPr algn="just">
                <a:lnSpc>
                  <a:spcPts val="2707"/>
                </a:lnSpc>
              </a:pPr>
              <a:r>
                <a:rPr lang="en-US" sz="1934">
                  <a:solidFill>
                    <a:srgbClr val="222222"/>
                  </a:solidFill>
                  <a:latin typeface="Telegraf Medium"/>
                </a:rPr>
                <a:t>Refugees have to flee their home country, as it is no longer safe for them to be there. The most visible example of this is people fleeing war or conflict. However, persecution is not always born of war or conflict.</a:t>
              </a:r>
            </a:p>
            <a:p>
              <a:pPr algn="just">
                <a:lnSpc>
                  <a:spcPts val="2707"/>
                </a:lnSpc>
              </a:pPr>
              <a:r>
                <a:rPr lang="en-US" sz="1934">
                  <a:solidFill>
                    <a:srgbClr val="222222"/>
                  </a:solidFill>
                  <a:latin typeface="Telegraf Medium"/>
                </a:rPr>
                <a:t>People also become refugees after persecution that is less visible. People who have experienced torture, death threats, and violence because of aspects of their identity or their actions – persecution based on their sexual identity, their religious beliefs, their political stance, for protesting, for being female or for being an ethnic minority.</a:t>
              </a:r>
            </a:p>
            <a:p>
              <a:pPr algn="just">
                <a:lnSpc>
                  <a:spcPts val="2707"/>
                </a:lnSpc>
              </a:pPr>
              <a:endParaRPr lang="en-US" sz="1934">
                <a:solidFill>
                  <a:srgbClr val="222222"/>
                </a:solidFill>
                <a:latin typeface="Telegraf Medium"/>
              </a:endParaRPr>
            </a:p>
            <a:p>
              <a:pPr algn="just">
                <a:lnSpc>
                  <a:spcPts val="2707"/>
                </a:lnSpc>
              </a:pPr>
              <a:endParaRPr lang="en-US" sz="1934">
                <a:solidFill>
                  <a:srgbClr val="222222"/>
                </a:solidFill>
                <a:latin typeface="Telegraf Medium"/>
              </a:endParaRPr>
            </a:p>
            <a:p>
              <a:pPr algn="just">
                <a:lnSpc>
                  <a:spcPts val="2707"/>
                </a:lnSpc>
              </a:pPr>
              <a:endParaRPr lang="en-US" sz="1934">
                <a:solidFill>
                  <a:srgbClr val="222222"/>
                </a:solidFill>
                <a:latin typeface="Telegraf Medium"/>
              </a:endParaRPr>
            </a:p>
          </p:txBody>
        </p:sp>
      </p:grpSp>
      <p:pic>
        <p:nvPicPr>
          <p:cNvPr id="9" name="Picture 9"/>
          <p:cNvPicPr>
            <a:picLocks noChangeAspect="1"/>
          </p:cNvPicPr>
          <p:nvPr/>
        </p:nvPicPr>
        <p:blipFill>
          <a:blip r:embed="rId4"/>
          <a:srcRect/>
          <a:stretch>
            <a:fillRect/>
          </a:stretch>
        </p:blipFill>
        <p:spPr>
          <a:xfrm>
            <a:off x="3198849" y="94165"/>
            <a:ext cx="1908998" cy="12726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398042" y="375279"/>
            <a:ext cx="1722516" cy="830038"/>
          </a:xfrm>
          <a:prstGeom prst="rect">
            <a:avLst/>
          </a:prstGeom>
        </p:spPr>
      </p:pic>
      <p:pic>
        <p:nvPicPr>
          <p:cNvPr id="3" name="Picture 3"/>
          <p:cNvPicPr>
            <a:picLocks noChangeAspect="1"/>
          </p:cNvPicPr>
          <p:nvPr/>
        </p:nvPicPr>
        <p:blipFill>
          <a:blip r:embed="rId3"/>
          <a:srcRect/>
          <a:stretch>
            <a:fillRect/>
          </a:stretch>
        </p:blipFill>
        <p:spPr>
          <a:xfrm>
            <a:off x="1028700" y="613681"/>
            <a:ext cx="7107091" cy="9499811"/>
          </a:xfrm>
          <a:prstGeom prst="rect">
            <a:avLst/>
          </a:prstGeom>
        </p:spPr>
      </p:pic>
      <p:pic>
        <p:nvPicPr>
          <p:cNvPr id="4" name="Picture 4"/>
          <p:cNvPicPr>
            <a:picLocks noChangeAspect="1"/>
          </p:cNvPicPr>
          <p:nvPr/>
        </p:nvPicPr>
        <p:blipFill>
          <a:blip r:embed="rId4"/>
          <a:srcRect/>
          <a:stretch>
            <a:fillRect/>
          </a:stretch>
        </p:blipFill>
        <p:spPr>
          <a:xfrm>
            <a:off x="15669784" y="9053815"/>
            <a:ext cx="1589516" cy="1059677"/>
          </a:xfrm>
          <a:prstGeom prst="rect">
            <a:avLst/>
          </a:prstGeom>
        </p:spPr>
      </p:pic>
      <p:pic>
        <p:nvPicPr>
          <p:cNvPr id="5" name="Picture 5"/>
          <p:cNvPicPr>
            <a:picLocks noChangeAspect="1"/>
          </p:cNvPicPr>
          <p:nvPr/>
        </p:nvPicPr>
        <p:blipFill>
          <a:blip r:embed="rId5"/>
          <a:srcRect/>
          <a:stretch>
            <a:fillRect/>
          </a:stretch>
        </p:blipFill>
        <p:spPr>
          <a:xfrm>
            <a:off x="15339051" y="8482066"/>
            <a:ext cx="2406579" cy="1804934"/>
          </a:xfrm>
          <a:prstGeom prst="rect">
            <a:avLst/>
          </a:prstGeom>
        </p:spPr>
      </p:pic>
      <p:grpSp>
        <p:nvGrpSpPr>
          <p:cNvPr id="6" name="Group 6"/>
          <p:cNvGrpSpPr/>
          <p:nvPr/>
        </p:nvGrpSpPr>
        <p:grpSpPr>
          <a:xfrm>
            <a:off x="8933103" y="0"/>
            <a:ext cx="8812527" cy="11192430"/>
            <a:chOff x="0" y="0"/>
            <a:chExt cx="11750036" cy="14923240"/>
          </a:xfrm>
        </p:grpSpPr>
        <p:sp>
          <p:nvSpPr>
            <p:cNvPr id="7" name="TextBox 7"/>
            <p:cNvSpPr txBox="1"/>
            <p:nvPr/>
          </p:nvSpPr>
          <p:spPr>
            <a:xfrm>
              <a:off x="0" y="-85725"/>
              <a:ext cx="11750036" cy="2905125"/>
            </a:xfrm>
            <a:prstGeom prst="rect">
              <a:avLst/>
            </a:prstGeom>
          </p:spPr>
          <p:txBody>
            <a:bodyPr lIns="0" tIns="0" rIns="0" bIns="0" rtlCol="0" anchor="t">
              <a:spAutoFit/>
            </a:bodyPr>
            <a:lstStyle/>
            <a:p>
              <a:pPr>
                <a:lnSpc>
                  <a:spcPts val="8400"/>
                </a:lnSpc>
              </a:pPr>
              <a:r>
                <a:rPr lang="en-US" sz="7000">
                  <a:solidFill>
                    <a:srgbClr val="222222"/>
                  </a:solidFill>
                  <a:latin typeface="Telegraf Medium"/>
                </a:rPr>
                <a:t>International Displacement</a:t>
              </a:r>
            </a:p>
          </p:txBody>
        </p:sp>
        <p:sp>
          <p:nvSpPr>
            <p:cNvPr id="8" name="TextBox 8"/>
            <p:cNvSpPr txBox="1"/>
            <p:nvPr/>
          </p:nvSpPr>
          <p:spPr>
            <a:xfrm>
              <a:off x="0" y="3996371"/>
              <a:ext cx="11750036" cy="10926868"/>
            </a:xfrm>
            <a:prstGeom prst="rect">
              <a:avLst/>
            </a:prstGeom>
          </p:spPr>
          <p:txBody>
            <a:bodyPr lIns="0" tIns="0" rIns="0" bIns="0" rtlCol="0" anchor="t">
              <a:spAutoFit/>
            </a:bodyPr>
            <a:lstStyle/>
            <a:p>
              <a:pPr>
                <a:lnSpc>
                  <a:spcPts val="3079"/>
                </a:lnSpc>
              </a:pPr>
              <a:endParaRPr/>
            </a:p>
            <a:p>
              <a:pPr>
                <a:lnSpc>
                  <a:spcPts val="3079"/>
                </a:lnSpc>
              </a:pPr>
              <a:r>
                <a:rPr lang="en-US" sz="2199">
                  <a:solidFill>
                    <a:srgbClr val="222222"/>
                  </a:solidFill>
                  <a:latin typeface="Telegraf Medium"/>
                </a:rPr>
                <a:t>By the end of 2021, there were 103 millions of people forcibly displaced worldwide. </a:t>
              </a:r>
            </a:p>
            <a:p>
              <a:pPr>
                <a:lnSpc>
                  <a:spcPts val="3079"/>
                </a:lnSpc>
              </a:pPr>
              <a:endParaRPr lang="en-US" sz="2199">
                <a:solidFill>
                  <a:srgbClr val="222222"/>
                </a:solidFill>
                <a:latin typeface="Telegraf Medium"/>
              </a:endParaRPr>
            </a:p>
            <a:p>
              <a:pPr>
                <a:lnSpc>
                  <a:spcPts val="3079"/>
                </a:lnSpc>
              </a:pPr>
              <a:r>
                <a:rPr lang="en-US" sz="2199">
                  <a:solidFill>
                    <a:srgbClr val="222222"/>
                  </a:solidFill>
                  <a:latin typeface="Telegraf Medium"/>
                </a:rPr>
                <a:t>The UN refugee agency estimates that one person is forcibly displaced from home due to conflict or persecution every two seconds. Refugees face challenges relating to poverty, education, language, sexual violence, exploitation and human trafficking, health and more. Those challenges can persist beyond political asylum and resettlement.</a:t>
              </a:r>
            </a:p>
            <a:p>
              <a:pPr>
                <a:lnSpc>
                  <a:spcPts val="3079"/>
                </a:lnSpc>
              </a:pPr>
              <a:endParaRPr lang="en-US" sz="2199">
                <a:solidFill>
                  <a:srgbClr val="222222"/>
                </a:solidFill>
                <a:latin typeface="Telegraf Medium"/>
              </a:endParaRPr>
            </a:p>
            <a:p>
              <a:pPr>
                <a:lnSpc>
                  <a:spcPts val="3079"/>
                </a:lnSpc>
              </a:pPr>
              <a:r>
                <a:rPr lang="en-US" sz="2199">
                  <a:solidFill>
                    <a:srgbClr val="222222"/>
                  </a:solidFill>
                  <a:latin typeface="Telegraf Medium"/>
                </a:rPr>
                <a:t>Refugees in Number (source UNHCR, 2022):</a:t>
              </a:r>
            </a:p>
            <a:p>
              <a:pPr>
                <a:lnSpc>
                  <a:spcPts val="3079"/>
                </a:lnSpc>
              </a:pPr>
              <a:endParaRPr lang="en-US" sz="2199">
                <a:solidFill>
                  <a:srgbClr val="222222"/>
                </a:solidFill>
                <a:latin typeface="Telegraf Medium"/>
              </a:endParaRPr>
            </a:p>
            <a:p>
              <a:pPr>
                <a:lnSpc>
                  <a:spcPts val="3079"/>
                </a:lnSpc>
              </a:pPr>
              <a:r>
                <a:rPr lang="en-US" sz="2199">
                  <a:solidFill>
                    <a:srgbClr val="222222"/>
                  </a:solidFill>
                  <a:latin typeface="Telegraf Medium"/>
                </a:rPr>
                <a:t>Ukraine: 10 million</a:t>
              </a:r>
            </a:p>
            <a:p>
              <a:pPr>
                <a:lnSpc>
                  <a:spcPts val="3079"/>
                </a:lnSpc>
              </a:pPr>
              <a:r>
                <a:rPr lang="en-US" sz="2199">
                  <a:solidFill>
                    <a:srgbClr val="222222"/>
                  </a:solidFill>
                  <a:latin typeface="Telegraf Medium"/>
                </a:rPr>
                <a:t>Syrian Arab Republic : 6.8 million</a:t>
              </a:r>
            </a:p>
            <a:p>
              <a:pPr>
                <a:lnSpc>
                  <a:spcPts val="3079"/>
                </a:lnSpc>
              </a:pPr>
              <a:r>
                <a:rPr lang="en-US" sz="2199">
                  <a:solidFill>
                    <a:srgbClr val="222222"/>
                  </a:solidFill>
                  <a:latin typeface="Telegraf Medium"/>
                </a:rPr>
                <a:t>Venezuela : 4.1 million</a:t>
              </a:r>
            </a:p>
            <a:p>
              <a:pPr>
                <a:lnSpc>
                  <a:spcPts val="3079"/>
                </a:lnSpc>
              </a:pPr>
              <a:r>
                <a:rPr lang="en-US" sz="2199">
                  <a:solidFill>
                    <a:srgbClr val="222222"/>
                  </a:solidFill>
                  <a:latin typeface="Telegraf Medium"/>
                </a:rPr>
                <a:t>Afghanistan : 2.6 million</a:t>
              </a:r>
            </a:p>
            <a:p>
              <a:pPr>
                <a:lnSpc>
                  <a:spcPts val="3079"/>
                </a:lnSpc>
              </a:pPr>
              <a:r>
                <a:rPr lang="en-US" sz="2199">
                  <a:solidFill>
                    <a:srgbClr val="222222"/>
                  </a:solidFill>
                  <a:latin typeface="Telegraf Medium"/>
                </a:rPr>
                <a:t>South Sudan : 2.2 million</a:t>
              </a:r>
            </a:p>
            <a:p>
              <a:pPr>
                <a:lnSpc>
                  <a:spcPts val="3079"/>
                </a:lnSpc>
              </a:pPr>
              <a:endParaRPr lang="en-US" sz="2199">
                <a:solidFill>
                  <a:srgbClr val="222222"/>
                </a:solidFill>
                <a:latin typeface="Telegraf Medium"/>
              </a:endParaRPr>
            </a:p>
            <a:p>
              <a:pPr>
                <a:lnSpc>
                  <a:spcPts val="3079"/>
                </a:lnSpc>
              </a:pPr>
              <a:endParaRPr lang="en-US" sz="2199">
                <a:solidFill>
                  <a:srgbClr val="222222"/>
                </a:solidFill>
                <a:latin typeface="Telegraf Medium"/>
              </a:endParaRPr>
            </a:p>
            <a:p>
              <a:pPr>
                <a:lnSpc>
                  <a:spcPts val="3079"/>
                </a:lnSpc>
              </a:pPr>
              <a:endParaRPr lang="en-US" sz="2199">
                <a:solidFill>
                  <a:srgbClr val="222222"/>
                </a:solidFill>
                <a:latin typeface="Telegraf Medium"/>
              </a:endParaRPr>
            </a:p>
          </p:txBody>
        </p:sp>
      </p:grpSp>
      <p:pic>
        <p:nvPicPr>
          <p:cNvPr id="9" name="Picture 9"/>
          <p:cNvPicPr>
            <a:picLocks noChangeAspect="1"/>
          </p:cNvPicPr>
          <p:nvPr/>
        </p:nvPicPr>
        <p:blipFill>
          <a:blip r:embed="rId6"/>
          <a:srcRect/>
          <a:stretch>
            <a:fillRect/>
          </a:stretch>
        </p:blipFill>
        <p:spPr>
          <a:xfrm>
            <a:off x="15669784" y="8748200"/>
            <a:ext cx="1908998" cy="12726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6708" y="0"/>
            <a:ext cx="12815780" cy="10287000"/>
            <a:chOff x="0" y="0"/>
            <a:chExt cx="2384368" cy="1913890"/>
          </a:xfrm>
        </p:grpSpPr>
        <p:sp>
          <p:nvSpPr>
            <p:cNvPr id="3" name="Freeform 3"/>
            <p:cNvSpPr/>
            <p:nvPr/>
          </p:nvSpPr>
          <p:spPr>
            <a:xfrm>
              <a:off x="0" y="0"/>
              <a:ext cx="2384368" cy="1913890"/>
            </a:xfrm>
            <a:custGeom>
              <a:avLst/>
              <a:gdLst/>
              <a:ahLst/>
              <a:cxnLst/>
              <a:rect l="l" t="t" r="r" b="b"/>
              <a:pathLst>
                <a:path w="2384368" h="1913890">
                  <a:moveTo>
                    <a:pt x="2259908" y="1913890"/>
                  </a:moveTo>
                  <a:lnTo>
                    <a:pt x="124460" y="1913890"/>
                  </a:lnTo>
                  <a:cubicBezTo>
                    <a:pt x="55880" y="1913890"/>
                    <a:pt x="0" y="1858010"/>
                    <a:pt x="0" y="1789430"/>
                  </a:cubicBezTo>
                  <a:lnTo>
                    <a:pt x="0" y="124460"/>
                  </a:lnTo>
                  <a:cubicBezTo>
                    <a:pt x="0" y="55880"/>
                    <a:pt x="55880" y="0"/>
                    <a:pt x="124460" y="0"/>
                  </a:cubicBezTo>
                  <a:lnTo>
                    <a:pt x="2259908" y="0"/>
                  </a:lnTo>
                  <a:cubicBezTo>
                    <a:pt x="2328488" y="0"/>
                    <a:pt x="2384368" y="55880"/>
                    <a:pt x="2384368" y="124460"/>
                  </a:cubicBezTo>
                  <a:lnTo>
                    <a:pt x="2384368" y="1789430"/>
                  </a:lnTo>
                  <a:cubicBezTo>
                    <a:pt x="2384368" y="1858010"/>
                    <a:pt x="2328488" y="1913890"/>
                    <a:pt x="2259908" y="1913890"/>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0" y="0"/>
            <a:ext cx="1722516" cy="830038"/>
          </a:xfrm>
          <a:prstGeom prst="rect">
            <a:avLst/>
          </a:prstGeom>
        </p:spPr>
      </p:pic>
      <p:pic>
        <p:nvPicPr>
          <p:cNvPr id="5" name="Picture 5"/>
          <p:cNvPicPr>
            <a:picLocks noChangeAspect="1"/>
          </p:cNvPicPr>
          <p:nvPr/>
        </p:nvPicPr>
        <p:blipFill>
          <a:blip r:embed="rId3"/>
          <a:srcRect/>
          <a:stretch>
            <a:fillRect/>
          </a:stretch>
        </p:blipFill>
        <p:spPr>
          <a:xfrm>
            <a:off x="11792076" y="1028700"/>
            <a:ext cx="5892499" cy="4522493"/>
          </a:xfrm>
          <a:prstGeom prst="rect">
            <a:avLst/>
          </a:prstGeom>
        </p:spPr>
      </p:pic>
      <p:grpSp>
        <p:nvGrpSpPr>
          <p:cNvPr id="7" name="Group 7"/>
          <p:cNvGrpSpPr/>
          <p:nvPr/>
        </p:nvGrpSpPr>
        <p:grpSpPr>
          <a:xfrm>
            <a:off x="515339" y="1591084"/>
            <a:ext cx="9050455" cy="2324655"/>
            <a:chOff x="0" y="0"/>
            <a:chExt cx="12067274" cy="3099540"/>
          </a:xfrm>
        </p:grpSpPr>
        <p:sp>
          <p:nvSpPr>
            <p:cNvPr id="8" name="TextBox 8"/>
            <p:cNvSpPr txBox="1"/>
            <p:nvPr/>
          </p:nvSpPr>
          <p:spPr>
            <a:xfrm>
              <a:off x="0" y="-85725"/>
              <a:ext cx="12067274" cy="1495425"/>
            </a:xfrm>
            <a:prstGeom prst="rect">
              <a:avLst/>
            </a:prstGeom>
          </p:spPr>
          <p:txBody>
            <a:bodyPr lIns="0" tIns="0" rIns="0" bIns="0" rtlCol="0" anchor="t">
              <a:spAutoFit/>
            </a:bodyPr>
            <a:lstStyle/>
            <a:p>
              <a:pPr>
                <a:lnSpc>
                  <a:spcPts val="8400"/>
                </a:lnSpc>
              </a:pPr>
              <a:r>
                <a:rPr lang="en-US" sz="7000">
                  <a:solidFill>
                    <a:srgbClr val="222222"/>
                  </a:solidFill>
                  <a:latin typeface="Telegraf Medium"/>
                </a:rPr>
                <a:t>Refugees in Ireland</a:t>
              </a:r>
            </a:p>
          </p:txBody>
        </p:sp>
        <p:sp>
          <p:nvSpPr>
            <p:cNvPr id="9" name="TextBox 9"/>
            <p:cNvSpPr txBox="1"/>
            <p:nvPr/>
          </p:nvSpPr>
          <p:spPr>
            <a:xfrm>
              <a:off x="0" y="2586671"/>
              <a:ext cx="12067274" cy="512868"/>
            </a:xfrm>
            <a:prstGeom prst="rect">
              <a:avLst/>
            </a:prstGeom>
          </p:spPr>
          <p:txBody>
            <a:bodyPr lIns="0" tIns="0" rIns="0" bIns="0" rtlCol="0" anchor="t">
              <a:spAutoFit/>
            </a:bodyPr>
            <a:lstStyle/>
            <a:p>
              <a:pPr algn="just">
                <a:lnSpc>
                  <a:spcPts val="3079"/>
                </a:lnSpc>
              </a:pPr>
              <a:endParaRPr/>
            </a:p>
          </p:txBody>
        </p:sp>
      </p:grpSp>
      <p:sp>
        <p:nvSpPr>
          <p:cNvPr id="10" name="TextBox 10"/>
          <p:cNvSpPr txBox="1"/>
          <p:nvPr/>
        </p:nvSpPr>
        <p:spPr>
          <a:xfrm>
            <a:off x="515339" y="3223271"/>
            <a:ext cx="9858223" cy="6335837"/>
          </a:xfrm>
          <a:prstGeom prst="rect">
            <a:avLst/>
          </a:prstGeom>
        </p:spPr>
        <p:txBody>
          <a:bodyPr lIns="0" tIns="0" rIns="0" bIns="0" rtlCol="0" anchor="t">
            <a:spAutoFit/>
          </a:bodyPr>
          <a:lstStyle/>
          <a:p>
            <a:pPr marL="474979" lvl="1" indent="-237490">
              <a:lnSpc>
                <a:spcPts val="3079"/>
              </a:lnSpc>
              <a:buFont typeface="Arial"/>
              <a:buChar char="•"/>
            </a:pPr>
            <a:r>
              <a:rPr lang="en-US" sz="2199" dirty="0">
                <a:solidFill>
                  <a:srgbClr val="222222"/>
                </a:solidFill>
                <a:latin typeface="Telegraf Medium"/>
              </a:rPr>
              <a:t>In Ireland, people who are seeking International Protection (claiming ''asylum'') need to make an application through the IPO (International Protection Office). The application is long and thorough and can be very difficult for people who are already coming from major trauma. </a:t>
            </a:r>
          </a:p>
          <a:p>
            <a:pPr>
              <a:lnSpc>
                <a:spcPts val="3079"/>
              </a:lnSpc>
            </a:pPr>
            <a:endParaRPr lang="en-US" sz="2199" dirty="0">
              <a:solidFill>
                <a:srgbClr val="222222"/>
              </a:solidFill>
              <a:latin typeface="Telegraf Medium"/>
            </a:endParaRPr>
          </a:p>
          <a:p>
            <a:pPr marL="474979" lvl="1" indent="-237490">
              <a:lnSpc>
                <a:spcPts val="3079"/>
              </a:lnSpc>
              <a:buFont typeface="Arial"/>
              <a:buChar char="•"/>
            </a:pPr>
            <a:r>
              <a:rPr lang="en-US" sz="2199" dirty="0">
                <a:solidFill>
                  <a:srgbClr val="222222"/>
                </a:solidFill>
                <a:latin typeface="Telegraf Medium"/>
              </a:rPr>
              <a:t>In 2020, </a:t>
            </a:r>
            <a:r>
              <a:rPr lang="en-US" sz="2199" dirty="0">
                <a:solidFill>
                  <a:srgbClr val="222222"/>
                </a:solidFill>
                <a:latin typeface="Telegraf Medium Bold"/>
              </a:rPr>
              <a:t>1,566 people</a:t>
            </a:r>
            <a:r>
              <a:rPr lang="en-US" sz="2199" dirty="0">
                <a:solidFill>
                  <a:srgbClr val="222222"/>
                </a:solidFill>
                <a:latin typeface="Telegraf Medium"/>
              </a:rPr>
              <a:t> applied for International Protection in Ireland.</a:t>
            </a:r>
          </a:p>
          <a:p>
            <a:pPr marL="474979" lvl="1" indent="-237490">
              <a:lnSpc>
                <a:spcPts val="3079"/>
              </a:lnSpc>
              <a:spcBef>
                <a:spcPct val="0"/>
              </a:spcBef>
              <a:buFont typeface="Arial"/>
              <a:buChar char="•"/>
            </a:pPr>
            <a:r>
              <a:rPr lang="en-US" sz="2199" dirty="0">
                <a:solidFill>
                  <a:srgbClr val="222222"/>
                </a:solidFill>
                <a:latin typeface="Telegraf Medium"/>
              </a:rPr>
              <a:t>In 2021, approx. </a:t>
            </a:r>
            <a:r>
              <a:rPr lang="en-US" sz="2199" dirty="0">
                <a:solidFill>
                  <a:srgbClr val="222222"/>
                </a:solidFill>
                <a:latin typeface="Telegraf Medium Bold"/>
              </a:rPr>
              <a:t>2000 individuals</a:t>
            </a:r>
            <a:r>
              <a:rPr lang="en-US" sz="2199" dirty="0">
                <a:solidFill>
                  <a:srgbClr val="222222"/>
                </a:solidFill>
                <a:latin typeface="Telegraf Medium"/>
              </a:rPr>
              <a:t> applied. </a:t>
            </a:r>
          </a:p>
          <a:p>
            <a:pPr marL="474979" lvl="1" indent="-237490">
              <a:lnSpc>
                <a:spcPts val="3079"/>
              </a:lnSpc>
              <a:spcBef>
                <a:spcPct val="0"/>
              </a:spcBef>
              <a:buFont typeface="Arial"/>
              <a:buChar char="•"/>
            </a:pPr>
            <a:r>
              <a:rPr lang="en-US" sz="2199" dirty="0">
                <a:solidFill>
                  <a:srgbClr val="222222"/>
                </a:solidFill>
                <a:latin typeface="Telegraf Medium"/>
              </a:rPr>
              <a:t>In 2022, nearly </a:t>
            </a:r>
            <a:r>
              <a:rPr lang="en-US" sz="2199" b="1" dirty="0">
                <a:solidFill>
                  <a:srgbClr val="222222"/>
                </a:solidFill>
                <a:latin typeface="Telegraf Medium"/>
              </a:rPr>
              <a:t>10,000</a:t>
            </a:r>
            <a:r>
              <a:rPr lang="en-US" sz="2199" dirty="0">
                <a:solidFill>
                  <a:srgbClr val="222222"/>
                </a:solidFill>
                <a:latin typeface="Telegraf Medium"/>
              </a:rPr>
              <a:t> individuals. </a:t>
            </a:r>
          </a:p>
          <a:p>
            <a:pPr>
              <a:lnSpc>
                <a:spcPts val="3079"/>
              </a:lnSpc>
              <a:spcBef>
                <a:spcPct val="0"/>
              </a:spcBef>
            </a:pPr>
            <a:endParaRPr lang="en-US" sz="2199" dirty="0">
              <a:solidFill>
                <a:srgbClr val="222222"/>
              </a:solidFill>
              <a:latin typeface="Telegraf Medium"/>
            </a:endParaRPr>
          </a:p>
          <a:p>
            <a:pPr marL="474979" lvl="1" indent="-237490">
              <a:lnSpc>
                <a:spcPts val="3079"/>
              </a:lnSpc>
              <a:spcBef>
                <a:spcPct val="0"/>
              </a:spcBef>
              <a:buFont typeface="Arial"/>
              <a:buChar char="•"/>
            </a:pPr>
            <a:r>
              <a:rPr lang="en-US" sz="2199" dirty="0">
                <a:solidFill>
                  <a:srgbClr val="222222"/>
                </a:solidFill>
                <a:latin typeface="Telegraf Medium"/>
              </a:rPr>
              <a:t>When trying to get their status (or even after getting their status), people are housed in Direct Provision </a:t>
            </a:r>
            <a:r>
              <a:rPr lang="en-US" sz="2199" dirty="0" err="1">
                <a:solidFill>
                  <a:srgbClr val="222222"/>
                </a:solidFill>
                <a:latin typeface="Telegraf Medium"/>
              </a:rPr>
              <a:t>Centres</a:t>
            </a:r>
            <a:r>
              <a:rPr lang="en-US" sz="2199" dirty="0">
                <a:solidFill>
                  <a:srgbClr val="222222"/>
                </a:solidFill>
                <a:latin typeface="Telegraf Medium"/>
              </a:rPr>
              <a:t>. </a:t>
            </a:r>
          </a:p>
          <a:p>
            <a:pPr marL="474979" lvl="1" indent="-237490">
              <a:lnSpc>
                <a:spcPts val="3079"/>
              </a:lnSpc>
              <a:buFont typeface="Arial"/>
              <a:buChar char="•"/>
            </a:pPr>
            <a:r>
              <a:rPr lang="en-US" sz="2199" dirty="0">
                <a:solidFill>
                  <a:srgbClr val="222222"/>
                </a:solidFill>
                <a:latin typeface="Telegraf Medium"/>
              </a:rPr>
              <a:t>Direct Provision </a:t>
            </a:r>
            <a:r>
              <a:rPr lang="en-US" sz="2199" dirty="0" err="1">
                <a:solidFill>
                  <a:srgbClr val="222222"/>
                </a:solidFill>
                <a:latin typeface="Telegraf Medium"/>
              </a:rPr>
              <a:t>Centres</a:t>
            </a:r>
            <a:r>
              <a:rPr lang="en-US" sz="2199" dirty="0">
                <a:solidFill>
                  <a:srgbClr val="222222"/>
                </a:solidFill>
                <a:latin typeface="Telegraf Medium"/>
              </a:rPr>
              <a:t> are privately managed </a:t>
            </a:r>
            <a:r>
              <a:rPr lang="en-US" sz="2199" dirty="0" err="1">
                <a:solidFill>
                  <a:srgbClr val="222222"/>
                </a:solidFill>
                <a:latin typeface="Telegraf Medium"/>
              </a:rPr>
              <a:t>centres</a:t>
            </a:r>
            <a:r>
              <a:rPr lang="en-US" sz="2199" dirty="0">
                <a:solidFill>
                  <a:srgbClr val="222222"/>
                </a:solidFill>
                <a:latin typeface="Telegraf Medium"/>
              </a:rPr>
              <a:t> where people are often accommodated in very degrading conditions (often several people in the same room...). </a:t>
            </a:r>
          </a:p>
          <a:p>
            <a:pPr>
              <a:lnSpc>
                <a:spcPts val="3079"/>
              </a:lnSpc>
              <a:spcBef>
                <a:spcPct val="0"/>
              </a:spcBef>
            </a:pPr>
            <a:endParaRPr lang="en-US" sz="2199" dirty="0">
              <a:solidFill>
                <a:srgbClr val="222222"/>
              </a:solidFill>
              <a:latin typeface="Telegraf Medium"/>
            </a:endParaRPr>
          </a:p>
          <a:p>
            <a:pPr>
              <a:lnSpc>
                <a:spcPts val="3079"/>
              </a:lnSpc>
              <a:spcBef>
                <a:spcPct val="0"/>
              </a:spcBef>
            </a:pPr>
            <a:endParaRPr lang="en-US" sz="2199" dirty="0">
              <a:solidFill>
                <a:srgbClr val="222222"/>
              </a:solidFill>
              <a:latin typeface="Telegraf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30040" y="364426"/>
            <a:ext cx="18300026" cy="99225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6708" y="0"/>
            <a:ext cx="12815780" cy="10287000"/>
            <a:chOff x="0" y="0"/>
            <a:chExt cx="2384368" cy="1913890"/>
          </a:xfrm>
        </p:grpSpPr>
        <p:sp>
          <p:nvSpPr>
            <p:cNvPr id="3" name="Freeform 3"/>
            <p:cNvSpPr/>
            <p:nvPr/>
          </p:nvSpPr>
          <p:spPr>
            <a:xfrm>
              <a:off x="0" y="0"/>
              <a:ext cx="2384368" cy="1913890"/>
            </a:xfrm>
            <a:custGeom>
              <a:avLst/>
              <a:gdLst/>
              <a:ahLst/>
              <a:cxnLst/>
              <a:rect l="l" t="t" r="r" b="b"/>
              <a:pathLst>
                <a:path w="2384368" h="1913890">
                  <a:moveTo>
                    <a:pt x="2259908" y="1913890"/>
                  </a:moveTo>
                  <a:lnTo>
                    <a:pt x="124460" y="1913890"/>
                  </a:lnTo>
                  <a:cubicBezTo>
                    <a:pt x="55880" y="1913890"/>
                    <a:pt x="0" y="1858010"/>
                    <a:pt x="0" y="1789430"/>
                  </a:cubicBezTo>
                  <a:lnTo>
                    <a:pt x="0" y="124460"/>
                  </a:lnTo>
                  <a:cubicBezTo>
                    <a:pt x="0" y="55880"/>
                    <a:pt x="55880" y="0"/>
                    <a:pt x="124460" y="0"/>
                  </a:cubicBezTo>
                  <a:lnTo>
                    <a:pt x="2259908" y="0"/>
                  </a:lnTo>
                  <a:cubicBezTo>
                    <a:pt x="2328488" y="0"/>
                    <a:pt x="2384368" y="55880"/>
                    <a:pt x="2384368" y="124460"/>
                  </a:cubicBezTo>
                  <a:lnTo>
                    <a:pt x="2384368" y="1789430"/>
                  </a:lnTo>
                  <a:cubicBezTo>
                    <a:pt x="2384368" y="1858010"/>
                    <a:pt x="2328488" y="1913890"/>
                    <a:pt x="2259908" y="1913890"/>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0" y="0"/>
            <a:ext cx="1722516" cy="830038"/>
          </a:xfrm>
          <a:prstGeom prst="rect">
            <a:avLst/>
          </a:prstGeom>
        </p:spPr>
      </p:pic>
      <p:pic>
        <p:nvPicPr>
          <p:cNvPr id="5" name="Picture 5"/>
          <p:cNvPicPr>
            <a:picLocks noChangeAspect="1"/>
          </p:cNvPicPr>
          <p:nvPr/>
        </p:nvPicPr>
        <p:blipFill>
          <a:blip r:embed="rId3"/>
          <a:srcRect/>
          <a:stretch>
            <a:fillRect/>
          </a:stretch>
        </p:blipFill>
        <p:spPr>
          <a:xfrm>
            <a:off x="10793656" y="830038"/>
            <a:ext cx="4013517" cy="4003915"/>
          </a:xfrm>
          <a:prstGeom prst="rect">
            <a:avLst/>
          </a:prstGeom>
        </p:spPr>
      </p:pic>
      <p:pic>
        <p:nvPicPr>
          <p:cNvPr id="7" name="Picture 7"/>
          <p:cNvPicPr>
            <a:picLocks noChangeAspect="1"/>
          </p:cNvPicPr>
          <p:nvPr/>
        </p:nvPicPr>
        <p:blipFill>
          <a:blip r:embed="rId4"/>
          <a:srcRect/>
          <a:stretch>
            <a:fillRect/>
          </a:stretch>
        </p:blipFill>
        <p:spPr>
          <a:xfrm>
            <a:off x="14359003" y="4531253"/>
            <a:ext cx="3542816" cy="4171039"/>
          </a:xfrm>
          <a:prstGeom prst="rect">
            <a:avLst/>
          </a:prstGeom>
        </p:spPr>
      </p:pic>
      <p:pic>
        <p:nvPicPr>
          <p:cNvPr id="8" name="Picture 8"/>
          <p:cNvPicPr>
            <a:picLocks noChangeAspect="1"/>
          </p:cNvPicPr>
          <p:nvPr/>
        </p:nvPicPr>
        <p:blipFill>
          <a:blip r:embed="rId5"/>
          <a:srcRect/>
          <a:stretch>
            <a:fillRect/>
          </a:stretch>
        </p:blipFill>
        <p:spPr>
          <a:xfrm>
            <a:off x="10793656" y="6616772"/>
            <a:ext cx="4365029" cy="3273772"/>
          </a:xfrm>
          <a:prstGeom prst="rect">
            <a:avLst/>
          </a:prstGeom>
        </p:spPr>
      </p:pic>
      <p:grpSp>
        <p:nvGrpSpPr>
          <p:cNvPr id="9" name="Group 9"/>
          <p:cNvGrpSpPr/>
          <p:nvPr/>
        </p:nvGrpSpPr>
        <p:grpSpPr>
          <a:xfrm>
            <a:off x="515339" y="2206598"/>
            <a:ext cx="9050455" cy="2324655"/>
            <a:chOff x="0" y="0"/>
            <a:chExt cx="12067274" cy="3099540"/>
          </a:xfrm>
        </p:grpSpPr>
        <p:sp>
          <p:nvSpPr>
            <p:cNvPr id="10" name="TextBox 10"/>
            <p:cNvSpPr txBox="1"/>
            <p:nvPr/>
          </p:nvSpPr>
          <p:spPr>
            <a:xfrm>
              <a:off x="0" y="-85725"/>
              <a:ext cx="12067274" cy="1495425"/>
            </a:xfrm>
            <a:prstGeom prst="rect">
              <a:avLst/>
            </a:prstGeom>
          </p:spPr>
          <p:txBody>
            <a:bodyPr lIns="0" tIns="0" rIns="0" bIns="0" rtlCol="0" anchor="t">
              <a:spAutoFit/>
            </a:bodyPr>
            <a:lstStyle/>
            <a:p>
              <a:pPr>
                <a:lnSpc>
                  <a:spcPts val="8400"/>
                </a:lnSpc>
              </a:pPr>
              <a:r>
                <a:rPr lang="en-US" sz="7000">
                  <a:solidFill>
                    <a:srgbClr val="222222"/>
                  </a:solidFill>
                  <a:latin typeface="Telegraf Medium"/>
                </a:rPr>
                <a:t>What you can do:</a:t>
              </a:r>
            </a:p>
          </p:txBody>
        </p:sp>
        <p:sp>
          <p:nvSpPr>
            <p:cNvPr id="11" name="TextBox 11"/>
            <p:cNvSpPr txBox="1"/>
            <p:nvPr/>
          </p:nvSpPr>
          <p:spPr>
            <a:xfrm>
              <a:off x="0" y="2586671"/>
              <a:ext cx="12067274" cy="512868"/>
            </a:xfrm>
            <a:prstGeom prst="rect">
              <a:avLst/>
            </a:prstGeom>
          </p:spPr>
          <p:txBody>
            <a:bodyPr lIns="0" tIns="0" rIns="0" bIns="0" rtlCol="0" anchor="t">
              <a:spAutoFit/>
            </a:bodyPr>
            <a:lstStyle/>
            <a:p>
              <a:pPr algn="just">
                <a:lnSpc>
                  <a:spcPts val="3079"/>
                </a:lnSpc>
              </a:pPr>
              <a:endParaRPr/>
            </a:p>
          </p:txBody>
        </p:sp>
      </p:grpSp>
      <p:sp>
        <p:nvSpPr>
          <p:cNvPr id="12" name="TextBox 12"/>
          <p:cNvSpPr txBox="1"/>
          <p:nvPr/>
        </p:nvSpPr>
        <p:spPr>
          <a:xfrm>
            <a:off x="515339" y="3849063"/>
            <a:ext cx="9050455" cy="6335837"/>
          </a:xfrm>
          <a:prstGeom prst="rect">
            <a:avLst/>
          </a:prstGeom>
        </p:spPr>
        <p:txBody>
          <a:bodyPr lIns="0" tIns="0" rIns="0" bIns="0" rtlCol="0" anchor="t">
            <a:spAutoFit/>
          </a:bodyPr>
          <a:lstStyle/>
          <a:p>
            <a:pPr marL="474979" lvl="1" indent="-237490">
              <a:lnSpc>
                <a:spcPts val="3079"/>
              </a:lnSpc>
              <a:spcBef>
                <a:spcPct val="0"/>
              </a:spcBef>
              <a:buFont typeface="Arial"/>
              <a:buChar char="•"/>
            </a:pPr>
            <a:r>
              <a:rPr lang="en-US" sz="2800" dirty="0">
                <a:solidFill>
                  <a:srgbClr val="222222"/>
                </a:solidFill>
                <a:latin typeface="Telegraf Medium"/>
              </a:rPr>
              <a:t>Employ international protection applicants and refugees</a:t>
            </a:r>
          </a:p>
          <a:p>
            <a:pPr marL="474979" lvl="1" indent="-237490">
              <a:lnSpc>
                <a:spcPts val="3079"/>
              </a:lnSpc>
              <a:spcBef>
                <a:spcPct val="0"/>
              </a:spcBef>
              <a:buFont typeface="Arial"/>
              <a:buChar char="•"/>
            </a:pPr>
            <a:endParaRPr lang="en-US" sz="2800" dirty="0">
              <a:solidFill>
                <a:srgbClr val="222222"/>
              </a:solidFill>
              <a:latin typeface="Telegraf Medium"/>
            </a:endParaRPr>
          </a:p>
          <a:p>
            <a:pPr marL="474979" lvl="1" indent="-237490">
              <a:lnSpc>
                <a:spcPts val="3079"/>
              </a:lnSpc>
              <a:spcBef>
                <a:spcPct val="0"/>
              </a:spcBef>
              <a:buFont typeface="Arial"/>
              <a:buChar char="•"/>
            </a:pPr>
            <a:r>
              <a:rPr lang="en-US" sz="2800" dirty="0">
                <a:solidFill>
                  <a:srgbClr val="222222"/>
                </a:solidFill>
                <a:latin typeface="Telegraf Medium"/>
              </a:rPr>
              <a:t>Training and skill sharing</a:t>
            </a:r>
          </a:p>
          <a:p>
            <a:pPr>
              <a:lnSpc>
                <a:spcPts val="3079"/>
              </a:lnSpc>
              <a:spcBef>
                <a:spcPct val="0"/>
              </a:spcBef>
            </a:pPr>
            <a:endParaRPr lang="en-US" sz="2800" dirty="0">
              <a:solidFill>
                <a:srgbClr val="222222"/>
              </a:solidFill>
              <a:latin typeface="Telegraf Medium"/>
            </a:endParaRPr>
          </a:p>
          <a:p>
            <a:pPr marL="474979" lvl="1" indent="-237490">
              <a:lnSpc>
                <a:spcPts val="3079"/>
              </a:lnSpc>
              <a:spcBef>
                <a:spcPct val="0"/>
              </a:spcBef>
              <a:buFont typeface="Arial"/>
              <a:buChar char="•"/>
            </a:pPr>
            <a:r>
              <a:rPr lang="en-US" sz="2800" dirty="0">
                <a:solidFill>
                  <a:srgbClr val="222222"/>
                </a:solidFill>
                <a:latin typeface="Telegraf Medium"/>
              </a:rPr>
              <a:t>Supporting businesses owned by refugees</a:t>
            </a:r>
          </a:p>
          <a:p>
            <a:pPr>
              <a:lnSpc>
                <a:spcPts val="3079"/>
              </a:lnSpc>
              <a:spcBef>
                <a:spcPct val="0"/>
              </a:spcBef>
            </a:pPr>
            <a:endParaRPr lang="en-US" sz="2800" dirty="0">
              <a:solidFill>
                <a:srgbClr val="222222"/>
              </a:solidFill>
              <a:latin typeface="Telegraf Medium"/>
            </a:endParaRPr>
          </a:p>
          <a:p>
            <a:pPr marL="474979" lvl="1" indent="-237490">
              <a:lnSpc>
                <a:spcPts val="3079"/>
              </a:lnSpc>
              <a:spcBef>
                <a:spcPct val="0"/>
              </a:spcBef>
              <a:buFont typeface="Arial"/>
              <a:buChar char="•"/>
            </a:pPr>
            <a:r>
              <a:rPr lang="en-US" sz="2800" dirty="0">
                <a:solidFill>
                  <a:srgbClr val="222222"/>
                </a:solidFill>
                <a:latin typeface="Telegraf Medium"/>
              </a:rPr>
              <a:t>Fundraise for refugees</a:t>
            </a:r>
          </a:p>
          <a:p>
            <a:pPr marL="474979" lvl="1" indent="-237490">
              <a:lnSpc>
                <a:spcPts val="3079"/>
              </a:lnSpc>
              <a:spcBef>
                <a:spcPct val="0"/>
              </a:spcBef>
              <a:buFont typeface="Arial"/>
              <a:buChar char="•"/>
            </a:pPr>
            <a:endParaRPr lang="en-US" sz="2800" dirty="0">
              <a:solidFill>
                <a:srgbClr val="222222"/>
              </a:solidFill>
              <a:latin typeface="Telegraf Medium"/>
            </a:endParaRPr>
          </a:p>
          <a:p>
            <a:pPr marL="474979" lvl="1" indent="-237490">
              <a:lnSpc>
                <a:spcPts val="3079"/>
              </a:lnSpc>
              <a:spcBef>
                <a:spcPct val="0"/>
              </a:spcBef>
              <a:buFont typeface="Arial"/>
              <a:buChar char="•"/>
            </a:pPr>
            <a:r>
              <a:rPr lang="en-US" sz="2800" dirty="0">
                <a:solidFill>
                  <a:srgbClr val="222222"/>
                </a:solidFill>
                <a:latin typeface="Telegraf Medium"/>
              </a:rPr>
              <a:t>Offer accommodation through County Council for Ukrainian refugees</a:t>
            </a:r>
          </a:p>
          <a:p>
            <a:pPr marL="474979" lvl="1" indent="-237490">
              <a:lnSpc>
                <a:spcPts val="3079"/>
              </a:lnSpc>
              <a:spcBef>
                <a:spcPct val="0"/>
              </a:spcBef>
              <a:buFont typeface="Arial"/>
              <a:buChar char="•"/>
            </a:pPr>
            <a:endParaRPr lang="en-US" sz="2800" dirty="0">
              <a:solidFill>
                <a:srgbClr val="222222"/>
              </a:solidFill>
              <a:latin typeface="Telegraf Medium"/>
            </a:endParaRPr>
          </a:p>
          <a:p>
            <a:pPr marL="474979" lvl="1" indent="-237490">
              <a:lnSpc>
                <a:spcPts val="3079"/>
              </a:lnSpc>
              <a:spcBef>
                <a:spcPct val="0"/>
              </a:spcBef>
              <a:buFont typeface="Arial"/>
              <a:buChar char="•"/>
            </a:pPr>
            <a:r>
              <a:rPr lang="en-US" sz="2800" dirty="0">
                <a:solidFill>
                  <a:srgbClr val="222222"/>
                </a:solidFill>
                <a:latin typeface="Telegraf Medium"/>
              </a:rPr>
              <a:t>Host Ukrainians in your home</a:t>
            </a:r>
          </a:p>
          <a:p>
            <a:pPr>
              <a:lnSpc>
                <a:spcPts val="3079"/>
              </a:lnSpc>
            </a:pPr>
            <a:endParaRPr lang="en-US" sz="2199" dirty="0">
              <a:solidFill>
                <a:srgbClr val="222222"/>
              </a:solidFill>
              <a:latin typeface="Telegraf Medium"/>
            </a:endParaRPr>
          </a:p>
          <a:p>
            <a:pPr>
              <a:lnSpc>
                <a:spcPts val="3079"/>
              </a:lnSpc>
              <a:spcBef>
                <a:spcPct val="0"/>
              </a:spcBef>
            </a:pPr>
            <a:endParaRPr lang="en-US" sz="2199" dirty="0">
              <a:solidFill>
                <a:srgbClr val="222222"/>
              </a:solidFill>
              <a:latin typeface="Telegraf Medium"/>
            </a:endParaRPr>
          </a:p>
          <a:p>
            <a:pPr>
              <a:lnSpc>
                <a:spcPts val="3079"/>
              </a:lnSpc>
              <a:spcBef>
                <a:spcPct val="0"/>
              </a:spcBef>
            </a:pPr>
            <a:endParaRPr lang="en-US" sz="2199" dirty="0">
              <a:solidFill>
                <a:srgbClr val="222222"/>
              </a:solidFill>
              <a:latin typeface="Telegraf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8B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44559" y="390554"/>
            <a:ext cx="2248621" cy="976276"/>
          </a:xfrm>
          <a:prstGeom prst="rect">
            <a:avLst/>
          </a:prstGeom>
        </p:spPr>
      </p:pic>
      <p:pic>
        <p:nvPicPr>
          <p:cNvPr id="3" name="Picture 3"/>
          <p:cNvPicPr>
            <a:picLocks noChangeAspect="1"/>
          </p:cNvPicPr>
          <p:nvPr/>
        </p:nvPicPr>
        <p:blipFill>
          <a:blip r:embed="rId3"/>
          <a:srcRect/>
          <a:stretch>
            <a:fillRect/>
          </a:stretch>
        </p:blipFill>
        <p:spPr>
          <a:xfrm>
            <a:off x="544559" y="2892879"/>
            <a:ext cx="7217576" cy="5410175"/>
          </a:xfrm>
          <a:prstGeom prst="rect">
            <a:avLst/>
          </a:prstGeom>
        </p:spPr>
      </p:pic>
      <p:pic>
        <p:nvPicPr>
          <p:cNvPr id="4" name="Picture 4"/>
          <p:cNvPicPr>
            <a:picLocks noChangeAspect="1"/>
          </p:cNvPicPr>
          <p:nvPr/>
        </p:nvPicPr>
        <p:blipFill>
          <a:blip r:embed="rId4"/>
          <a:srcRect/>
          <a:stretch>
            <a:fillRect/>
          </a:stretch>
        </p:blipFill>
        <p:spPr>
          <a:xfrm>
            <a:off x="3198849" y="94165"/>
            <a:ext cx="1908998" cy="1272665"/>
          </a:xfrm>
          <a:prstGeom prst="rect">
            <a:avLst/>
          </a:prstGeom>
        </p:spPr>
      </p:pic>
      <p:grpSp>
        <p:nvGrpSpPr>
          <p:cNvPr id="5" name="Group 5"/>
          <p:cNvGrpSpPr/>
          <p:nvPr/>
        </p:nvGrpSpPr>
        <p:grpSpPr>
          <a:xfrm>
            <a:off x="8453085" y="3771466"/>
            <a:ext cx="9063978" cy="2744069"/>
            <a:chOff x="0" y="0"/>
            <a:chExt cx="12085305" cy="3658759"/>
          </a:xfrm>
        </p:grpSpPr>
        <p:sp>
          <p:nvSpPr>
            <p:cNvPr id="6" name="TextBox 6"/>
            <p:cNvSpPr txBox="1"/>
            <p:nvPr/>
          </p:nvSpPr>
          <p:spPr>
            <a:xfrm>
              <a:off x="0" y="991759"/>
              <a:ext cx="12085305" cy="2667000"/>
            </a:xfrm>
            <a:prstGeom prst="rect">
              <a:avLst/>
            </a:prstGeom>
          </p:spPr>
          <p:txBody>
            <a:bodyPr lIns="0" tIns="0" rIns="0" bIns="0" rtlCol="0" anchor="t">
              <a:spAutoFit/>
            </a:bodyPr>
            <a:lstStyle/>
            <a:p>
              <a:pPr marL="0" lvl="0" indent="0" algn="ctr">
                <a:lnSpc>
                  <a:spcPts val="7680"/>
                </a:lnSpc>
                <a:spcBef>
                  <a:spcPct val="0"/>
                </a:spcBef>
              </a:pPr>
              <a:r>
                <a:rPr lang="en-US" sz="6400">
                  <a:solidFill>
                    <a:srgbClr val="FFFFFF"/>
                  </a:solidFill>
                  <a:latin typeface="Telegraf Bold"/>
                </a:rPr>
                <a:t>Thank you for your support</a:t>
              </a:r>
            </a:p>
          </p:txBody>
        </p:sp>
        <p:sp>
          <p:nvSpPr>
            <p:cNvPr id="7" name="TextBox 7"/>
            <p:cNvSpPr txBox="1"/>
            <p:nvPr/>
          </p:nvSpPr>
          <p:spPr>
            <a:xfrm>
              <a:off x="0" y="-76200"/>
              <a:ext cx="12085305" cy="575733"/>
            </a:xfrm>
            <a:prstGeom prst="rect">
              <a:avLst/>
            </a:prstGeom>
          </p:spPr>
          <p:txBody>
            <a:bodyPr lIns="0" tIns="0" rIns="0" bIns="0" rtlCol="0" anchor="t">
              <a:spAutoFit/>
            </a:bodyPr>
            <a:lstStyle/>
            <a:p>
              <a:pPr>
                <a:lnSpc>
                  <a:spcPts val="350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607</Words>
  <Application>Microsoft Office PowerPoint</Application>
  <PresentationFormat>Custom</PresentationFormat>
  <Paragraphs>81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Telegraf Medium</vt:lpstr>
      <vt:lpstr>Telegraf Medium Bold</vt:lpstr>
      <vt:lpstr>Arial</vt:lpstr>
      <vt:lpstr>Telegraf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IRC- Microsoft 2</dc:title>
  <dc:creator>Katie</dc:creator>
  <cp:lastModifiedBy>Fiona Hanlon</cp:lastModifiedBy>
  <cp:revision>4</cp:revision>
  <dcterms:created xsi:type="dcterms:W3CDTF">2006-08-16T00:00:00Z</dcterms:created>
  <dcterms:modified xsi:type="dcterms:W3CDTF">2022-12-12T12:42:47Z</dcterms:modified>
  <dc:identifier>DAFQUd5mx6g</dc:identifier>
</cp:coreProperties>
</file>