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6" r:id="rId2"/>
  </p:sldMasterIdLst>
  <p:notesMasterIdLst>
    <p:notesMasterId r:id="rId52"/>
  </p:notesMasterIdLst>
  <p:sldIdLst>
    <p:sldId id="256" r:id="rId3"/>
    <p:sldId id="34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04" r:id="rId38"/>
    <p:sldId id="413" r:id="rId39"/>
    <p:sldId id="412" r:id="rId40"/>
    <p:sldId id="414" r:id="rId41"/>
    <p:sldId id="405" r:id="rId42"/>
    <p:sldId id="417" r:id="rId43"/>
    <p:sldId id="410" r:id="rId44"/>
    <p:sldId id="415" r:id="rId45"/>
    <p:sldId id="416" r:id="rId46"/>
    <p:sldId id="389" r:id="rId47"/>
    <p:sldId id="387" r:id="rId48"/>
    <p:sldId id="452" r:id="rId49"/>
    <p:sldId id="349" r:id="rId50"/>
    <p:sldId id="26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66"/>
    <a:srgbClr val="E30026"/>
    <a:srgbClr val="626266"/>
    <a:srgbClr val="E20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88698" autoAdjust="0"/>
  </p:normalViewPr>
  <p:slideViewPr>
    <p:cSldViewPr>
      <p:cViewPr varScale="1">
        <p:scale>
          <a:sx n="57" d="100"/>
          <a:sy n="57" d="100"/>
        </p:scale>
        <p:origin x="125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3AA9F-D6E9-4A5E-90A2-952BAA09D2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6E787F-7EED-4102-99DB-23592184773C}">
      <dgm:prSet custT="1"/>
      <dgm:spPr>
        <a:solidFill>
          <a:schemeClr val="bg1">
            <a:alpha val="40000"/>
          </a:schemeClr>
        </a:solidFill>
      </dgm:spPr>
      <dgm:t>
        <a:bodyPr/>
        <a:lstStyle/>
        <a:p>
          <a:pPr rtl="0"/>
          <a:r>
            <a:rPr lang="en-US" sz="2000" dirty="0">
              <a:solidFill>
                <a:schemeClr val="tx1"/>
              </a:solidFill>
              <a:latin typeface="Corporate S" pitchFamily="50" charset="0"/>
            </a:rPr>
            <a:t>“an </a:t>
          </a:r>
          <a:r>
            <a:rPr lang="en-US" sz="2000" u="sng" dirty="0">
              <a:solidFill>
                <a:schemeClr val="tx1"/>
              </a:solidFill>
              <a:latin typeface="Corporate S" pitchFamily="50" charset="0"/>
            </a:rPr>
            <a:t>environmental</a:t>
          </a:r>
          <a:r>
            <a:rPr lang="en-US" sz="2000" dirty="0">
              <a:solidFill>
                <a:schemeClr val="tx1"/>
              </a:solidFill>
              <a:latin typeface="Corporate S" pitchFamily="50" charset="0"/>
            </a:rPr>
            <a:t>, </a:t>
          </a:r>
          <a:r>
            <a:rPr lang="en-US" sz="2000" u="sng" dirty="0">
              <a:solidFill>
                <a:schemeClr val="tx1"/>
              </a:solidFill>
              <a:latin typeface="Corporate S" pitchFamily="50" charset="0"/>
            </a:rPr>
            <a:t>social</a:t>
          </a:r>
          <a:r>
            <a:rPr lang="en-US" sz="2000" dirty="0">
              <a:solidFill>
                <a:schemeClr val="tx1"/>
              </a:solidFill>
              <a:latin typeface="Corporate S" pitchFamily="50" charset="0"/>
            </a:rPr>
            <a:t> or </a:t>
          </a:r>
          <a:r>
            <a:rPr lang="en-US" sz="2000" u="sng" dirty="0">
              <a:solidFill>
                <a:schemeClr val="tx1"/>
              </a:solidFill>
              <a:latin typeface="Corporate S" pitchFamily="50" charset="0"/>
            </a:rPr>
            <a:t>governance</a:t>
          </a:r>
          <a:r>
            <a:rPr lang="en-US" sz="2000" dirty="0">
              <a:solidFill>
                <a:schemeClr val="tx1"/>
              </a:solidFill>
              <a:latin typeface="Corporate S" pitchFamily="50" charset="0"/>
            </a:rPr>
            <a:t> event or condition that, if it occurs, could cause an actual or a potential material negative impact on the value of the investment”</a:t>
          </a:r>
          <a:endParaRPr lang="en-GB" sz="2000" dirty="0">
            <a:solidFill>
              <a:schemeClr val="tx1"/>
            </a:solidFill>
            <a:latin typeface="Corporate S" pitchFamily="50" charset="0"/>
          </a:endParaRPr>
        </a:p>
      </dgm:t>
    </dgm:pt>
    <dgm:pt modelId="{230F72EB-E0FA-43CD-956C-7E0A5BD97067}" type="parTrans" cxnId="{14D55FCA-E263-43AD-9801-80FBDFAE41B5}">
      <dgm:prSet/>
      <dgm:spPr/>
      <dgm:t>
        <a:bodyPr/>
        <a:lstStyle/>
        <a:p>
          <a:endParaRPr lang="en-US"/>
        </a:p>
      </dgm:t>
    </dgm:pt>
    <dgm:pt modelId="{3D674DD2-E3F1-4920-9BD5-EEB3CBA7639E}" type="sibTrans" cxnId="{14D55FCA-E263-43AD-9801-80FBDFAE41B5}">
      <dgm:prSet/>
      <dgm:spPr/>
      <dgm:t>
        <a:bodyPr/>
        <a:lstStyle/>
        <a:p>
          <a:endParaRPr lang="en-US"/>
        </a:p>
      </dgm:t>
    </dgm:pt>
    <dgm:pt modelId="{6C6D1EEA-95C9-43E3-93BD-2A93B6C6CDEE}" type="pres">
      <dgm:prSet presAssocID="{C443AA9F-D6E9-4A5E-90A2-952BAA09D2C2}" presName="linear" presStyleCnt="0">
        <dgm:presLayoutVars>
          <dgm:animLvl val="lvl"/>
          <dgm:resizeHandles val="exact"/>
        </dgm:presLayoutVars>
      </dgm:prSet>
      <dgm:spPr/>
    </dgm:pt>
    <dgm:pt modelId="{DBE2F6ED-2FA0-4795-8305-F70B132155EC}" type="pres">
      <dgm:prSet presAssocID="{1D6E787F-7EED-4102-99DB-23592184773C}" presName="parentText" presStyleLbl="node1" presStyleIdx="0" presStyleCnt="1" custLinFactNeighborX="-349" custLinFactNeighborY="-32086">
        <dgm:presLayoutVars>
          <dgm:chMax val="0"/>
          <dgm:bulletEnabled val="1"/>
        </dgm:presLayoutVars>
      </dgm:prSet>
      <dgm:spPr>
        <a:prstGeom prst="rect">
          <a:avLst/>
        </a:prstGeom>
      </dgm:spPr>
    </dgm:pt>
  </dgm:ptLst>
  <dgm:cxnLst>
    <dgm:cxn modelId="{98EDDD5D-A553-42DC-81E5-2B4F6C06F729}" type="presOf" srcId="{C443AA9F-D6E9-4A5E-90A2-952BAA09D2C2}" destId="{6C6D1EEA-95C9-43E3-93BD-2A93B6C6CDEE}" srcOrd="0" destOrd="0" presId="urn:microsoft.com/office/officeart/2005/8/layout/vList2"/>
    <dgm:cxn modelId="{DFC33CAC-34C1-4CB6-A9AB-32E6D0A5B10C}" type="presOf" srcId="{1D6E787F-7EED-4102-99DB-23592184773C}" destId="{DBE2F6ED-2FA0-4795-8305-F70B132155EC}" srcOrd="0" destOrd="0" presId="urn:microsoft.com/office/officeart/2005/8/layout/vList2"/>
    <dgm:cxn modelId="{14D55FCA-E263-43AD-9801-80FBDFAE41B5}" srcId="{C443AA9F-D6E9-4A5E-90A2-952BAA09D2C2}" destId="{1D6E787F-7EED-4102-99DB-23592184773C}" srcOrd="0" destOrd="0" parTransId="{230F72EB-E0FA-43CD-956C-7E0A5BD97067}" sibTransId="{3D674DD2-E3F1-4920-9BD5-EEB3CBA7639E}"/>
    <dgm:cxn modelId="{2841776C-1655-4238-A66B-73C95E6A2BA3}" type="presParOf" srcId="{6C6D1EEA-95C9-43E3-93BD-2A93B6C6CDEE}" destId="{DBE2F6ED-2FA0-4795-8305-F70B132155E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A8C43-E71C-44CE-9A28-7FC5EB6BC1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22B864E-745B-4140-95D1-C491AC93DAB8}">
      <dgm:prSet custT="1"/>
      <dgm:spPr>
        <a:solidFill>
          <a:schemeClr val="bg1">
            <a:alpha val="40000"/>
          </a:schemeClr>
        </a:solidFill>
      </dgm:spPr>
      <dgm:t>
        <a:bodyPr/>
        <a:lstStyle/>
        <a:p>
          <a:pPr rtl="0"/>
          <a:r>
            <a:rPr lang="en-US" sz="1800" b="1" dirty="0">
              <a:solidFill>
                <a:schemeClr val="tx1"/>
              </a:solidFill>
              <a:latin typeface="Corporate S" pitchFamily="50" charset="0"/>
            </a:rPr>
            <a:t>Article 3</a:t>
          </a:r>
        </a:p>
        <a:p>
          <a:pPr rtl="0"/>
          <a:r>
            <a:rPr lang="en-US" sz="1600" dirty="0">
              <a:solidFill>
                <a:schemeClr val="tx1"/>
              </a:solidFill>
              <a:latin typeface="Corporate S" pitchFamily="50" charset="0"/>
            </a:rPr>
            <a:t>Sustainability Risk Policy – Website Disclosure</a:t>
          </a:r>
          <a:endParaRPr lang="en-GB" sz="1800" dirty="0">
            <a:solidFill>
              <a:schemeClr val="tx1"/>
            </a:solidFill>
            <a:latin typeface="Corporate S" pitchFamily="50" charset="0"/>
          </a:endParaRPr>
        </a:p>
      </dgm:t>
    </dgm:pt>
    <dgm:pt modelId="{C3938FA3-B761-4F2E-90CE-8F586BF8C4E5}" type="parTrans" cxnId="{6B5E8E7A-4F92-4846-BCAF-4C25964F7B15}">
      <dgm:prSet/>
      <dgm:spPr/>
      <dgm:t>
        <a:bodyPr/>
        <a:lstStyle/>
        <a:p>
          <a:endParaRPr lang="en-US"/>
        </a:p>
      </dgm:t>
    </dgm:pt>
    <dgm:pt modelId="{3944D84F-6E68-46E6-9967-C5AAEC7D1391}" type="sibTrans" cxnId="{6B5E8E7A-4F92-4846-BCAF-4C25964F7B15}">
      <dgm:prSet/>
      <dgm:spPr/>
      <dgm:t>
        <a:bodyPr/>
        <a:lstStyle/>
        <a:p>
          <a:endParaRPr lang="en-US"/>
        </a:p>
      </dgm:t>
    </dgm:pt>
    <dgm:pt modelId="{60384633-FDED-4239-A89D-7A69F4045A69}">
      <dgm:prSet custT="1"/>
      <dgm:spPr>
        <a:solidFill>
          <a:schemeClr val="bg1">
            <a:alpha val="40000"/>
          </a:schemeClr>
        </a:solidFill>
      </dgm:spPr>
      <dgm:t>
        <a:bodyPr/>
        <a:lstStyle/>
        <a:p>
          <a:pPr rtl="0"/>
          <a:r>
            <a:rPr lang="en-US" sz="1800" b="1" dirty="0">
              <a:solidFill>
                <a:schemeClr val="tx1"/>
              </a:solidFill>
              <a:latin typeface="Corporate S" pitchFamily="50" charset="0"/>
            </a:rPr>
            <a:t>Article 5</a:t>
          </a:r>
        </a:p>
        <a:p>
          <a:pPr rtl="0"/>
          <a:r>
            <a:rPr lang="en-US" sz="1600" dirty="0">
              <a:solidFill>
                <a:schemeClr val="tx1"/>
              </a:solidFill>
              <a:latin typeface="Corporate S" pitchFamily="50" charset="0"/>
            </a:rPr>
            <a:t>Sustainability Risk in Remuneration Policy</a:t>
          </a:r>
          <a:endParaRPr lang="en-GB" sz="1800" dirty="0">
            <a:solidFill>
              <a:schemeClr val="tx1"/>
            </a:solidFill>
            <a:latin typeface="Corporate S" pitchFamily="50" charset="0"/>
          </a:endParaRPr>
        </a:p>
      </dgm:t>
    </dgm:pt>
    <dgm:pt modelId="{8CBFE5AA-6D70-4A17-A23C-A3811FF7DA9A}" type="parTrans" cxnId="{CD076155-DD5A-4F15-BD4F-4FB69DF42D22}">
      <dgm:prSet/>
      <dgm:spPr/>
      <dgm:t>
        <a:bodyPr/>
        <a:lstStyle/>
        <a:p>
          <a:endParaRPr lang="en-US"/>
        </a:p>
      </dgm:t>
    </dgm:pt>
    <dgm:pt modelId="{8A0F4859-C318-454D-A123-6B751CDA7F04}" type="sibTrans" cxnId="{CD076155-DD5A-4F15-BD4F-4FB69DF42D22}">
      <dgm:prSet/>
      <dgm:spPr/>
      <dgm:t>
        <a:bodyPr/>
        <a:lstStyle/>
        <a:p>
          <a:endParaRPr lang="en-US"/>
        </a:p>
      </dgm:t>
    </dgm:pt>
    <dgm:pt modelId="{DC14EDF4-00AB-4205-81EE-D5B3680C5E2A}">
      <dgm:prSet custT="1"/>
      <dgm:spPr>
        <a:solidFill>
          <a:schemeClr val="bg1">
            <a:alpha val="40000"/>
          </a:schemeClr>
        </a:solidFill>
      </dgm:spPr>
      <dgm:t>
        <a:bodyPr/>
        <a:lstStyle/>
        <a:p>
          <a:pPr rtl="0"/>
          <a:r>
            <a:rPr lang="en-US" sz="1800" b="1" dirty="0">
              <a:solidFill>
                <a:schemeClr val="tx1"/>
              </a:solidFill>
              <a:latin typeface="Corporate S" pitchFamily="50" charset="0"/>
            </a:rPr>
            <a:t>Article 6 </a:t>
          </a:r>
        </a:p>
        <a:p>
          <a:pPr rtl="0"/>
          <a:r>
            <a:rPr lang="en-US" sz="1600" dirty="0">
              <a:solidFill>
                <a:schemeClr val="tx1"/>
              </a:solidFill>
              <a:latin typeface="Corporate S" pitchFamily="50" charset="0"/>
            </a:rPr>
            <a:t>Sustainability Risk in Pre-contractual Disclosures</a:t>
          </a:r>
          <a:endParaRPr lang="en-GB" sz="1600" dirty="0">
            <a:solidFill>
              <a:schemeClr val="tx1"/>
            </a:solidFill>
            <a:latin typeface="Corporate S" pitchFamily="50" charset="0"/>
          </a:endParaRPr>
        </a:p>
      </dgm:t>
    </dgm:pt>
    <dgm:pt modelId="{5B4ECB66-32ED-4909-97F0-B5FEACFE8B86}" type="parTrans" cxnId="{0BC8F76A-1D4D-45D5-AA88-52D72A755061}">
      <dgm:prSet/>
      <dgm:spPr/>
      <dgm:t>
        <a:bodyPr/>
        <a:lstStyle/>
        <a:p>
          <a:endParaRPr lang="en-US"/>
        </a:p>
      </dgm:t>
    </dgm:pt>
    <dgm:pt modelId="{815CF311-2816-4F81-92BD-D6D16E9BAA2E}" type="sibTrans" cxnId="{0BC8F76A-1D4D-45D5-AA88-52D72A755061}">
      <dgm:prSet/>
      <dgm:spPr/>
      <dgm:t>
        <a:bodyPr/>
        <a:lstStyle/>
        <a:p>
          <a:endParaRPr lang="en-US"/>
        </a:p>
      </dgm:t>
    </dgm:pt>
    <dgm:pt modelId="{D6BD6833-C732-4054-A480-E8F237A733FA}" type="pres">
      <dgm:prSet presAssocID="{B1EA8C43-E71C-44CE-9A28-7FC5EB6BC19C}" presName="Name0" presStyleCnt="0">
        <dgm:presLayoutVars>
          <dgm:chMax val="7"/>
          <dgm:chPref val="7"/>
          <dgm:dir/>
        </dgm:presLayoutVars>
      </dgm:prSet>
      <dgm:spPr/>
    </dgm:pt>
    <dgm:pt modelId="{2BC2216A-30A4-4453-8C57-5C02BE06E6CA}" type="pres">
      <dgm:prSet presAssocID="{B1EA8C43-E71C-44CE-9A28-7FC5EB6BC19C}" presName="Name1" presStyleCnt="0"/>
      <dgm:spPr/>
    </dgm:pt>
    <dgm:pt modelId="{F5B692B9-F0D6-46A5-9003-D9C19B9E3F9F}" type="pres">
      <dgm:prSet presAssocID="{B1EA8C43-E71C-44CE-9A28-7FC5EB6BC19C}" presName="cycle" presStyleCnt="0"/>
      <dgm:spPr/>
    </dgm:pt>
    <dgm:pt modelId="{3ACF30E4-1808-4338-95FA-AE1549D7B2F2}" type="pres">
      <dgm:prSet presAssocID="{B1EA8C43-E71C-44CE-9A28-7FC5EB6BC19C}" presName="srcNode" presStyleLbl="node1" presStyleIdx="0" presStyleCnt="3"/>
      <dgm:spPr/>
    </dgm:pt>
    <dgm:pt modelId="{85CA973E-1E30-4D83-AB49-A2C2E491C833}" type="pres">
      <dgm:prSet presAssocID="{B1EA8C43-E71C-44CE-9A28-7FC5EB6BC19C}" presName="conn" presStyleLbl="parChTrans1D2" presStyleIdx="0" presStyleCnt="1"/>
      <dgm:spPr/>
    </dgm:pt>
    <dgm:pt modelId="{37303D8E-611D-423E-A8BF-61068F5D311A}" type="pres">
      <dgm:prSet presAssocID="{B1EA8C43-E71C-44CE-9A28-7FC5EB6BC19C}" presName="extraNode" presStyleLbl="node1" presStyleIdx="0" presStyleCnt="3"/>
      <dgm:spPr/>
    </dgm:pt>
    <dgm:pt modelId="{D8CCB4FC-BE32-4F39-8C8D-F7D8DE95E498}" type="pres">
      <dgm:prSet presAssocID="{B1EA8C43-E71C-44CE-9A28-7FC5EB6BC19C}" presName="dstNode" presStyleLbl="node1" presStyleIdx="0" presStyleCnt="3"/>
      <dgm:spPr/>
    </dgm:pt>
    <dgm:pt modelId="{FFF4F899-E2FD-42C8-886B-ABC66248011A}" type="pres">
      <dgm:prSet presAssocID="{B22B864E-745B-4140-95D1-C491AC93DAB8}" presName="text_1" presStyleLbl="node1" presStyleIdx="0" presStyleCnt="3" custLinFactNeighborX="-295" custLinFactNeighborY="3192">
        <dgm:presLayoutVars>
          <dgm:bulletEnabled val="1"/>
        </dgm:presLayoutVars>
      </dgm:prSet>
      <dgm:spPr/>
    </dgm:pt>
    <dgm:pt modelId="{0DEE460E-1498-4ECB-A122-85FC0792A320}" type="pres">
      <dgm:prSet presAssocID="{B22B864E-745B-4140-95D1-C491AC93DAB8}" presName="accent_1" presStyleCnt="0"/>
      <dgm:spPr/>
    </dgm:pt>
    <dgm:pt modelId="{ECC5A466-4E3D-4187-BDC7-B0112E79ED35}" type="pres">
      <dgm:prSet presAssocID="{B22B864E-745B-4140-95D1-C491AC93DAB8}" presName="accentRepeatNode" presStyleLbl="solidFgAcc1" presStyleIdx="0" presStyleCnt="3"/>
      <dgm:spPr>
        <a:solidFill>
          <a:schemeClr val="lt1">
            <a:hueOff val="0"/>
            <a:satOff val="0"/>
            <a:lumOff val="0"/>
            <a:alpha val="40000"/>
          </a:schemeClr>
        </a:solidFill>
      </dgm:spPr>
    </dgm:pt>
    <dgm:pt modelId="{C86DB555-024A-470B-947F-669C3F42CC53}" type="pres">
      <dgm:prSet presAssocID="{60384633-FDED-4239-A89D-7A69F4045A69}" presName="text_2" presStyleLbl="node1" presStyleIdx="1" presStyleCnt="3">
        <dgm:presLayoutVars>
          <dgm:bulletEnabled val="1"/>
        </dgm:presLayoutVars>
      </dgm:prSet>
      <dgm:spPr/>
    </dgm:pt>
    <dgm:pt modelId="{6F3F0981-D2FA-4D0C-9D74-49C9F725B0A2}" type="pres">
      <dgm:prSet presAssocID="{60384633-FDED-4239-A89D-7A69F4045A69}" presName="accent_2" presStyleCnt="0"/>
      <dgm:spPr/>
    </dgm:pt>
    <dgm:pt modelId="{7B8E6730-3F51-4277-B3BC-27109441EAB0}" type="pres">
      <dgm:prSet presAssocID="{60384633-FDED-4239-A89D-7A69F4045A69}" presName="accentRepeatNode" presStyleLbl="solidFgAcc1" presStyleIdx="1" presStyleCnt="3"/>
      <dgm:spPr>
        <a:solidFill>
          <a:schemeClr val="lt1">
            <a:hueOff val="0"/>
            <a:satOff val="0"/>
            <a:lumOff val="0"/>
            <a:alpha val="40000"/>
          </a:schemeClr>
        </a:solidFill>
      </dgm:spPr>
    </dgm:pt>
    <dgm:pt modelId="{8DEEEA95-5582-43EB-8319-70019455862F}" type="pres">
      <dgm:prSet presAssocID="{DC14EDF4-00AB-4205-81EE-D5B3680C5E2A}" presName="text_3" presStyleLbl="node1" presStyleIdx="2" presStyleCnt="3">
        <dgm:presLayoutVars>
          <dgm:bulletEnabled val="1"/>
        </dgm:presLayoutVars>
      </dgm:prSet>
      <dgm:spPr/>
    </dgm:pt>
    <dgm:pt modelId="{763683FD-B09B-47F6-B493-638D72A89BF5}" type="pres">
      <dgm:prSet presAssocID="{DC14EDF4-00AB-4205-81EE-D5B3680C5E2A}" presName="accent_3" presStyleCnt="0"/>
      <dgm:spPr/>
    </dgm:pt>
    <dgm:pt modelId="{18F7E294-AF58-4FB2-B00D-1D31A9616E51}" type="pres">
      <dgm:prSet presAssocID="{DC14EDF4-00AB-4205-81EE-D5B3680C5E2A}" presName="accentRepeatNode" presStyleLbl="solidFgAcc1" presStyleIdx="2" presStyleCnt="3"/>
      <dgm:spPr>
        <a:solidFill>
          <a:schemeClr val="lt1">
            <a:hueOff val="0"/>
            <a:satOff val="0"/>
            <a:lumOff val="0"/>
            <a:alpha val="40000"/>
          </a:schemeClr>
        </a:solidFill>
      </dgm:spPr>
    </dgm:pt>
  </dgm:ptLst>
  <dgm:cxnLst>
    <dgm:cxn modelId="{1F04CA2D-5DED-45E9-A008-BBCF43B25DDC}" type="presOf" srcId="{B1EA8C43-E71C-44CE-9A28-7FC5EB6BC19C}" destId="{D6BD6833-C732-4054-A480-E8F237A733FA}" srcOrd="0" destOrd="0" presId="urn:microsoft.com/office/officeart/2008/layout/VerticalCurvedList"/>
    <dgm:cxn modelId="{6CCE4435-52D6-4A1E-9984-7E11FEC5C085}" type="presOf" srcId="{60384633-FDED-4239-A89D-7A69F4045A69}" destId="{C86DB555-024A-470B-947F-669C3F42CC53}" srcOrd="0" destOrd="0" presId="urn:microsoft.com/office/officeart/2008/layout/VerticalCurvedList"/>
    <dgm:cxn modelId="{74D8ED5F-88D0-40CB-8779-0C6BF85C7386}" type="presOf" srcId="{3944D84F-6E68-46E6-9967-C5AAEC7D1391}" destId="{85CA973E-1E30-4D83-AB49-A2C2E491C833}" srcOrd="0" destOrd="0" presId="urn:microsoft.com/office/officeart/2008/layout/VerticalCurvedList"/>
    <dgm:cxn modelId="{94923448-33F0-41A7-B47D-5B3FD1134C2B}" type="presOf" srcId="{B22B864E-745B-4140-95D1-C491AC93DAB8}" destId="{FFF4F899-E2FD-42C8-886B-ABC66248011A}" srcOrd="0" destOrd="0" presId="urn:microsoft.com/office/officeart/2008/layout/VerticalCurvedList"/>
    <dgm:cxn modelId="{0BC8F76A-1D4D-45D5-AA88-52D72A755061}" srcId="{B1EA8C43-E71C-44CE-9A28-7FC5EB6BC19C}" destId="{DC14EDF4-00AB-4205-81EE-D5B3680C5E2A}" srcOrd="2" destOrd="0" parTransId="{5B4ECB66-32ED-4909-97F0-B5FEACFE8B86}" sibTransId="{815CF311-2816-4F81-92BD-D6D16E9BAA2E}"/>
    <dgm:cxn modelId="{CD076155-DD5A-4F15-BD4F-4FB69DF42D22}" srcId="{B1EA8C43-E71C-44CE-9A28-7FC5EB6BC19C}" destId="{60384633-FDED-4239-A89D-7A69F4045A69}" srcOrd="1" destOrd="0" parTransId="{8CBFE5AA-6D70-4A17-A23C-A3811FF7DA9A}" sibTransId="{8A0F4859-C318-454D-A123-6B751CDA7F04}"/>
    <dgm:cxn modelId="{6B5E8E7A-4F92-4846-BCAF-4C25964F7B15}" srcId="{B1EA8C43-E71C-44CE-9A28-7FC5EB6BC19C}" destId="{B22B864E-745B-4140-95D1-C491AC93DAB8}" srcOrd="0" destOrd="0" parTransId="{C3938FA3-B761-4F2E-90CE-8F586BF8C4E5}" sibTransId="{3944D84F-6E68-46E6-9967-C5AAEC7D1391}"/>
    <dgm:cxn modelId="{845576A4-74D7-4DF0-8E16-E758AA0417C8}" type="presOf" srcId="{DC14EDF4-00AB-4205-81EE-D5B3680C5E2A}" destId="{8DEEEA95-5582-43EB-8319-70019455862F}" srcOrd="0" destOrd="0" presId="urn:microsoft.com/office/officeart/2008/layout/VerticalCurvedList"/>
    <dgm:cxn modelId="{13F754F8-B426-4BD2-8568-AC1EA1A90F18}" type="presParOf" srcId="{D6BD6833-C732-4054-A480-E8F237A733FA}" destId="{2BC2216A-30A4-4453-8C57-5C02BE06E6CA}" srcOrd="0" destOrd="0" presId="urn:microsoft.com/office/officeart/2008/layout/VerticalCurvedList"/>
    <dgm:cxn modelId="{532C0195-8B2A-41E4-B497-1CF9BFFC8F92}" type="presParOf" srcId="{2BC2216A-30A4-4453-8C57-5C02BE06E6CA}" destId="{F5B692B9-F0D6-46A5-9003-D9C19B9E3F9F}" srcOrd="0" destOrd="0" presId="urn:microsoft.com/office/officeart/2008/layout/VerticalCurvedList"/>
    <dgm:cxn modelId="{3C823A2C-D662-408D-9332-A3F998AD571F}" type="presParOf" srcId="{F5B692B9-F0D6-46A5-9003-D9C19B9E3F9F}" destId="{3ACF30E4-1808-4338-95FA-AE1549D7B2F2}" srcOrd="0" destOrd="0" presId="urn:microsoft.com/office/officeart/2008/layout/VerticalCurvedList"/>
    <dgm:cxn modelId="{9B656643-0681-4021-9007-8CA068E9A15D}" type="presParOf" srcId="{F5B692B9-F0D6-46A5-9003-D9C19B9E3F9F}" destId="{85CA973E-1E30-4D83-AB49-A2C2E491C833}" srcOrd="1" destOrd="0" presId="urn:microsoft.com/office/officeart/2008/layout/VerticalCurvedList"/>
    <dgm:cxn modelId="{331046F1-7266-4701-A091-898C200350BD}" type="presParOf" srcId="{F5B692B9-F0D6-46A5-9003-D9C19B9E3F9F}" destId="{37303D8E-611D-423E-A8BF-61068F5D311A}" srcOrd="2" destOrd="0" presId="urn:microsoft.com/office/officeart/2008/layout/VerticalCurvedList"/>
    <dgm:cxn modelId="{5DD53BC4-C119-4332-ADB0-0461A12C91D2}" type="presParOf" srcId="{F5B692B9-F0D6-46A5-9003-D9C19B9E3F9F}" destId="{D8CCB4FC-BE32-4F39-8C8D-F7D8DE95E498}" srcOrd="3" destOrd="0" presId="urn:microsoft.com/office/officeart/2008/layout/VerticalCurvedList"/>
    <dgm:cxn modelId="{93FD7987-8286-4C73-8709-A73F382EB7F4}" type="presParOf" srcId="{2BC2216A-30A4-4453-8C57-5C02BE06E6CA}" destId="{FFF4F899-E2FD-42C8-886B-ABC66248011A}" srcOrd="1" destOrd="0" presId="urn:microsoft.com/office/officeart/2008/layout/VerticalCurvedList"/>
    <dgm:cxn modelId="{ACD649F8-D4EC-41FF-9829-606986136BA7}" type="presParOf" srcId="{2BC2216A-30A4-4453-8C57-5C02BE06E6CA}" destId="{0DEE460E-1498-4ECB-A122-85FC0792A320}" srcOrd="2" destOrd="0" presId="urn:microsoft.com/office/officeart/2008/layout/VerticalCurvedList"/>
    <dgm:cxn modelId="{134AFF5E-093A-4AD7-BE01-7CC11B61FFC1}" type="presParOf" srcId="{0DEE460E-1498-4ECB-A122-85FC0792A320}" destId="{ECC5A466-4E3D-4187-BDC7-B0112E79ED35}" srcOrd="0" destOrd="0" presId="urn:microsoft.com/office/officeart/2008/layout/VerticalCurvedList"/>
    <dgm:cxn modelId="{B57B7AD9-60A6-42DD-B51C-1576B09BF659}" type="presParOf" srcId="{2BC2216A-30A4-4453-8C57-5C02BE06E6CA}" destId="{C86DB555-024A-470B-947F-669C3F42CC53}" srcOrd="3" destOrd="0" presId="urn:microsoft.com/office/officeart/2008/layout/VerticalCurvedList"/>
    <dgm:cxn modelId="{B553B782-EEE1-46F1-8A68-AFFDB306C175}" type="presParOf" srcId="{2BC2216A-30A4-4453-8C57-5C02BE06E6CA}" destId="{6F3F0981-D2FA-4D0C-9D74-49C9F725B0A2}" srcOrd="4" destOrd="0" presId="urn:microsoft.com/office/officeart/2008/layout/VerticalCurvedList"/>
    <dgm:cxn modelId="{3F9E8061-357E-4365-9EFE-CA376C2D2BA8}" type="presParOf" srcId="{6F3F0981-D2FA-4D0C-9D74-49C9F725B0A2}" destId="{7B8E6730-3F51-4277-B3BC-27109441EAB0}" srcOrd="0" destOrd="0" presId="urn:microsoft.com/office/officeart/2008/layout/VerticalCurvedList"/>
    <dgm:cxn modelId="{68AFA456-6E43-4B80-A5FC-615E7606E7E2}" type="presParOf" srcId="{2BC2216A-30A4-4453-8C57-5C02BE06E6CA}" destId="{8DEEEA95-5582-43EB-8319-70019455862F}" srcOrd="5" destOrd="0" presId="urn:microsoft.com/office/officeart/2008/layout/VerticalCurvedList"/>
    <dgm:cxn modelId="{931337F0-366F-4186-B545-445A1287A2B1}" type="presParOf" srcId="{2BC2216A-30A4-4453-8C57-5C02BE06E6CA}" destId="{763683FD-B09B-47F6-B493-638D72A89BF5}" srcOrd="6" destOrd="0" presId="urn:microsoft.com/office/officeart/2008/layout/VerticalCurvedList"/>
    <dgm:cxn modelId="{FD2F3A96-836F-4069-85CC-C86B964B1823}" type="presParOf" srcId="{763683FD-B09B-47F6-B493-638D72A89BF5}" destId="{18F7E294-AF58-4FB2-B00D-1D31A9616E51}"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2719C-0712-49F1-B473-77F9D28FD34E}"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85F12D05-5D99-48B3-86B8-13B93EBCEDFC}" type="pres">
      <dgm:prSet presAssocID="{3262719C-0712-49F1-B473-77F9D28FD34E}" presName="linearFlow" presStyleCnt="0">
        <dgm:presLayoutVars>
          <dgm:dir/>
          <dgm:resizeHandles val="exact"/>
        </dgm:presLayoutVars>
      </dgm:prSet>
      <dgm:spPr/>
    </dgm:pt>
  </dgm:ptLst>
  <dgm:cxnLst>
    <dgm:cxn modelId="{D8CBC8E9-B8E7-4E59-8644-152452BE406D}" type="presOf" srcId="{3262719C-0712-49F1-B473-77F9D28FD34E}" destId="{85F12D05-5D99-48B3-86B8-13B93EBCEDFC}"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5E2F9-02B8-4C1E-8036-9FAC44EF7E44}"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065E35F7-4387-41EF-BBA3-CDE219426629}">
      <dgm:prSet phldrT="[Text]"/>
      <dgm:spPr/>
      <dgm:t>
        <a:bodyPr/>
        <a:lstStyle/>
        <a:p>
          <a:r>
            <a:rPr lang="en-US" b="1" dirty="0">
              <a:solidFill>
                <a:srgbClr val="C00000"/>
              </a:solidFill>
              <a:latin typeface="Corporate S" pitchFamily="50" charset="0"/>
            </a:rPr>
            <a:t>Indicators applicable to investments in investee companies (14)</a:t>
          </a:r>
        </a:p>
      </dgm:t>
    </dgm:pt>
    <dgm:pt modelId="{8C7DED23-7A2A-4584-92C6-6CEB5BC97000}" type="parTrans" cxnId="{D54ACD63-754E-48C5-B0AA-47E86B2EADBE}">
      <dgm:prSet/>
      <dgm:spPr/>
      <dgm:t>
        <a:bodyPr/>
        <a:lstStyle/>
        <a:p>
          <a:endParaRPr lang="en-US"/>
        </a:p>
      </dgm:t>
    </dgm:pt>
    <dgm:pt modelId="{1749DEE9-787A-4A80-884F-8C3D157636F7}" type="sibTrans" cxnId="{D54ACD63-754E-48C5-B0AA-47E86B2EADBE}">
      <dgm:prSet/>
      <dgm:spPr/>
      <dgm:t>
        <a:bodyPr/>
        <a:lstStyle/>
        <a:p>
          <a:endParaRPr lang="en-US"/>
        </a:p>
      </dgm:t>
    </dgm:pt>
    <dgm:pt modelId="{8111A970-0A6F-467F-9631-CFEC9D42B58C}">
      <dgm:prSet phldrT="[Text]"/>
      <dgm:spPr/>
      <dgm:t>
        <a:bodyPr/>
        <a:lstStyle/>
        <a:p>
          <a:r>
            <a:rPr lang="en-US" dirty="0">
              <a:latin typeface="Corporate S" pitchFamily="50" charset="0"/>
            </a:rPr>
            <a:t>Greenhouse gas (</a:t>
          </a:r>
          <a:r>
            <a:rPr lang="en-US" dirty="0" err="1">
              <a:latin typeface="Corporate S" pitchFamily="50" charset="0"/>
            </a:rPr>
            <a:t>GHG</a:t>
          </a:r>
          <a:r>
            <a:rPr lang="en-US" dirty="0">
              <a:latin typeface="Corporate S" pitchFamily="50" charset="0"/>
            </a:rPr>
            <a:t>) emissions</a:t>
          </a:r>
        </a:p>
      </dgm:t>
    </dgm:pt>
    <dgm:pt modelId="{8B0C8C20-F1AD-4DFE-A9B2-31A307F1A611}" type="parTrans" cxnId="{14AD86CA-D965-4B82-B72B-AB7A50736F78}">
      <dgm:prSet/>
      <dgm:spPr/>
      <dgm:t>
        <a:bodyPr/>
        <a:lstStyle/>
        <a:p>
          <a:endParaRPr lang="en-US"/>
        </a:p>
      </dgm:t>
    </dgm:pt>
    <dgm:pt modelId="{6E3DA6B9-3BBD-4CE6-B9E0-015AE5EE79E1}" type="sibTrans" cxnId="{14AD86CA-D965-4B82-B72B-AB7A50736F78}">
      <dgm:prSet/>
      <dgm:spPr/>
      <dgm:t>
        <a:bodyPr/>
        <a:lstStyle/>
        <a:p>
          <a:endParaRPr lang="en-US"/>
        </a:p>
      </dgm:t>
    </dgm:pt>
    <dgm:pt modelId="{665CC237-A21B-4E59-9FAB-34C213A26357}">
      <dgm:prSet phldrT="[Text]"/>
      <dgm:spPr/>
      <dgm:t>
        <a:bodyPr/>
        <a:lstStyle/>
        <a:p>
          <a:r>
            <a:rPr lang="en-US" b="1" dirty="0">
              <a:solidFill>
                <a:srgbClr val="C00000"/>
              </a:solidFill>
              <a:latin typeface="Corporate S" pitchFamily="50" charset="0"/>
            </a:rPr>
            <a:t>Indicators applicable to investments in sovereigns and </a:t>
          </a:r>
          <a:r>
            <a:rPr lang="en-US" b="1" dirty="0" err="1">
              <a:solidFill>
                <a:srgbClr val="C00000"/>
              </a:solidFill>
              <a:latin typeface="Corporate S" pitchFamily="50" charset="0"/>
            </a:rPr>
            <a:t>supranationals</a:t>
          </a:r>
          <a:r>
            <a:rPr lang="en-US" b="1" dirty="0">
              <a:solidFill>
                <a:srgbClr val="C00000"/>
              </a:solidFill>
              <a:latin typeface="Corporate S" pitchFamily="50" charset="0"/>
            </a:rPr>
            <a:t> (2)</a:t>
          </a:r>
        </a:p>
      </dgm:t>
    </dgm:pt>
    <dgm:pt modelId="{2B20550C-E1F8-48E5-AE43-8668390B28F7}" type="parTrans" cxnId="{30E4319F-1380-4C79-8FF4-784535F1BF4C}">
      <dgm:prSet/>
      <dgm:spPr/>
      <dgm:t>
        <a:bodyPr/>
        <a:lstStyle/>
        <a:p>
          <a:endParaRPr lang="en-US"/>
        </a:p>
      </dgm:t>
    </dgm:pt>
    <dgm:pt modelId="{0F8AACF5-84AF-4F42-95D3-CA834CDB51C7}" type="sibTrans" cxnId="{30E4319F-1380-4C79-8FF4-784535F1BF4C}">
      <dgm:prSet/>
      <dgm:spPr/>
      <dgm:t>
        <a:bodyPr/>
        <a:lstStyle/>
        <a:p>
          <a:endParaRPr lang="en-US"/>
        </a:p>
      </dgm:t>
    </dgm:pt>
    <dgm:pt modelId="{1174DB61-B2C7-4E31-9396-B7420A25CAB0}">
      <dgm:prSet phldrT="[Text]"/>
      <dgm:spPr/>
      <dgm:t>
        <a:bodyPr/>
        <a:lstStyle/>
        <a:p>
          <a:r>
            <a:rPr lang="en-US" dirty="0" err="1">
              <a:latin typeface="Corporate S" pitchFamily="50" charset="0"/>
            </a:rPr>
            <a:t>GHG</a:t>
          </a:r>
          <a:r>
            <a:rPr lang="en-US" dirty="0">
              <a:latin typeface="Corporate S" pitchFamily="50" charset="0"/>
            </a:rPr>
            <a:t> intensity</a:t>
          </a:r>
        </a:p>
      </dgm:t>
    </dgm:pt>
    <dgm:pt modelId="{E24796A8-92C3-4491-9810-1F808ACC3CAF}" type="parTrans" cxnId="{EC4C0B35-1B10-4C13-B6A5-F2862AB6A5BD}">
      <dgm:prSet/>
      <dgm:spPr/>
      <dgm:t>
        <a:bodyPr/>
        <a:lstStyle/>
        <a:p>
          <a:endParaRPr lang="en-US"/>
        </a:p>
      </dgm:t>
    </dgm:pt>
    <dgm:pt modelId="{AFA393DB-9AE3-4992-92EC-7FE6FA6D1A84}" type="sibTrans" cxnId="{EC4C0B35-1B10-4C13-B6A5-F2862AB6A5BD}">
      <dgm:prSet/>
      <dgm:spPr/>
      <dgm:t>
        <a:bodyPr/>
        <a:lstStyle/>
        <a:p>
          <a:endParaRPr lang="en-US"/>
        </a:p>
      </dgm:t>
    </dgm:pt>
    <dgm:pt modelId="{C58D5B2F-9560-414B-BE2A-74D29C9A15D5}">
      <dgm:prSet phldrT="[Text]"/>
      <dgm:spPr/>
      <dgm:t>
        <a:bodyPr/>
        <a:lstStyle/>
        <a:p>
          <a:r>
            <a:rPr lang="en-US" dirty="0">
              <a:latin typeface="Corporate S" pitchFamily="50" charset="0"/>
            </a:rPr>
            <a:t>Investee countries subject to social violations</a:t>
          </a:r>
        </a:p>
      </dgm:t>
    </dgm:pt>
    <dgm:pt modelId="{F964834A-8247-42A3-AA51-7F89F12CE221}" type="parTrans" cxnId="{0CFFDBFA-3FC7-4D41-B602-3FD86098EF49}">
      <dgm:prSet/>
      <dgm:spPr/>
      <dgm:t>
        <a:bodyPr/>
        <a:lstStyle/>
        <a:p>
          <a:endParaRPr lang="en-US"/>
        </a:p>
      </dgm:t>
    </dgm:pt>
    <dgm:pt modelId="{D38C12B0-0F1E-4624-B1DF-91AAA0CD23AC}" type="sibTrans" cxnId="{0CFFDBFA-3FC7-4D41-B602-3FD86098EF49}">
      <dgm:prSet/>
      <dgm:spPr/>
      <dgm:t>
        <a:bodyPr/>
        <a:lstStyle/>
        <a:p>
          <a:endParaRPr lang="en-US"/>
        </a:p>
      </dgm:t>
    </dgm:pt>
    <dgm:pt modelId="{89FE4EB1-9B12-444F-B180-7F5D3E7666F9}">
      <dgm:prSet phldrT="[Text]"/>
      <dgm:spPr/>
      <dgm:t>
        <a:bodyPr/>
        <a:lstStyle/>
        <a:p>
          <a:r>
            <a:rPr lang="en-US" b="1" dirty="0">
              <a:solidFill>
                <a:srgbClr val="C00000"/>
              </a:solidFill>
              <a:latin typeface="Corporate S" pitchFamily="50" charset="0"/>
            </a:rPr>
            <a:t>Indicators applicable to investments in real estate assets (2)</a:t>
          </a:r>
        </a:p>
      </dgm:t>
    </dgm:pt>
    <dgm:pt modelId="{D7E61281-E85A-4374-B436-30AAFF0C1C69}" type="parTrans" cxnId="{AD5A450F-A268-4B74-900D-8D718E0633E6}">
      <dgm:prSet/>
      <dgm:spPr/>
      <dgm:t>
        <a:bodyPr/>
        <a:lstStyle/>
        <a:p>
          <a:endParaRPr lang="en-US"/>
        </a:p>
      </dgm:t>
    </dgm:pt>
    <dgm:pt modelId="{DD360097-C19F-4DDB-B443-BC8D4B0C99D0}" type="sibTrans" cxnId="{AD5A450F-A268-4B74-900D-8D718E0633E6}">
      <dgm:prSet/>
      <dgm:spPr/>
      <dgm:t>
        <a:bodyPr/>
        <a:lstStyle/>
        <a:p>
          <a:endParaRPr lang="en-US"/>
        </a:p>
      </dgm:t>
    </dgm:pt>
    <dgm:pt modelId="{B838D28C-D8CB-4ED8-B287-1F6D590D861E}">
      <dgm:prSet phldrT="[Text]"/>
      <dgm:spPr/>
      <dgm:t>
        <a:bodyPr/>
        <a:lstStyle/>
        <a:p>
          <a:r>
            <a:rPr lang="en-US" dirty="0">
              <a:latin typeface="Corporate S" pitchFamily="50" charset="0"/>
            </a:rPr>
            <a:t>Exposure to fossil fuels through real estate assets</a:t>
          </a:r>
        </a:p>
      </dgm:t>
    </dgm:pt>
    <dgm:pt modelId="{783312AB-5C70-4C8A-A970-E792978D270B}" type="parTrans" cxnId="{861D839A-45D6-4E37-895E-7178C2265257}">
      <dgm:prSet/>
      <dgm:spPr/>
      <dgm:t>
        <a:bodyPr/>
        <a:lstStyle/>
        <a:p>
          <a:endParaRPr lang="en-US"/>
        </a:p>
      </dgm:t>
    </dgm:pt>
    <dgm:pt modelId="{EBD32B04-9158-4CDF-B0D5-DF41894E7D92}" type="sibTrans" cxnId="{861D839A-45D6-4E37-895E-7178C2265257}">
      <dgm:prSet/>
      <dgm:spPr/>
      <dgm:t>
        <a:bodyPr/>
        <a:lstStyle/>
        <a:p>
          <a:endParaRPr lang="en-US"/>
        </a:p>
      </dgm:t>
    </dgm:pt>
    <dgm:pt modelId="{7E591362-12CF-43ED-8BE1-DFF3948ED79F}">
      <dgm:prSet phldrT="[Text]"/>
      <dgm:spPr/>
      <dgm:t>
        <a:bodyPr/>
        <a:lstStyle/>
        <a:p>
          <a:r>
            <a:rPr lang="en-US" dirty="0">
              <a:latin typeface="Corporate S" pitchFamily="50" charset="0"/>
            </a:rPr>
            <a:t>Exposure to energy-inefficient real estate assets</a:t>
          </a:r>
        </a:p>
      </dgm:t>
    </dgm:pt>
    <dgm:pt modelId="{51292A10-9154-4AB6-A10E-4FA9883C68D3}" type="parTrans" cxnId="{481498BC-84AC-4A03-9026-87808F58455A}">
      <dgm:prSet/>
      <dgm:spPr/>
      <dgm:t>
        <a:bodyPr/>
        <a:lstStyle/>
        <a:p>
          <a:endParaRPr lang="en-US"/>
        </a:p>
      </dgm:t>
    </dgm:pt>
    <dgm:pt modelId="{03E751E1-1203-476B-BAD9-EACCB96D06EA}" type="sibTrans" cxnId="{481498BC-84AC-4A03-9026-87808F58455A}">
      <dgm:prSet/>
      <dgm:spPr/>
      <dgm:t>
        <a:bodyPr/>
        <a:lstStyle/>
        <a:p>
          <a:endParaRPr lang="en-US"/>
        </a:p>
      </dgm:t>
    </dgm:pt>
    <dgm:pt modelId="{D80709D3-565E-46F7-991F-4E5A47C71896}">
      <dgm:prSet phldrT="[Text]"/>
      <dgm:spPr/>
      <dgm:t>
        <a:bodyPr/>
        <a:lstStyle/>
        <a:p>
          <a:r>
            <a:rPr lang="en-US" dirty="0">
              <a:latin typeface="Corporate S" pitchFamily="50" charset="0"/>
            </a:rPr>
            <a:t>Carbon footprint</a:t>
          </a:r>
        </a:p>
      </dgm:t>
    </dgm:pt>
    <dgm:pt modelId="{7F644DFC-4FE8-4EF1-BE46-0F67CC78D1E5}" type="parTrans" cxnId="{5750F4B8-634B-4E12-ADB7-EE876760B258}">
      <dgm:prSet/>
      <dgm:spPr/>
      <dgm:t>
        <a:bodyPr/>
        <a:lstStyle/>
        <a:p>
          <a:endParaRPr lang="en-US"/>
        </a:p>
      </dgm:t>
    </dgm:pt>
    <dgm:pt modelId="{1D53A28E-7CB2-4DC0-883B-8F87CCE5AA4C}" type="sibTrans" cxnId="{5750F4B8-634B-4E12-ADB7-EE876760B258}">
      <dgm:prSet/>
      <dgm:spPr/>
      <dgm:t>
        <a:bodyPr/>
        <a:lstStyle/>
        <a:p>
          <a:endParaRPr lang="en-US"/>
        </a:p>
      </dgm:t>
    </dgm:pt>
    <dgm:pt modelId="{31DC90DA-F0B1-490E-B837-0C5CCB1E4319}">
      <dgm:prSet phldrT="[Text]"/>
      <dgm:spPr/>
      <dgm:t>
        <a:bodyPr/>
        <a:lstStyle/>
        <a:p>
          <a:r>
            <a:rPr lang="en-US" dirty="0" err="1">
              <a:latin typeface="Corporate S" pitchFamily="50" charset="0"/>
            </a:rPr>
            <a:t>GHG</a:t>
          </a:r>
          <a:r>
            <a:rPr lang="en-US" dirty="0">
              <a:latin typeface="Corporate S" pitchFamily="50" charset="0"/>
            </a:rPr>
            <a:t> intensity of investee companies</a:t>
          </a:r>
        </a:p>
      </dgm:t>
    </dgm:pt>
    <dgm:pt modelId="{8C974F78-1C2D-4540-8C88-905A340CE692}" type="parTrans" cxnId="{3A142C35-FBF2-4119-BAD6-9F54D36BCE6F}">
      <dgm:prSet/>
      <dgm:spPr/>
      <dgm:t>
        <a:bodyPr/>
        <a:lstStyle/>
        <a:p>
          <a:endParaRPr lang="en-US"/>
        </a:p>
      </dgm:t>
    </dgm:pt>
    <dgm:pt modelId="{C0467CDE-61BC-4E71-986F-DBC0C1FADA7D}" type="sibTrans" cxnId="{3A142C35-FBF2-4119-BAD6-9F54D36BCE6F}">
      <dgm:prSet/>
      <dgm:spPr/>
      <dgm:t>
        <a:bodyPr/>
        <a:lstStyle/>
        <a:p>
          <a:endParaRPr lang="en-US"/>
        </a:p>
      </dgm:t>
    </dgm:pt>
    <dgm:pt modelId="{F29EBF34-4A74-4E67-BE51-6223C75132B9}">
      <dgm:prSet phldrT="[Text]"/>
      <dgm:spPr/>
      <dgm:t>
        <a:bodyPr/>
        <a:lstStyle/>
        <a:p>
          <a:r>
            <a:rPr lang="en-US" dirty="0">
              <a:latin typeface="Corporate S" pitchFamily="50" charset="0"/>
            </a:rPr>
            <a:t>Exposure to companies active in the fossil fuel sector</a:t>
          </a:r>
        </a:p>
      </dgm:t>
    </dgm:pt>
    <dgm:pt modelId="{733BBF8F-279F-49CD-BD9A-88C8D886264C}" type="parTrans" cxnId="{57750923-EF1A-45BE-98F0-F97DE1E679CF}">
      <dgm:prSet/>
      <dgm:spPr/>
      <dgm:t>
        <a:bodyPr/>
        <a:lstStyle/>
        <a:p>
          <a:endParaRPr lang="en-US"/>
        </a:p>
      </dgm:t>
    </dgm:pt>
    <dgm:pt modelId="{1539D3C8-AB19-43D7-A9D8-BA1E89BDFAEC}" type="sibTrans" cxnId="{57750923-EF1A-45BE-98F0-F97DE1E679CF}">
      <dgm:prSet/>
      <dgm:spPr/>
      <dgm:t>
        <a:bodyPr/>
        <a:lstStyle/>
        <a:p>
          <a:endParaRPr lang="en-US"/>
        </a:p>
      </dgm:t>
    </dgm:pt>
    <dgm:pt modelId="{5F68E1D0-6D9C-4051-9287-5A437ED4264B}">
      <dgm:prSet phldrT="[Text]"/>
      <dgm:spPr/>
      <dgm:t>
        <a:bodyPr/>
        <a:lstStyle/>
        <a:p>
          <a:r>
            <a:rPr lang="en-US" dirty="0">
              <a:latin typeface="Corporate S" pitchFamily="50" charset="0"/>
            </a:rPr>
            <a:t>Share of non-renewable energy consumption and production</a:t>
          </a:r>
        </a:p>
      </dgm:t>
    </dgm:pt>
    <dgm:pt modelId="{38EC9D37-2AB5-4C0C-BC76-9E46FF75C187}" type="parTrans" cxnId="{5AB3B710-246C-4D83-89F6-83D26B9FE2C0}">
      <dgm:prSet/>
      <dgm:spPr/>
      <dgm:t>
        <a:bodyPr/>
        <a:lstStyle/>
        <a:p>
          <a:endParaRPr lang="en-US"/>
        </a:p>
      </dgm:t>
    </dgm:pt>
    <dgm:pt modelId="{0CE0BE36-8122-4D39-B14E-08B7A4BA36C0}" type="sibTrans" cxnId="{5AB3B710-246C-4D83-89F6-83D26B9FE2C0}">
      <dgm:prSet/>
      <dgm:spPr/>
      <dgm:t>
        <a:bodyPr/>
        <a:lstStyle/>
        <a:p>
          <a:endParaRPr lang="en-US"/>
        </a:p>
      </dgm:t>
    </dgm:pt>
    <dgm:pt modelId="{A94249CE-F457-441F-A6BF-3C7F09720850}">
      <dgm:prSet phldrT="[Text]"/>
      <dgm:spPr/>
      <dgm:t>
        <a:bodyPr/>
        <a:lstStyle/>
        <a:p>
          <a:r>
            <a:rPr lang="en-US" dirty="0">
              <a:latin typeface="Corporate S" pitchFamily="50" charset="0"/>
            </a:rPr>
            <a:t>Energy consumption intensity per high impact climate sector</a:t>
          </a:r>
        </a:p>
      </dgm:t>
    </dgm:pt>
    <dgm:pt modelId="{3CBE4AD0-2A5A-4043-AA1F-EE2F21329D08}" type="parTrans" cxnId="{06A27B98-CB67-4A6A-A081-BDA7F4A38015}">
      <dgm:prSet/>
      <dgm:spPr/>
      <dgm:t>
        <a:bodyPr/>
        <a:lstStyle/>
        <a:p>
          <a:endParaRPr lang="en-US"/>
        </a:p>
      </dgm:t>
    </dgm:pt>
    <dgm:pt modelId="{6EA59ADA-56EF-4269-83C8-DC4728DFB0B3}" type="sibTrans" cxnId="{06A27B98-CB67-4A6A-A081-BDA7F4A38015}">
      <dgm:prSet/>
      <dgm:spPr/>
      <dgm:t>
        <a:bodyPr/>
        <a:lstStyle/>
        <a:p>
          <a:endParaRPr lang="en-US"/>
        </a:p>
      </dgm:t>
    </dgm:pt>
    <dgm:pt modelId="{29F7C06A-0E43-4183-B037-70B8FC110D69}">
      <dgm:prSet phldrT="[Text]"/>
      <dgm:spPr/>
      <dgm:t>
        <a:bodyPr/>
        <a:lstStyle/>
        <a:p>
          <a:r>
            <a:rPr lang="en-US" dirty="0">
              <a:latin typeface="Corporate S" pitchFamily="50" charset="0"/>
            </a:rPr>
            <a:t>Activities negatively affecting bio-diversity-sensitive areas</a:t>
          </a:r>
        </a:p>
      </dgm:t>
    </dgm:pt>
    <dgm:pt modelId="{AC82DF2D-F9A8-491C-8675-34F51F2A0186}" type="parTrans" cxnId="{5FE21964-95D9-4DA9-B7F9-3C9D3F1698CE}">
      <dgm:prSet/>
      <dgm:spPr/>
      <dgm:t>
        <a:bodyPr/>
        <a:lstStyle/>
        <a:p>
          <a:endParaRPr lang="en-US"/>
        </a:p>
      </dgm:t>
    </dgm:pt>
    <dgm:pt modelId="{236CB987-2B76-4724-BD9F-21395CC8CACF}" type="sibTrans" cxnId="{5FE21964-95D9-4DA9-B7F9-3C9D3F1698CE}">
      <dgm:prSet/>
      <dgm:spPr/>
      <dgm:t>
        <a:bodyPr/>
        <a:lstStyle/>
        <a:p>
          <a:endParaRPr lang="en-US"/>
        </a:p>
      </dgm:t>
    </dgm:pt>
    <dgm:pt modelId="{18F03EE7-B357-4086-9219-353ECC036571}">
      <dgm:prSet phldrT="[Text]"/>
      <dgm:spPr/>
      <dgm:t>
        <a:bodyPr/>
        <a:lstStyle/>
        <a:p>
          <a:r>
            <a:rPr lang="en-US" dirty="0">
              <a:latin typeface="Corporate S" pitchFamily="50" charset="0"/>
            </a:rPr>
            <a:t>Emissions to water</a:t>
          </a:r>
        </a:p>
      </dgm:t>
    </dgm:pt>
    <dgm:pt modelId="{3FB8B08B-4CC8-4B9D-B119-20420A4716DF}" type="parTrans" cxnId="{0332C463-A2E6-4395-9620-4896D47FE901}">
      <dgm:prSet/>
      <dgm:spPr/>
      <dgm:t>
        <a:bodyPr/>
        <a:lstStyle/>
        <a:p>
          <a:endParaRPr lang="en-US"/>
        </a:p>
      </dgm:t>
    </dgm:pt>
    <dgm:pt modelId="{01C4C5DC-0720-4306-8F3C-96B7B495529D}" type="sibTrans" cxnId="{0332C463-A2E6-4395-9620-4896D47FE901}">
      <dgm:prSet/>
      <dgm:spPr/>
      <dgm:t>
        <a:bodyPr/>
        <a:lstStyle/>
        <a:p>
          <a:endParaRPr lang="en-US"/>
        </a:p>
      </dgm:t>
    </dgm:pt>
    <dgm:pt modelId="{1C617A19-0B78-4C74-BD9A-04E951A1C567}">
      <dgm:prSet phldrT="[Text]"/>
      <dgm:spPr/>
      <dgm:t>
        <a:bodyPr/>
        <a:lstStyle/>
        <a:p>
          <a:r>
            <a:rPr lang="en-US" dirty="0">
              <a:latin typeface="Corporate S" pitchFamily="50" charset="0"/>
            </a:rPr>
            <a:t>Hazardous waste ratio</a:t>
          </a:r>
        </a:p>
      </dgm:t>
    </dgm:pt>
    <dgm:pt modelId="{1DA56744-51BC-4145-9260-56DAEAD0564A}" type="parTrans" cxnId="{B6870CFB-D2DF-4D17-BCDC-C11FE256ED07}">
      <dgm:prSet/>
      <dgm:spPr/>
      <dgm:t>
        <a:bodyPr/>
        <a:lstStyle/>
        <a:p>
          <a:endParaRPr lang="en-US"/>
        </a:p>
      </dgm:t>
    </dgm:pt>
    <dgm:pt modelId="{0ADFE366-C341-420E-8C35-DE512C3C44D2}" type="sibTrans" cxnId="{B6870CFB-D2DF-4D17-BCDC-C11FE256ED07}">
      <dgm:prSet/>
      <dgm:spPr/>
      <dgm:t>
        <a:bodyPr/>
        <a:lstStyle/>
        <a:p>
          <a:endParaRPr lang="en-US"/>
        </a:p>
      </dgm:t>
    </dgm:pt>
    <dgm:pt modelId="{6A7141FB-197A-45DA-9FB9-BF0772A54D0E}">
      <dgm:prSet phldrT="[Text]"/>
      <dgm:spPr/>
      <dgm:t>
        <a:bodyPr/>
        <a:lstStyle/>
        <a:p>
          <a:r>
            <a:rPr lang="en-US" dirty="0">
              <a:latin typeface="Corporate S" pitchFamily="50" charset="0"/>
            </a:rPr>
            <a:t>Violations of UN Global Compact principles and OECD Guidelines for Multinational Enterprises</a:t>
          </a:r>
        </a:p>
      </dgm:t>
    </dgm:pt>
    <dgm:pt modelId="{EBAB465F-3B48-4AEB-A135-57E46D48B479}" type="parTrans" cxnId="{01D6DFAC-C1DB-4A8A-BFB0-E2C24F9E32FA}">
      <dgm:prSet/>
      <dgm:spPr/>
      <dgm:t>
        <a:bodyPr/>
        <a:lstStyle/>
        <a:p>
          <a:endParaRPr lang="en-US"/>
        </a:p>
      </dgm:t>
    </dgm:pt>
    <dgm:pt modelId="{B76F7683-F1A3-4B00-8535-7C519D84C1A7}" type="sibTrans" cxnId="{01D6DFAC-C1DB-4A8A-BFB0-E2C24F9E32FA}">
      <dgm:prSet/>
      <dgm:spPr/>
      <dgm:t>
        <a:bodyPr/>
        <a:lstStyle/>
        <a:p>
          <a:endParaRPr lang="en-US"/>
        </a:p>
      </dgm:t>
    </dgm:pt>
    <dgm:pt modelId="{DBC9B101-D96D-4F0A-9BD0-2F34BF3465B1}">
      <dgm:prSet phldrT="[Text]"/>
      <dgm:spPr/>
      <dgm:t>
        <a:bodyPr/>
        <a:lstStyle/>
        <a:p>
          <a:r>
            <a:rPr lang="en-US" dirty="0">
              <a:latin typeface="Corporate S" pitchFamily="50" charset="0"/>
            </a:rPr>
            <a:t>Lack of processes and compliance mechanisms to monitor compliance with UN Global Compact principles and OECD Guidelines for Multinational Enterprises</a:t>
          </a:r>
        </a:p>
      </dgm:t>
    </dgm:pt>
    <dgm:pt modelId="{0862CD73-8595-40F8-9851-7AEECC82ACCD}" type="parTrans" cxnId="{B255E4E5-7848-40F0-845F-9C0DDC8CAF28}">
      <dgm:prSet/>
      <dgm:spPr/>
      <dgm:t>
        <a:bodyPr/>
        <a:lstStyle/>
        <a:p>
          <a:endParaRPr lang="en-US"/>
        </a:p>
      </dgm:t>
    </dgm:pt>
    <dgm:pt modelId="{DD5103E5-5808-413D-A2C1-5EE9E2A485D1}" type="sibTrans" cxnId="{B255E4E5-7848-40F0-845F-9C0DDC8CAF28}">
      <dgm:prSet/>
      <dgm:spPr/>
      <dgm:t>
        <a:bodyPr/>
        <a:lstStyle/>
        <a:p>
          <a:endParaRPr lang="en-US"/>
        </a:p>
      </dgm:t>
    </dgm:pt>
    <dgm:pt modelId="{E7413AFC-2791-48FE-AD70-F919250F7B88}">
      <dgm:prSet phldrT="[Text]"/>
      <dgm:spPr/>
      <dgm:t>
        <a:bodyPr/>
        <a:lstStyle/>
        <a:p>
          <a:r>
            <a:rPr lang="en-US" dirty="0">
              <a:latin typeface="Corporate S" pitchFamily="50" charset="0"/>
            </a:rPr>
            <a:t>Unadjusted gender pay gap</a:t>
          </a:r>
        </a:p>
      </dgm:t>
    </dgm:pt>
    <dgm:pt modelId="{902A11C4-E617-48E1-BB61-B7CE322E8DDA}" type="parTrans" cxnId="{5758479A-DBFC-4305-B350-FEA27EF0EE0F}">
      <dgm:prSet/>
      <dgm:spPr/>
      <dgm:t>
        <a:bodyPr/>
        <a:lstStyle/>
        <a:p>
          <a:endParaRPr lang="en-US"/>
        </a:p>
      </dgm:t>
    </dgm:pt>
    <dgm:pt modelId="{F9EC3C17-DE8B-475E-8B8C-F86B5958FACD}" type="sibTrans" cxnId="{5758479A-DBFC-4305-B350-FEA27EF0EE0F}">
      <dgm:prSet/>
      <dgm:spPr/>
      <dgm:t>
        <a:bodyPr/>
        <a:lstStyle/>
        <a:p>
          <a:endParaRPr lang="en-US"/>
        </a:p>
      </dgm:t>
    </dgm:pt>
    <dgm:pt modelId="{71D8E45B-86E9-4C38-AC8C-C28C2E5355D1}">
      <dgm:prSet phldrT="[Text]"/>
      <dgm:spPr/>
      <dgm:t>
        <a:bodyPr/>
        <a:lstStyle/>
        <a:p>
          <a:r>
            <a:rPr lang="en-US" dirty="0">
              <a:latin typeface="Corporate S" pitchFamily="50" charset="0"/>
            </a:rPr>
            <a:t>Board gender diversity</a:t>
          </a:r>
        </a:p>
      </dgm:t>
    </dgm:pt>
    <dgm:pt modelId="{FA09D52F-42D1-4663-8C24-37A7EE8DB475}" type="parTrans" cxnId="{D49E5A9F-81ED-4327-B174-0E43E3E1DBF3}">
      <dgm:prSet/>
      <dgm:spPr/>
      <dgm:t>
        <a:bodyPr/>
        <a:lstStyle/>
        <a:p>
          <a:endParaRPr lang="en-US"/>
        </a:p>
      </dgm:t>
    </dgm:pt>
    <dgm:pt modelId="{6943D6BF-F5A3-41F5-B6FF-BD4BDC18BB76}" type="sibTrans" cxnId="{D49E5A9F-81ED-4327-B174-0E43E3E1DBF3}">
      <dgm:prSet/>
      <dgm:spPr/>
      <dgm:t>
        <a:bodyPr/>
        <a:lstStyle/>
        <a:p>
          <a:endParaRPr lang="en-US"/>
        </a:p>
      </dgm:t>
    </dgm:pt>
    <dgm:pt modelId="{939C47F3-DF83-4D2D-8197-D3A14AD53118}">
      <dgm:prSet phldrT="[Text]"/>
      <dgm:spPr/>
      <dgm:t>
        <a:bodyPr/>
        <a:lstStyle/>
        <a:p>
          <a:r>
            <a:rPr lang="en-US" dirty="0">
              <a:latin typeface="Corporate S" pitchFamily="50" charset="0"/>
            </a:rPr>
            <a:t>Exposure to controversial weapons</a:t>
          </a:r>
        </a:p>
      </dgm:t>
    </dgm:pt>
    <dgm:pt modelId="{F7C2E889-C6B0-488D-BA09-B5AD185E8A78}" type="parTrans" cxnId="{9B739FEA-4B14-4F34-955D-F8DF695A48BA}">
      <dgm:prSet/>
      <dgm:spPr/>
      <dgm:t>
        <a:bodyPr/>
        <a:lstStyle/>
        <a:p>
          <a:endParaRPr lang="en-US"/>
        </a:p>
      </dgm:t>
    </dgm:pt>
    <dgm:pt modelId="{B62FCBD8-B015-49EA-B118-77B28F7FE55C}" type="sibTrans" cxnId="{9B739FEA-4B14-4F34-955D-F8DF695A48BA}">
      <dgm:prSet/>
      <dgm:spPr/>
      <dgm:t>
        <a:bodyPr/>
        <a:lstStyle/>
        <a:p>
          <a:endParaRPr lang="en-US"/>
        </a:p>
      </dgm:t>
    </dgm:pt>
    <dgm:pt modelId="{2F250D4F-CC45-46AF-AFD2-939EF1467EB0}" type="pres">
      <dgm:prSet presAssocID="{69B5E2F9-02B8-4C1E-8036-9FAC44EF7E44}" presName="Name0" presStyleCnt="0">
        <dgm:presLayoutVars>
          <dgm:dir/>
          <dgm:animLvl val="lvl"/>
          <dgm:resizeHandles val="exact"/>
        </dgm:presLayoutVars>
      </dgm:prSet>
      <dgm:spPr/>
    </dgm:pt>
    <dgm:pt modelId="{C0173EF7-C8AD-4797-B8F1-15EF41FC7B6E}" type="pres">
      <dgm:prSet presAssocID="{065E35F7-4387-41EF-BBA3-CDE219426629}" presName="linNode" presStyleCnt="0"/>
      <dgm:spPr/>
    </dgm:pt>
    <dgm:pt modelId="{ED1FC9EB-1D87-4B2C-9789-DB8033FEEAA1}" type="pres">
      <dgm:prSet presAssocID="{065E35F7-4387-41EF-BBA3-CDE219426629}" presName="parTx" presStyleLbl="revTx" presStyleIdx="0" presStyleCnt="3">
        <dgm:presLayoutVars>
          <dgm:chMax val="1"/>
          <dgm:bulletEnabled val="1"/>
        </dgm:presLayoutVars>
      </dgm:prSet>
      <dgm:spPr/>
    </dgm:pt>
    <dgm:pt modelId="{BDB1DD6C-AE0A-4188-894E-8038EC8BDB83}" type="pres">
      <dgm:prSet presAssocID="{065E35F7-4387-41EF-BBA3-CDE219426629}" presName="bracket" presStyleLbl="parChTrans1D1" presStyleIdx="0" presStyleCnt="3"/>
      <dgm:spPr/>
    </dgm:pt>
    <dgm:pt modelId="{12FADB61-BDEA-49C1-BF04-90A820681FF6}" type="pres">
      <dgm:prSet presAssocID="{065E35F7-4387-41EF-BBA3-CDE219426629}" presName="spH" presStyleCnt="0"/>
      <dgm:spPr/>
    </dgm:pt>
    <dgm:pt modelId="{3317A6D1-F54E-46C7-B9D6-067E22F4A050}" type="pres">
      <dgm:prSet presAssocID="{065E35F7-4387-41EF-BBA3-CDE219426629}" presName="desTx" presStyleLbl="node1" presStyleIdx="0" presStyleCnt="3">
        <dgm:presLayoutVars>
          <dgm:bulletEnabled val="1"/>
        </dgm:presLayoutVars>
      </dgm:prSet>
      <dgm:spPr/>
    </dgm:pt>
    <dgm:pt modelId="{6C34AF0C-B5C2-4D77-B146-27663631CCCD}" type="pres">
      <dgm:prSet presAssocID="{1749DEE9-787A-4A80-884F-8C3D157636F7}" presName="spV" presStyleCnt="0"/>
      <dgm:spPr/>
    </dgm:pt>
    <dgm:pt modelId="{59542EB9-3EF9-4CA1-A5A0-AE213E6519BC}" type="pres">
      <dgm:prSet presAssocID="{665CC237-A21B-4E59-9FAB-34C213A26357}" presName="linNode" presStyleCnt="0"/>
      <dgm:spPr/>
    </dgm:pt>
    <dgm:pt modelId="{4142D3B2-49CA-4790-90E1-BD53C7045FDF}" type="pres">
      <dgm:prSet presAssocID="{665CC237-A21B-4E59-9FAB-34C213A26357}" presName="parTx" presStyleLbl="revTx" presStyleIdx="1" presStyleCnt="3">
        <dgm:presLayoutVars>
          <dgm:chMax val="1"/>
          <dgm:bulletEnabled val="1"/>
        </dgm:presLayoutVars>
      </dgm:prSet>
      <dgm:spPr/>
    </dgm:pt>
    <dgm:pt modelId="{A4C500D8-55A9-4A93-8ADF-BA485228FBFE}" type="pres">
      <dgm:prSet presAssocID="{665CC237-A21B-4E59-9FAB-34C213A26357}" presName="bracket" presStyleLbl="parChTrans1D1" presStyleIdx="1" presStyleCnt="3"/>
      <dgm:spPr/>
    </dgm:pt>
    <dgm:pt modelId="{5BBBF1F6-E175-47EB-87EF-E4DD5EA93E83}" type="pres">
      <dgm:prSet presAssocID="{665CC237-A21B-4E59-9FAB-34C213A26357}" presName="spH" presStyleCnt="0"/>
      <dgm:spPr/>
    </dgm:pt>
    <dgm:pt modelId="{CBE4A33E-E404-4696-96E6-19645BCE7A99}" type="pres">
      <dgm:prSet presAssocID="{665CC237-A21B-4E59-9FAB-34C213A26357}" presName="desTx" presStyleLbl="node1" presStyleIdx="1" presStyleCnt="3">
        <dgm:presLayoutVars>
          <dgm:bulletEnabled val="1"/>
        </dgm:presLayoutVars>
      </dgm:prSet>
      <dgm:spPr/>
    </dgm:pt>
    <dgm:pt modelId="{66BFA8F1-9EEC-4663-A0AD-6C693F98B0F0}" type="pres">
      <dgm:prSet presAssocID="{0F8AACF5-84AF-4F42-95D3-CA834CDB51C7}" presName="spV" presStyleCnt="0"/>
      <dgm:spPr/>
    </dgm:pt>
    <dgm:pt modelId="{2BB16007-08E9-4B25-A1DF-4B7DDC89413F}" type="pres">
      <dgm:prSet presAssocID="{89FE4EB1-9B12-444F-B180-7F5D3E7666F9}" presName="linNode" presStyleCnt="0"/>
      <dgm:spPr/>
    </dgm:pt>
    <dgm:pt modelId="{2A57E0FC-1154-4013-91DF-9DCED89F59EE}" type="pres">
      <dgm:prSet presAssocID="{89FE4EB1-9B12-444F-B180-7F5D3E7666F9}" presName="parTx" presStyleLbl="revTx" presStyleIdx="2" presStyleCnt="3">
        <dgm:presLayoutVars>
          <dgm:chMax val="1"/>
          <dgm:bulletEnabled val="1"/>
        </dgm:presLayoutVars>
      </dgm:prSet>
      <dgm:spPr/>
    </dgm:pt>
    <dgm:pt modelId="{02A8DBFD-230D-487F-965F-954DA76B85B1}" type="pres">
      <dgm:prSet presAssocID="{89FE4EB1-9B12-444F-B180-7F5D3E7666F9}" presName="bracket" presStyleLbl="parChTrans1D1" presStyleIdx="2" presStyleCnt="3"/>
      <dgm:spPr/>
    </dgm:pt>
    <dgm:pt modelId="{01D68105-A0C5-4578-8753-AF174601A21B}" type="pres">
      <dgm:prSet presAssocID="{89FE4EB1-9B12-444F-B180-7F5D3E7666F9}" presName="spH" presStyleCnt="0"/>
      <dgm:spPr/>
    </dgm:pt>
    <dgm:pt modelId="{595E27DE-E370-48F5-A31C-92A7780C562E}" type="pres">
      <dgm:prSet presAssocID="{89FE4EB1-9B12-444F-B180-7F5D3E7666F9}" presName="desTx" presStyleLbl="node1" presStyleIdx="2" presStyleCnt="3">
        <dgm:presLayoutVars>
          <dgm:bulletEnabled val="1"/>
        </dgm:presLayoutVars>
      </dgm:prSet>
      <dgm:spPr/>
    </dgm:pt>
  </dgm:ptLst>
  <dgm:cxnLst>
    <dgm:cxn modelId="{AD5A450F-A268-4B74-900D-8D718E0633E6}" srcId="{69B5E2F9-02B8-4C1E-8036-9FAC44EF7E44}" destId="{89FE4EB1-9B12-444F-B180-7F5D3E7666F9}" srcOrd="2" destOrd="0" parTransId="{D7E61281-E85A-4374-B436-30AAFF0C1C69}" sibTransId="{DD360097-C19F-4DDB-B443-BC8D4B0C99D0}"/>
    <dgm:cxn modelId="{5AB3B710-246C-4D83-89F6-83D26B9FE2C0}" srcId="{065E35F7-4387-41EF-BBA3-CDE219426629}" destId="{5F68E1D0-6D9C-4051-9287-5A437ED4264B}" srcOrd="4" destOrd="0" parTransId="{38EC9D37-2AB5-4C0C-BC76-9E46FF75C187}" sibTransId="{0CE0BE36-8122-4D39-B14E-08B7A4BA36C0}"/>
    <dgm:cxn modelId="{57750923-EF1A-45BE-98F0-F97DE1E679CF}" srcId="{065E35F7-4387-41EF-BBA3-CDE219426629}" destId="{F29EBF34-4A74-4E67-BE51-6223C75132B9}" srcOrd="3" destOrd="0" parTransId="{733BBF8F-279F-49CD-BD9A-88C8D886264C}" sibTransId="{1539D3C8-AB19-43D7-A9D8-BA1E89BDFAEC}"/>
    <dgm:cxn modelId="{1F055828-3AAC-4DD9-B9AA-3C4096DD61F9}" type="presOf" srcId="{F29EBF34-4A74-4E67-BE51-6223C75132B9}" destId="{3317A6D1-F54E-46C7-B9D6-067E22F4A050}" srcOrd="0" destOrd="3" presId="urn:diagrams.loki3.com/BracketList"/>
    <dgm:cxn modelId="{B722CE33-155C-4A16-9CE4-4F1F2BEEDC13}" type="presOf" srcId="{DBC9B101-D96D-4F0A-9BD0-2F34BF3465B1}" destId="{3317A6D1-F54E-46C7-B9D6-067E22F4A050}" srcOrd="0" destOrd="10" presId="urn:diagrams.loki3.com/BracketList"/>
    <dgm:cxn modelId="{EC4C0B35-1B10-4C13-B6A5-F2862AB6A5BD}" srcId="{665CC237-A21B-4E59-9FAB-34C213A26357}" destId="{1174DB61-B2C7-4E31-9396-B7420A25CAB0}" srcOrd="0" destOrd="0" parTransId="{E24796A8-92C3-4491-9810-1F808ACC3CAF}" sibTransId="{AFA393DB-9AE3-4992-92EC-7FE6FA6D1A84}"/>
    <dgm:cxn modelId="{3A142C35-FBF2-4119-BAD6-9F54D36BCE6F}" srcId="{065E35F7-4387-41EF-BBA3-CDE219426629}" destId="{31DC90DA-F0B1-490E-B837-0C5CCB1E4319}" srcOrd="2" destOrd="0" parTransId="{8C974F78-1C2D-4540-8C88-905A340CE692}" sibTransId="{C0467CDE-61BC-4E71-986F-DBC0C1FADA7D}"/>
    <dgm:cxn modelId="{B518173A-32B0-469D-9D0D-503F3C38A00C}" type="presOf" srcId="{D80709D3-565E-46F7-991F-4E5A47C71896}" destId="{3317A6D1-F54E-46C7-B9D6-067E22F4A050}" srcOrd="0" destOrd="1" presId="urn:diagrams.loki3.com/BracketList"/>
    <dgm:cxn modelId="{0660853D-3F0E-4BCC-B00A-5682ABAAE7C7}" type="presOf" srcId="{71D8E45B-86E9-4C38-AC8C-C28C2E5355D1}" destId="{3317A6D1-F54E-46C7-B9D6-067E22F4A050}" srcOrd="0" destOrd="12" presId="urn:diagrams.loki3.com/BracketList"/>
    <dgm:cxn modelId="{0332C463-A2E6-4395-9620-4896D47FE901}" srcId="{065E35F7-4387-41EF-BBA3-CDE219426629}" destId="{18F03EE7-B357-4086-9219-353ECC036571}" srcOrd="7" destOrd="0" parTransId="{3FB8B08B-4CC8-4B9D-B119-20420A4716DF}" sibTransId="{01C4C5DC-0720-4306-8F3C-96B7B495529D}"/>
    <dgm:cxn modelId="{D54ACD63-754E-48C5-B0AA-47E86B2EADBE}" srcId="{69B5E2F9-02B8-4C1E-8036-9FAC44EF7E44}" destId="{065E35F7-4387-41EF-BBA3-CDE219426629}" srcOrd="0" destOrd="0" parTransId="{8C7DED23-7A2A-4584-92C6-6CEB5BC97000}" sibTransId="{1749DEE9-787A-4A80-884F-8C3D157636F7}"/>
    <dgm:cxn modelId="{5FE21964-95D9-4DA9-B7F9-3C9D3F1698CE}" srcId="{065E35F7-4387-41EF-BBA3-CDE219426629}" destId="{29F7C06A-0E43-4183-B037-70B8FC110D69}" srcOrd="6" destOrd="0" parTransId="{AC82DF2D-F9A8-491C-8675-34F51F2A0186}" sibTransId="{236CB987-2B76-4724-BD9F-21395CC8CACF}"/>
    <dgm:cxn modelId="{FBD31174-7B73-4F62-86A5-FB79FE1EA660}" type="presOf" srcId="{E7413AFC-2791-48FE-AD70-F919250F7B88}" destId="{3317A6D1-F54E-46C7-B9D6-067E22F4A050}" srcOrd="0" destOrd="11" presId="urn:diagrams.loki3.com/BracketList"/>
    <dgm:cxn modelId="{47437A58-7D3E-4869-9BE8-4F896CDBE2B0}" type="presOf" srcId="{A94249CE-F457-441F-A6BF-3C7F09720850}" destId="{3317A6D1-F54E-46C7-B9D6-067E22F4A050}" srcOrd="0" destOrd="5" presId="urn:diagrams.loki3.com/BracketList"/>
    <dgm:cxn modelId="{14F07459-C52A-4B9C-A216-AD03E807CFEB}" type="presOf" srcId="{665CC237-A21B-4E59-9FAB-34C213A26357}" destId="{4142D3B2-49CA-4790-90E1-BD53C7045FDF}" srcOrd="0" destOrd="0" presId="urn:diagrams.loki3.com/BracketList"/>
    <dgm:cxn modelId="{FAFF5482-B895-455B-9C5A-A10601860479}" type="presOf" srcId="{29F7C06A-0E43-4183-B037-70B8FC110D69}" destId="{3317A6D1-F54E-46C7-B9D6-067E22F4A050}" srcOrd="0" destOrd="6" presId="urn:diagrams.loki3.com/BracketList"/>
    <dgm:cxn modelId="{48E8B886-3F2A-4FA1-BC92-7A6553CB173C}" type="presOf" srcId="{C58D5B2F-9560-414B-BE2A-74D29C9A15D5}" destId="{CBE4A33E-E404-4696-96E6-19645BCE7A99}" srcOrd="0" destOrd="1" presId="urn:diagrams.loki3.com/BracketList"/>
    <dgm:cxn modelId="{CBD0E192-5487-4839-8111-504E4D4F865D}" type="presOf" srcId="{065E35F7-4387-41EF-BBA3-CDE219426629}" destId="{ED1FC9EB-1D87-4B2C-9789-DB8033FEEAA1}" srcOrd="0" destOrd="0" presId="urn:diagrams.loki3.com/BracketList"/>
    <dgm:cxn modelId="{06A27B98-CB67-4A6A-A081-BDA7F4A38015}" srcId="{065E35F7-4387-41EF-BBA3-CDE219426629}" destId="{A94249CE-F457-441F-A6BF-3C7F09720850}" srcOrd="5" destOrd="0" parTransId="{3CBE4AD0-2A5A-4043-AA1F-EE2F21329D08}" sibTransId="{6EA59ADA-56EF-4269-83C8-DC4728DFB0B3}"/>
    <dgm:cxn modelId="{5758479A-DBFC-4305-B350-FEA27EF0EE0F}" srcId="{065E35F7-4387-41EF-BBA3-CDE219426629}" destId="{E7413AFC-2791-48FE-AD70-F919250F7B88}" srcOrd="11" destOrd="0" parTransId="{902A11C4-E617-48E1-BB61-B7CE322E8DDA}" sibTransId="{F9EC3C17-DE8B-475E-8B8C-F86B5958FACD}"/>
    <dgm:cxn modelId="{861D839A-45D6-4E37-895E-7178C2265257}" srcId="{89FE4EB1-9B12-444F-B180-7F5D3E7666F9}" destId="{B838D28C-D8CB-4ED8-B287-1F6D590D861E}" srcOrd="0" destOrd="0" parTransId="{783312AB-5C70-4C8A-A970-E792978D270B}" sibTransId="{EBD32B04-9158-4CDF-B0D5-DF41894E7D92}"/>
    <dgm:cxn modelId="{F82FF89C-CE1A-4797-BEA8-A843B3384299}" type="presOf" srcId="{7E591362-12CF-43ED-8BE1-DFF3948ED79F}" destId="{595E27DE-E370-48F5-A31C-92A7780C562E}" srcOrd="0" destOrd="1" presId="urn:diagrams.loki3.com/BracketList"/>
    <dgm:cxn modelId="{30E4319F-1380-4C79-8FF4-784535F1BF4C}" srcId="{69B5E2F9-02B8-4C1E-8036-9FAC44EF7E44}" destId="{665CC237-A21B-4E59-9FAB-34C213A26357}" srcOrd="1" destOrd="0" parTransId="{2B20550C-E1F8-48E5-AE43-8668390B28F7}" sibTransId="{0F8AACF5-84AF-4F42-95D3-CA834CDB51C7}"/>
    <dgm:cxn modelId="{D49E5A9F-81ED-4327-B174-0E43E3E1DBF3}" srcId="{065E35F7-4387-41EF-BBA3-CDE219426629}" destId="{71D8E45B-86E9-4C38-AC8C-C28C2E5355D1}" srcOrd="12" destOrd="0" parTransId="{FA09D52F-42D1-4663-8C24-37A7EE8DB475}" sibTransId="{6943D6BF-F5A3-41F5-B6FF-BD4BDC18BB76}"/>
    <dgm:cxn modelId="{651CD1A8-D5F5-4748-825D-015E073A6A32}" type="presOf" srcId="{89FE4EB1-9B12-444F-B180-7F5D3E7666F9}" destId="{2A57E0FC-1154-4013-91DF-9DCED89F59EE}" srcOrd="0" destOrd="0" presId="urn:diagrams.loki3.com/BracketList"/>
    <dgm:cxn modelId="{01D6DFAC-C1DB-4A8A-BFB0-E2C24F9E32FA}" srcId="{065E35F7-4387-41EF-BBA3-CDE219426629}" destId="{6A7141FB-197A-45DA-9FB9-BF0772A54D0E}" srcOrd="9" destOrd="0" parTransId="{EBAB465F-3B48-4AEB-A135-57E46D48B479}" sibTransId="{B76F7683-F1A3-4B00-8535-7C519D84C1A7}"/>
    <dgm:cxn modelId="{8281BDAD-4ADE-4B85-B3BD-587282026118}" type="presOf" srcId="{69B5E2F9-02B8-4C1E-8036-9FAC44EF7E44}" destId="{2F250D4F-CC45-46AF-AFD2-939EF1467EB0}" srcOrd="0" destOrd="0" presId="urn:diagrams.loki3.com/BracketList"/>
    <dgm:cxn modelId="{FE9F13B7-6DBF-410D-AD69-687C862DCCC8}" type="presOf" srcId="{B838D28C-D8CB-4ED8-B287-1F6D590D861E}" destId="{595E27DE-E370-48F5-A31C-92A7780C562E}" srcOrd="0" destOrd="0" presId="urn:diagrams.loki3.com/BracketList"/>
    <dgm:cxn modelId="{5750F4B8-634B-4E12-ADB7-EE876760B258}" srcId="{065E35F7-4387-41EF-BBA3-CDE219426629}" destId="{D80709D3-565E-46F7-991F-4E5A47C71896}" srcOrd="1" destOrd="0" parTransId="{7F644DFC-4FE8-4EF1-BE46-0F67CC78D1E5}" sibTransId="{1D53A28E-7CB2-4DC0-883B-8F87CCE5AA4C}"/>
    <dgm:cxn modelId="{481498BC-84AC-4A03-9026-87808F58455A}" srcId="{89FE4EB1-9B12-444F-B180-7F5D3E7666F9}" destId="{7E591362-12CF-43ED-8BE1-DFF3948ED79F}" srcOrd="1" destOrd="0" parTransId="{51292A10-9154-4AB6-A10E-4FA9883C68D3}" sibTransId="{03E751E1-1203-476B-BAD9-EACCB96D06EA}"/>
    <dgm:cxn modelId="{106527C5-F715-4AEB-B12F-B12AEE3C4263}" type="presOf" srcId="{31DC90DA-F0B1-490E-B837-0C5CCB1E4319}" destId="{3317A6D1-F54E-46C7-B9D6-067E22F4A050}" srcOrd="0" destOrd="2" presId="urn:diagrams.loki3.com/BracketList"/>
    <dgm:cxn modelId="{14AD86CA-D965-4B82-B72B-AB7A50736F78}" srcId="{065E35F7-4387-41EF-BBA3-CDE219426629}" destId="{8111A970-0A6F-467F-9631-CFEC9D42B58C}" srcOrd="0" destOrd="0" parTransId="{8B0C8C20-F1AD-4DFE-A9B2-31A307F1A611}" sibTransId="{6E3DA6B9-3BBD-4CE6-B9E0-015AE5EE79E1}"/>
    <dgm:cxn modelId="{7F09D6D9-027E-4396-AFDA-691B16E8DE27}" type="presOf" srcId="{1174DB61-B2C7-4E31-9396-B7420A25CAB0}" destId="{CBE4A33E-E404-4696-96E6-19645BCE7A99}" srcOrd="0" destOrd="0" presId="urn:diagrams.loki3.com/BracketList"/>
    <dgm:cxn modelId="{357656DF-C9E8-4042-9C57-DD1605135DD9}" type="presOf" srcId="{6A7141FB-197A-45DA-9FB9-BF0772A54D0E}" destId="{3317A6D1-F54E-46C7-B9D6-067E22F4A050}" srcOrd="0" destOrd="9" presId="urn:diagrams.loki3.com/BracketList"/>
    <dgm:cxn modelId="{E019F6E0-7300-431A-A6D8-AA58590CA880}" type="presOf" srcId="{18F03EE7-B357-4086-9219-353ECC036571}" destId="{3317A6D1-F54E-46C7-B9D6-067E22F4A050}" srcOrd="0" destOrd="7" presId="urn:diagrams.loki3.com/BracketList"/>
    <dgm:cxn modelId="{323B16E2-AC6A-40A6-A068-C0D4E0A85FA0}" type="presOf" srcId="{939C47F3-DF83-4D2D-8197-D3A14AD53118}" destId="{3317A6D1-F54E-46C7-B9D6-067E22F4A050}" srcOrd="0" destOrd="13" presId="urn:diagrams.loki3.com/BracketList"/>
    <dgm:cxn modelId="{B255E4E5-7848-40F0-845F-9C0DDC8CAF28}" srcId="{065E35F7-4387-41EF-BBA3-CDE219426629}" destId="{DBC9B101-D96D-4F0A-9BD0-2F34BF3465B1}" srcOrd="10" destOrd="0" parTransId="{0862CD73-8595-40F8-9851-7AEECC82ACCD}" sibTransId="{DD5103E5-5808-413D-A2C1-5EE9E2A485D1}"/>
    <dgm:cxn modelId="{9B739FEA-4B14-4F34-955D-F8DF695A48BA}" srcId="{065E35F7-4387-41EF-BBA3-CDE219426629}" destId="{939C47F3-DF83-4D2D-8197-D3A14AD53118}" srcOrd="13" destOrd="0" parTransId="{F7C2E889-C6B0-488D-BA09-B5AD185E8A78}" sibTransId="{B62FCBD8-B015-49EA-B118-77B28F7FE55C}"/>
    <dgm:cxn modelId="{E3190EF7-4C49-4352-BCF4-AFBE7E2F071F}" type="presOf" srcId="{1C617A19-0B78-4C74-BD9A-04E951A1C567}" destId="{3317A6D1-F54E-46C7-B9D6-067E22F4A050}" srcOrd="0" destOrd="8" presId="urn:diagrams.loki3.com/BracketList"/>
    <dgm:cxn modelId="{30D3C4FA-543D-4479-B5AA-6FF7C0D10175}" type="presOf" srcId="{8111A970-0A6F-467F-9631-CFEC9D42B58C}" destId="{3317A6D1-F54E-46C7-B9D6-067E22F4A050}" srcOrd="0" destOrd="0" presId="urn:diagrams.loki3.com/BracketList"/>
    <dgm:cxn modelId="{0CFFDBFA-3FC7-4D41-B602-3FD86098EF49}" srcId="{665CC237-A21B-4E59-9FAB-34C213A26357}" destId="{C58D5B2F-9560-414B-BE2A-74D29C9A15D5}" srcOrd="1" destOrd="0" parTransId="{F964834A-8247-42A3-AA51-7F89F12CE221}" sibTransId="{D38C12B0-0F1E-4624-B1DF-91AAA0CD23AC}"/>
    <dgm:cxn modelId="{B6870CFB-D2DF-4D17-BCDC-C11FE256ED07}" srcId="{065E35F7-4387-41EF-BBA3-CDE219426629}" destId="{1C617A19-0B78-4C74-BD9A-04E951A1C567}" srcOrd="8" destOrd="0" parTransId="{1DA56744-51BC-4145-9260-56DAEAD0564A}" sibTransId="{0ADFE366-C341-420E-8C35-DE512C3C44D2}"/>
    <dgm:cxn modelId="{11F964FC-ECEF-4F1B-9F08-D1F5E8DEC39F}" type="presOf" srcId="{5F68E1D0-6D9C-4051-9287-5A437ED4264B}" destId="{3317A6D1-F54E-46C7-B9D6-067E22F4A050}" srcOrd="0" destOrd="4" presId="urn:diagrams.loki3.com/BracketList"/>
    <dgm:cxn modelId="{C0FC87B3-2128-4092-AEC4-D15D5CC8EA9B}" type="presParOf" srcId="{2F250D4F-CC45-46AF-AFD2-939EF1467EB0}" destId="{C0173EF7-C8AD-4797-B8F1-15EF41FC7B6E}" srcOrd="0" destOrd="0" presId="urn:diagrams.loki3.com/BracketList"/>
    <dgm:cxn modelId="{9B4C1982-861F-4804-B4B1-6D91EA4B9CF4}" type="presParOf" srcId="{C0173EF7-C8AD-4797-B8F1-15EF41FC7B6E}" destId="{ED1FC9EB-1D87-4B2C-9789-DB8033FEEAA1}" srcOrd="0" destOrd="0" presId="urn:diagrams.loki3.com/BracketList"/>
    <dgm:cxn modelId="{13428267-CBD0-4F64-8966-73867C08B316}" type="presParOf" srcId="{C0173EF7-C8AD-4797-B8F1-15EF41FC7B6E}" destId="{BDB1DD6C-AE0A-4188-894E-8038EC8BDB83}" srcOrd="1" destOrd="0" presId="urn:diagrams.loki3.com/BracketList"/>
    <dgm:cxn modelId="{0BCFBCBA-9266-4B05-B5FD-462B121FCD27}" type="presParOf" srcId="{C0173EF7-C8AD-4797-B8F1-15EF41FC7B6E}" destId="{12FADB61-BDEA-49C1-BF04-90A820681FF6}" srcOrd="2" destOrd="0" presId="urn:diagrams.loki3.com/BracketList"/>
    <dgm:cxn modelId="{2A11A6B3-B538-4670-BED3-53D0DAC65F1A}" type="presParOf" srcId="{C0173EF7-C8AD-4797-B8F1-15EF41FC7B6E}" destId="{3317A6D1-F54E-46C7-B9D6-067E22F4A050}" srcOrd="3" destOrd="0" presId="urn:diagrams.loki3.com/BracketList"/>
    <dgm:cxn modelId="{119CDB2B-7777-4BBA-856C-878AC74B0285}" type="presParOf" srcId="{2F250D4F-CC45-46AF-AFD2-939EF1467EB0}" destId="{6C34AF0C-B5C2-4D77-B146-27663631CCCD}" srcOrd="1" destOrd="0" presId="urn:diagrams.loki3.com/BracketList"/>
    <dgm:cxn modelId="{0A11BB5D-F442-486B-B6B1-70345995176C}" type="presParOf" srcId="{2F250D4F-CC45-46AF-AFD2-939EF1467EB0}" destId="{59542EB9-3EF9-4CA1-A5A0-AE213E6519BC}" srcOrd="2" destOrd="0" presId="urn:diagrams.loki3.com/BracketList"/>
    <dgm:cxn modelId="{74F7EA27-C0E3-4B57-BBDB-A17A66ED0F83}" type="presParOf" srcId="{59542EB9-3EF9-4CA1-A5A0-AE213E6519BC}" destId="{4142D3B2-49CA-4790-90E1-BD53C7045FDF}" srcOrd="0" destOrd="0" presId="urn:diagrams.loki3.com/BracketList"/>
    <dgm:cxn modelId="{F95BF54C-1FBA-4190-A218-D5BD50FE07FA}" type="presParOf" srcId="{59542EB9-3EF9-4CA1-A5A0-AE213E6519BC}" destId="{A4C500D8-55A9-4A93-8ADF-BA485228FBFE}" srcOrd="1" destOrd="0" presId="urn:diagrams.loki3.com/BracketList"/>
    <dgm:cxn modelId="{7C6CD866-BB7B-4E1B-BB26-FBB20C961063}" type="presParOf" srcId="{59542EB9-3EF9-4CA1-A5A0-AE213E6519BC}" destId="{5BBBF1F6-E175-47EB-87EF-E4DD5EA93E83}" srcOrd="2" destOrd="0" presId="urn:diagrams.loki3.com/BracketList"/>
    <dgm:cxn modelId="{43855B57-771E-4B49-82DA-27D7D8D01B83}" type="presParOf" srcId="{59542EB9-3EF9-4CA1-A5A0-AE213E6519BC}" destId="{CBE4A33E-E404-4696-96E6-19645BCE7A99}" srcOrd="3" destOrd="0" presId="urn:diagrams.loki3.com/BracketList"/>
    <dgm:cxn modelId="{E3175F95-78A4-464A-B9C3-30352AA957F9}" type="presParOf" srcId="{2F250D4F-CC45-46AF-AFD2-939EF1467EB0}" destId="{66BFA8F1-9EEC-4663-A0AD-6C693F98B0F0}" srcOrd="3" destOrd="0" presId="urn:diagrams.loki3.com/BracketList"/>
    <dgm:cxn modelId="{DF0FD5AF-E402-452C-8FD9-6BAD29A7E63E}" type="presParOf" srcId="{2F250D4F-CC45-46AF-AFD2-939EF1467EB0}" destId="{2BB16007-08E9-4B25-A1DF-4B7DDC89413F}" srcOrd="4" destOrd="0" presId="urn:diagrams.loki3.com/BracketList"/>
    <dgm:cxn modelId="{CF26B74E-D5D3-430D-A061-6E915D30EF82}" type="presParOf" srcId="{2BB16007-08E9-4B25-A1DF-4B7DDC89413F}" destId="{2A57E0FC-1154-4013-91DF-9DCED89F59EE}" srcOrd="0" destOrd="0" presId="urn:diagrams.loki3.com/BracketList"/>
    <dgm:cxn modelId="{CF0130F4-741B-40DE-82C9-2854D6A9917C}" type="presParOf" srcId="{2BB16007-08E9-4B25-A1DF-4B7DDC89413F}" destId="{02A8DBFD-230D-487F-965F-954DA76B85B1}" srcOrd="1" destOrd="0" presId="urn:diagrams.loki3.com/BracketList"/>
    <dgm:cxn modelId="{94A1EC29-40B8-4D13-9634-1168FBC3FEF8}" type="presParOf" srcId="{2BB16007-08E9-4B25-A1DF-4B7DDC89413F}" destId="{01D68105-A0C5-4578-8753-AF174601A21B}" srcOrd="2" destOrd="0" presId="urn:diagrams.loki3.com/BracketList"/>
    <dgm:cxn modelId="{EDB3DF57-FD83-4E6A-A15D-F943A365B1DA}" type="presParOf" srcId="{2BB16007-08E9-4B25-A1DF-4B7DDC89413F}" destId="{595E27DE-E370-48F5-A31C-92A7780C562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2F6ED-2FA0-4795-8305-F70B132155EC}">
      <dsp:nvSpPr>
        <dsp:cNvPr id="0" name=""/>
        <dsp:cNvSpPr/>
      </dsp:nvSpPr>
      <dsp:spPr>
        <a:xfrm>
          <a:off x="0" y="0"/>
          <a:ext cx="8283600" cy="1216800"/>
        </a:xfrm>
        <a:prstGeom prst="rect">
          <a:avLst/>
        </a:prstGeom>
        <a:solidFill>
          <a:schemeClr val="bg1">
            <a:alpha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Corporate S" pitchFamily="50" charset="0"/>
            </a:rPr>
            <a:t>“an </a:t>
          </a:r>
          <a:r>
            <a:rPr lang="en-US" sz="2000" u="sng" kern="1200" dirty="0">
              <a:solidFill>
                <a:schemeClr val="tx1"/>
              </a:solidFill>
              <a:latin typeface="Corporate S" pitchFamily="50" charset="0"/>
            </a:rPr>
            <a:t>environmental</a:t>
          </a:r>
          <a:r>
            <a:rPr lang="en-US" sz="2000" kern="1200" dirty="0">
              <a:solidFill>
                <a:schemeClr val="tx1"/>
              </a:solidFill>
              <a:latin typeface="Corporate S" pitchFamily="50" charset="0"/>
            </a:rPr>
            <a:t>, </a:t>
          </a:r>
          <a:r>
            <a:rPr lang="en-US" sz="2000" u="sng" kern="1200" dirty="0">
              <a:solidFill>
                <a:schemeClr val="tx1"/>
              </a:solidFill>
              <a:latin typeface="Corporate S" pitchFamily="50" charset="0"/>
            </a:rPr>
            <a:t>social</a:t>
          </a:r>
          <a:r>
            <a:rPr lang="en-US" sz="2000" kern="1200" dirty="0">
              <a:solidFill>
                <a:schemeClr val="tx1"/>
              </a:solidFill>
              <a:latin typeface="Corporate S" pitchFamily="50" charset="0"/>
            </a:rPr>
            <a:t> or </a:t>
          </a:r>
          <a:r>
            <a:rPr lang="en-US" sz="2000" u="sng" kern="1200" dirty="0">
              <a:solidFill>
                <a:schemeClr val="tx1"/>
              </a:solidFill>
              <a:latin typeface="Corporate S" pitchFamily="50" charset="0"/>
            </a:rPr>
            <a:t>governance</a:t>
          </a:r>
          <a:r>
            <a:rPr lang="en-US" sz="2000" kern="1200" dirty="0">
              <a:solidFill>
                <a:schemeClr val="tx1"/>
              </a:solidFill>
              <a:latin typeface="Corporate S" pitchFamily="50" charset="0"/>
            </a:rPr>
            <a:t> event or condition that, if it occurs, could cause an actual or a potential material negative impact on the value of the investment”</a:t>
          </a:r>
          <a:endParaRPr lang="en-GB" sz="2000" kern="1200" dirty="0">
            <a:solidFill>
              <a:schemeClr val="tx1"/>
            </a:solidFill>
            <a:latin typeface="Corporate S" pitchFamily="50" charset="0"/>
          </a:endParaRPr>
        </a:p>
      </dsp:txBody>
      <dsp:txXfrm>
        <a:off x="0" y="0"/>
        <a:ext cx="8283600" cy="121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A973E-1E30-4D83-AB49-A2C2E491C833}">
      <dsp:nvSpPr>
        <dsp:cNvPr id="0" name=""/>
        <dsp:cNvSpPr/>
      </dsp:nvSpPr>
      <dsp:spPr>
        <a:xfrm>
          <a:off x="-3825421" y="-587512"/>
          <a:ext cx="4559401" cy="4559401"/>
        </a:xfrm>
        <a:prstGeom prst="blockArc">
          <a:avLst>
            <a:gd name="adj1" fmla="val 18900000"/>
            <a:gd name="adj2" fmla="val 2700000"/>
            <a:gd name="adj3" fmla="val 47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4F899-E2FD-42C8-886B-ABC66248011A}">
      <dsp:nvSpPr>
        <dsp:cNvPr id="0" name=""/>
        <dsp:cNvSpPr/>
      </dsp:nvSpPr>
      <dsp:spPr>
        <a:xfrm>
          <a:off x="449090" y="360043"/>
          <a:ext cx="7767144" cy="676875"/>
        </a:xfrm>
        <a:prstGeom prst="rect">
          <a:avLst/>
        </a:prstGeom>
        <a:solidFill>
          <a:schemeClr val="bg1">
            <a:alpha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70"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orporate S" pitchFamily="50" charset="0"/>
            </a:rPr>
            <a:t>Article 3</a:t>
          </a:r>
        </a:p>
        <a:p>
          <a:pPr marL="0" lvl="0" indent="0" algn="l" defTabSz="800100" rtl="0">
            <a:lnSpc>
              <a:spcPct val="90000"/>
            </a:lnSpc>
            <a:spcBef>
              <a:spcPct val="0"/>
            </a:spcBef>
            <a:spcAft>
              <a:spcPct val="35000"/>
            </a:spcAft>
            <a:buNone/>
          </a:pPr>
          <a:r>
            <a:rPr lang="en-US" sz="1600" kern="1200" dirty="0">
              <a:solidFill>
                <a:schemeClr val="tx1"/>
              </a:solidFill>
              <a:latin typeface="Corporate S" pitchFamily="50" charset="0"/>
            </a:rPr>
            <a:t>Sustainability Risk Policy – Website Disclosure</a:t>
          </a:r>
          <a:endParaRPr lang="en-GB" sz="1800" kern="1200" dirty="0">
            <a:solidFill>
              <a:schemeClr val="tx1"/>
            </a:solidFill>
            <a:latin typeface="Corporate S" pitchFamily="50" charset="0"/>
          </a:endParaRPr>
        </a:p>
      </dsp:txBody>
      <dsp:txXfrm>
        <a:off x="449090" y="360043"/>
        <a:ext cx="7767144" cy="676875"/>
      </dsp:txXfrm>
    </dsp:sp>
    <dsp:sp modelId="{ECC5A466-4E3D-4187-BDC7-B0112E79ED35}">
      <dsp:nvSpPr>
        <dsp:cNvPr id="0" name=""/>
        <dsp:cNvSpPr/>
      </dsp:nvSpPr>
      <dsp:spPr>
        <a:xfrm>
          <a:off x="48956" y="253828"/>
          <a:ext cx="846094" cy="846094"/>
        </a:xfrm>
        <a:prstGeom prst="ellipse">
          <a:avLst/>
        </a:prstGeom>
        <a:solidFill>
          <a:schemeClr val="lt1">
            <a:hueOff val="0"/>
            <a:satOff val="0"/>
            <a:lumOff val="0"/>
            <a:alpha val="4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DB555-024A-470B-947F-669C3F42CC53}">
      <dsp:nvSpPr>
        <dsp:cNvPr id="0" name=""/>
        <dsp:cNvSpPr/>
      </dsp:nvSpPr>
      <dsp:spPr>
        <a:xfrm>
          <a:off x="718047" y="1353750"/>
          <a:ext cx="7521100" cy="676875"/>
        </a:xfrm>
        <a:prstGeom prst="rect">
          <a:avLst/>
        </a:prstGeom>
        <a:solidFill>
          <a:schemeClr val="bg1">
            <a:alpha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70"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orporate S" pitchFamily="50" charset="0"/>
            </a:rPr>
            <a:t>Article 5</a:t>
          </a:r>
        </a:p>
        <a:p>
          <a:pPr marL="0" lvl="0" indent="0" algn="l" defTabSz="800100" rtl="0">
            <a:lnSpc>
              <a:spcPct val="90000"/>
            </a:lnSpc>
            <a:spcBef>
              <a:spcPct val="0"/>
            </a:spcBef>
            <a:spcAft>
              <a:spcPct val="35000"/>
            </a:spcAft>
            <a:buNone/>
          </a:pPr>
          <a:r>
            <a:rPr lang="en-US" sz="1600" kern="1200" dirty="0">
              <a:solidFill>
                <a:schemeClr val="tx1"/>
              </a:solidFill>
              <a:latin typeface="Corporate S" pitchFamily="50" charset="0"/>
            </a:rPr>
            <a:t>Sustainability Risk in Remuneration Policy</a:t>
          </a:r>
          <a:endParaRPr lang="en-GB" sz="1800" kern="1200" dirty="0">
            <a:solidFill>
              <a:schemeClr val="tx1"/>
            </a:solidFill>
            <a:latin typeface="Corporate S" pitchFamily="50" charset="0"/>
          </a:endParaRPr>
        </a:p>
      </dsp:txBody>
      <dsp:txXfrm>
        <a:off x="718047" y="1353750"/>
        <a:ext cx="7521100" cy="676875"/>
      </dsp:txXfrm>
    </dsp:sp>
    <dsp:sp modelId="{7B8E6730-3F51-4277-B3BC-27109441EAB0}">
      <dsp:nvSpPr>
        <dsp:cNvPr id="0" name=""/>
        <dsp:cNvSpPr/>
      </dsp:nvSpPr>
      <dsp:spPr>
        <a:xfrm>
          <a:off x="295000" y="1269141"/>
          <a:ext cx="846094" cy="846094"/>
        </a:xfrm>
        <a:prstGeom prst="ellipse">
          <a:avLst/>
        </a:prstGeom>
        <a:solidFill>
          <a:schemeClr val="lt1">
            <a:hueOff val="0"/>
            <a:satOff val="0"/>
            <a:lumOff val="0"/>
            <a:alpha val="4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EEEA95-5582-43EB-8319-70019455862F}">
      <dsp:nvSpPr>
        <dsp:cNvPr id="0" name=""/>
        <dsp:cNvSpPr/>
      </dsp:nvSpPr>
      <dsp:spPr>
        <a:xfrm>
          <a:off x="472003" y="2369063"/>
          <a:ext cx="7767144" cy="676875"/>
        </a:xfrm>
        <a:prstGeom prst="rect">
          <a:avLst/>
        </a:prstGeom>
        <a:solidFill>
          <a:schemeClr val="bg1">
            <a:alpha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270"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solidFill>
                <a:schemeClr val="tx1"/>
              </a:solidFill>
              <a:latin typeface="Corporate S" pitchFamily="50" charset="0"/>
            </a:rPr>
            <a:t>Article 6 </a:t>
          </a:r>
        </a:p>
        <a:p>
          <a:pPr marL="0" lvl="0" indent="0" algn="l" defTabSz="800100" rtl="0">
            <a:lnSpc>
              <a:spcPct val="90000"/>
            </a:lnSpc>
            <a:spcBef>
              <a:spcPct val="0"/>
            </a:spcBef>
            <a:spcAft>
              <a:spcPct val="35000"/>
            </a:spcAft>
            <a:buNone/>
          </a:pPr>
          <a:r>
            <a:rPr lang="en-US" sz="1600" kern="1200" dirty="0">
              <a:solidFill>
                <a:schemeClr val="tx1"/>
              </a:solidFill>
              <a:latin typeface="Corporate S" pitchFamily="50" charset="0"/>
            </a:rPr>
            <a:t>Sustainability Risk in Pre-contractual Disclosures</a:t>
          </a:r>
          <a:endParaRPr lang="en-GB" sz="1600" kern="1200" dirty="0">
            <a:solidFill>
              <a:schemeClr val="tx1"/>
            </a:solidFill>
            <a:latin typeface="Corporate S" pitchFamily="50" charset="0"/>
          </a:endParaRPr>
        </a:p>
      </dsp:txBody>
      <dsp:txXfrm>
        <a:off x="472003" y="2369063"/>
        <a:ext cx="7767144" cy="676875"/>
      </dsp:txXfrm>
    </dsp:sp>
    <dsp:sp modelId="{18F7E294-AF58-4FB2-B00D-1D31A9616E51}">
      <dsp:nvSpPr>
        <dsp:cNvPr id="0" name=""/>
        <dsp:cNvSpPr/>
      </dsp:nvSpPr>
      <dsp:spPr>
        <a:xfrm>
          <a:off x="48956" y="2284453"/>
          <a:ext cx="846094" cy="846094"/>
        </a:xfrm>
        <a:prstGeom prst="ellipse">
          <a:avLst/>
        </a:prstGeom>
        <a:solidFill>
          <a:schemeClr val="lt1">
            <a:hueOff val="0"/>
            <a:satOff val="0"/>
            <a:lumOff val="0"/>
            <a:alpha val="4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C9EB-1D87-4B2C-9789-DB8033FEEAA1}">
      <dsp:nvSpPr>
        <dsp:cNvPr id="0" name=""/>
        <dsp:cNvSpPr/>
      </dsp:nvSpPr>
      <dsp:spPr>
        <a:xfrm>
          <a:off x="4219" y="1464478"/>
          <a:ext cx="2158130" cy="56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solidFill>
                <a:srgbClr val="C00000"/>
              </a:solidFill>
              <a:latin typeface="Corporate S" pitchFamily="50" charset="0"/>
            </a:rPr>
            <a:t>Indicators applicable to investments in investee companies (14)</a:t>
          </a:r>
        </a:p>
      </dsp:txBody>
      <dsp:txXfrm>
        <a:off x="4219" y="1464478"/>
        <a:ext cx="2158130" cy="564300"/>
      </dsp:txXfrm>
    </dsp:sp>
    <dsp:sp modelId="{BDB1DD6C-AE0A-4188-894E-8038EC8BDB83}">
      <dsp:nvSpPr>
        <dsp:cNvPr id="0" name=""/>
        <dsp:cNvSpPr/>
      </dsp:nvSpPr>
      <dsp:spPr>
        <a:xfrm>
          <a:off x="2162349" y="159534"/>
          <a:ext cx="431626" cy="3174187"/>
        </a:xfrm>
        <a:prstGeom prst="leftBrace">
          <a:avLst>
            <a:gd name="adj1" fmla="val 35000"/>
            <a:gd name="adj2" fmla="val 50000"/>
          </a:avLst>
        </a:pr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7A6D1-F54E-46C7-B9D6-067E22F4A050}">
      <dsp:nvSpPr>
        <dsp:cNvPr id="0" name=""/>
        <dsp:cNvSpPr/>
      </dsp:nvSpPr>
      <dsp:spPr>
        <a:xfrm>
          <a:off x="2766626" y="159534"/>
          <a:ext cx="5870114" cy="3174187"/>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orporate S" pitchFamily="50" charset="0"/>
            </a:rPr>
            <a:t>Greenhouse gas (</a:t>
          </a:r>
          <a:r>
            <a:rPr lang="en-US" sz="1200" kern="1200" dirty="0" err="1">
              <a:latin typeface="Corporate S" pitchFamily="50" charset="0"/>
            </a:rPr>
            <a:t>GHG</a:t>
          </a:r>
          <a:r>
            <a:rPr lang="en-US" sz="1200" kern="1200" dirty="0">
              <a:latin typeface="Corporate S" pitchFamily="50" charset="0"/>
            </a:rPr>
            <a:t>) emissions</a:t>
          </a:r>
        </a:p>
        <a:p>
          <a:pPr marL="114300" lvl="1" indent="-114300" algn="l" defTabSz="533400">
            <a:lnSpc>
              <a:spcPct val="90000"/>
            </a:lnSpc>
            <a:spcBef>
              <a:spcPct val="0"/>
            </a:spcBef>
            <a:spcAft>
              <a:spcPct val="15000"/>
            </a:spcAft>
            <a:buChar char="•"/>
          </a:pPr>
          <a:r>
            <a:rPr lang="en-US" sz="1200" kern="1200" dirty="0">
              <a:latin typeface="Corporate S" pitchFamily="50" charset="0"/>
            </a:rPr>
            <a:t>Carbon footprint</a:t>
          </a:r>
        </a:p>
        <a:p>
          <a:pPr marL="114300" lvl="1" indent="-114300" algn="l" defTabSz="533400">
            <a:lnSpc>
              <a:spcPct val="90000"/>
            </a:lnSpc>
            <a:spcBef>
              <a:spcPct val="0"/>
            </a:spcBef>
            <a:spcAft>
              <a:spcPct val="15000"/>
            </a:spcAft>
            <a:buChar char="•"/>
          </a:pPr>
          <a:r>
            <a:rPr lang="en-US" sz="1200" kern="1200" dirty="0" err="1">
              <a:latin typeface="Corporate S" pitchFamily="50" charset="0"/>
            </a:rPr>
            <a:t>GHG</a:t>
          </a:r>
          <a:r>
            <a:rPr lang="en-US" sz="1200" kern="1200" dirty="0">
              <a:latin typeface="Corporate S" pitchFamily="50" charset="0"/>
            </a:rPr>
            <a:t> intensity of investee companies</a:t>
          </a:r>
        </a:p>
        <a:p>
          <a:pPr marL="114300" lvl="1" indent="-114300" algn="l" defTabSz="533400">
            <a:lnSpc>
              <a:spcPct val="90000"/>
            </a:lnSpc>
            <a:spcBef>
              <a:spcPct val="0"/>
            </a:spcBef>
            <a:spcAft>
              <a:spcPct val="15000"/>
            </a:spcAft>
            <a:buChar char="•"/>
          </a:pPr>
          <a:r>
            <a:rPr lang="en-US" sz="1200" kern="1200" dirty="0">
              <a:latin typeface="Corporate S" pitchFamily="50" charset="0"/>
            </a:rPr>
            <a:t>Exposure to companies active in the fossil fuel sector</a:t>
          </a:r>
        </a:p>
        <a:p>
          <a:pPr marL="114300" lvl="1" indent="-114300" algn="l" defTabSz="533400">
            <a:lnSpc>
              <a:spcPct val="90000"/>
            </a:lnSpc>
            <a:spcBef>
              <a:spcPct val="0"/>
            </a:spcBef>
            <a:spcAft>
              <a:spcPct val="15000"/>
            </a:spcAft>
            <a:buChar char="•"/>
          </a:pPr>
          <a:r>
            <a:rPr lang="en-US" sz="1200" kern="1200" dirty="0">
              <a:latin typeface="Corporate S" pitchFamily="50" charset="0"/>
            </a:rPr>
            <a:t>Share of non-renewable energy consumption and production</a:t>
          </a:r>
        </a:p>
        <a:p>
          <a:pPr marL="114300" lvl="1" indent="-114300" algn="l" defTabSz="533400">
            <a:lnSpc>
              <a:spcPct val="90000"/>
            </a:lnSpc>
            <a:spcBef>
              <a:spcPct val="0"/>
            </a:spcBef>
            <a:spcAft>
              <a:spcPct val="15000"/>
            </a:spcAft>
            <a:buChar char="•"/>
          </a:pPr>
          <a:r>
            <a:rPr lang="en-US" sz="1200" kern="1200" dirty="0">
              <a:latin typeface="Corporate S" pitchFamily="50" charset="0"/>
            </a:rPr>
            <a:t>Energy consumption intensity per high impact climate sector</a:t>
          </a:r>
        </a:p>
        <a:p>
          <a:pPr marL="114300" lvl="1" indent="-114300" algn="l" defTabSz="533400">
            <a:lnSpc>
              <a:spcPct val="90000"/>
            </a:lnSpc>
            <a:spcBef>
              <a:spcPct val="0"/>
            </a:spcBef>
            <a:spcAft>
              <a:spcPct val="15000"/>
            </a:spcAft>
            <a:buChar char="•"/>
          </a:pPr>
          <a:r>
            <a:rPr lang="en-US" sz="1200" kern="1200" dirty="0">
              <a:latin typeface="Corporate S" pitchFamily="50" charset="0"/>
            </a:rPr>
            <a:t>Activities negatively affecting bio-diversity-sensitive areas</a:t>
          </a:r>
        </a:p>
        <a:p>
          <a:pPr marL="114300" lvl="1" indent="-114300" algn="l" defTabSz="533400">
            <a:lnSpc>
              <a:spcPct val="90000"/>
            </a:lnSpc>
            <a:spcBef>
              <a:spcPct val="0"/>
            </a:spcBef>
            <a:spcAft>
              <a:spcPct val="15000"/>
            </a:spcAft>
            <a:buChar char="•"/>
          </a:pPr>
          <a:r>
            <a:rPr lang="en-US" sz="1200" kern="1200" dirty="0">
              <a:latin typeface="Corporate S" pitchFamily="50" charset="0"/>
            </a:rPr>
            <a:t>Emissions to water</a:t>
          </a:r>
        </a:p>
        <a:p>
          <a:pPr marL="114300" lvl="1" indent="-114300" algn="l" defTabSz="533400">
            <a:lnSpc>
              <a:spcPct val="90000"/>
            </a:lnSpc>
            <a:spcBef>
              <a:spcPct val="0"/>
            </a:spcBef>
            <a:spcAft>
              <a:spcPct val="15000"/>
            </a:spcAft>
            <a:buChar char="•"/>
          </a:pPr>
          <a:r>
            <a:rPr lang="en-US" sz="1200" kern="1200" dirty="0">
              <a:latin typeface="Corporate S" pitchFamily="50" charset="0"/>
            </a:rPr>
            <a:t>Hazardous waste ratio</a:t>
          </a:r>
        </a:p>
        <a:p>
          <a:pPr marL="114300" lvl="1" indent="-114300" algn="l" defTabSz="533400">
            <a:lnSpc>
              <a:spcPct val="90000"/>
            </a:lnSpc>
            <a:spcBef>
              <a:spcPct val="0"/>
            </a:spcBef>
            <a:spcAft>
              <a:spcPct val="15000"/>
            </a:spcAft>
            <a:buChar char="•"/>
          </a:pPr>
          <a:r>
            <a:rPr lang="en-US" sz="1200" kern="1200" dirty="0">
              <a:latin typeface="Corporate S" pitchFamily="50" charset="0"/>
            </a:rPr>
            <a:t>Violations of UN Global Compact principles and OECD Guidelines for Multinational Enterprises</a:t>
          </a:r>
        </a:p>
        <a:p>
          <a:pPr marL="114300" lvl="1" indent="-114300" algn="l" defTabSz="533400">
            <a:lnSpc>
              <a:spcPct val="90000"/>
            </a:lnSpc>
            <a:spcBef>
              <a:spcPct val="0"/>
            </a:spcBef>
            <a:spcAft>
              <a:spcPct val="15000"/>
            </a:spcAft>
            <a:buChar char="•"/>
          </a:pPr>
          <a:r>
            <a:rPr lang="en-US" sz="1200" kern="1200" dirty="0">
              <a:latin typeface="Corporate S" pitchFamily="50" charset="0"/>
            </a:rPr>
            <a:t>Lack of processes and compliance mechanisms to monitor compliance with UN Global Compact principles and OECD Guidelines for Multinational Enterprises</a:t>
          </a:r>
        </a:p>
        <a:p>
          <a:pPr marL="114300" lvl="1" indent="-114300" algn="l" defTabSz="533400">
            <a:lnSpc>
              <a:spcPct val="90000"/>
            </a:lnSpc>
            <a:spcBef>
              <a:spcPct val="0"/>
            </a:spcBef>
            <a:spcAft>
              <a:spcPct val="15000"/>
            </a:spcAft>
            <a:buChar char="•"/>
          </a:pPr>
          <a:r>
            <a:rPr lang="en-US" sz="1200" kern="1200" dirty="0">
              <a:latin typeface="Corporate S" pitchFamily="50" charset="0"/>
            </a:rPr>
            <a:t>Unadjusted gender pay gap</a:t>
          </a:r>
        </a:p>
        <a:p>
          <a:pPr marL="114300" lvl="1" indent="-114300" algn="l" defTabSz="533400">
            <a:lnSpc>
              <a:spcPct val="90000"/>
            </a:lnSpc>
            <a:spcBef>
              <a:spcPct val="0"/>
            </a:spcBef>
            <a:spcAft>
              <a:spcPct val="15000"/>
            </a:spcAft>
            <a:buChar char="•"/>
          </a:pPr>
          <a:r>
            <a:rPr lang="en-US" sz="1200" kern="1200" dirty="0">
              <a:latin typeface="Corporate S" pitchFamily="50" charset="0"/>
            </a:rPr>
            <a:t>Board gender diversity</a:t>
          </a:r>
        </a:p>
        <a:p>
          <a:pPr marL="114300" lvl="1" indent="-114300" algn="l" defTabSz="533400">
            <a:lnSpc>
              <a:spcPct val="90000"/>
            </a:lnSpc>
            <a:spcBef>
              <a:spcPct val="0"/>
            </a:spcBef>
            <a:spcAft>
              <a:spcPct val="15000"/>
            </a:spcAft>
            <a:buChar char="•"/>
          </a:pPr>
          <a:r>
            <a:rPr lang="en-US" sz="1200" kern="1200" dirty="0">
              <a:latin typeface="Corporate S" pitchFamily="50" charset="0"/>
            </a:rPr>
            <a:t>Exposure to controversial weapons</a:t>
          </a:r>
        </a:p>
      </dsp:txBody>
      <dsp:txXfrm>
        <a:off x="2766626" y="159534"/>
        <a:ext cx="5870114" cy="3174187"/>
      </dsp:txXfrm>
    </dsp:sp>
    <dsp:sp modelId="{4142D3B2-49CA-4790-90E1-BD53C7045FDF}">
      <dsp:nvSpPr>
        <dsp:cNvPr id="0" name=""/>
        <dsp:cNvSpPr/>
      </dsp:nvSpPr>
      <dsp:spPr>
        <a:xfrm>
          <a:off x="4219" y="3376921"/>
          <a:ext cx="2158130" cy="56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solidFill>
                <a:srgbClr val="C00000"/>
              </a:solidFill>
              <a:latin typeface="Corporate S" pitchFamily="50" charset="0"/>
            </a:rPr>
            <a:t>Indicators applicable to investments in sovereigns and </a:t>
          </a:r>
          <a:r>
            <a:rPr lang="en-US" sz="1200" b="1" kern="1200" dirty="0" err="1">
              <a:solidFill>
                <a:srgbClr val="C00000"/>
              </a:solidFill>
              <a:latin typeface="Corporate S" pitchFamily="50" charset="0"/>
            </a:rPr>
            <a:t>supranationals</a:t>
          </a:r>
          <a:r>
            <a:rPr lang="en-US" sz="1200" b="1" kern="1200" dirty="0">
              <a:solidFill>
                <a:srgbClr val="C00000"/>
              </a:solidFill>
              <a:latin typeface="Corporate S" pitchFamily="50" charset="0"/>
            </a:rPr>
            <a:t> (2)</a:t>
          </a:r>
        </a:p>
      </dsp:txBody>
      <dsp:txXfrm>
        <a:off x="4219" y="3376921"/>
        <a:ext cx="2158130" cy="564300"/>
      </dsp:txXfrm>
    </dsp:sp>
    <dsp:sp modelId="{A4C500D8-55A9-4A93-8ADF-BA485228FBFE}">
      <dsp:nvSpPr>
        <dsp:cNvPr id="0" name=""/>
        <dsp:cNvSpPr/>
      </dsp:nvSpPr>
      <dsp:spPr>
        <a:xfrm>
          <a:off x="2162349" y="3376921"/>
          <a:ext cx="431626" cy="564300"/>
        </a:xfrm>
        <a:prstGeom prst="leftBrace">
          <a:avLst>
            <a:gd name="adj1" fmla="val 35000"/>
            <a:gd name="adj2" fmla="val 50000"/>
          </a:avLst>
        </a:pr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4A33E-E404-4696-96E6-19645BCE7A99}">
      <dsp:nvSpPr>
        <dsp:cNvPr id="0" name=""/>
        <dsp:cNvSpPr/>
      </dsp:nvSpPr>
      <dsp:spPr>
        <a:xfrm>
          <a:off x="2766626" y="3376921"/>
          <a:ext cx="5870114" cy="5643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latin typeface="Corporate S" pitchFamily="50" charset="0"/>
            </a:rPr>
            <a:t>GHG</a:t>
          </a:r>
          <a:r>
            <a:rPr lang="en-US" sz="1200" kern="1200" dirty="0">
              <a:latin typeface="Corporate S" pitchFamily="50" charset="0"/>
            </a:rPr>
            <a:t> intensity</a:t>
          </a:r>
        </a:p>
        <a:p>
          <a:pPr marL="114300" lvl="1" indent="-114300" algn="l" defTabSz="533400">
            <a:lnSpc>
              <a:spcPct val="90000"/>
            </a:lnSpc>
            <a:spcBef>
              <a:spcPct val="0"/>
            </a:spcBef>
            <a:spcAft>
              <a:spcPct val="15000"/>
            </a:spcAft>
            <a:buChar char="•"/>
          </a:pPr>
          <a:r>
            <a:rPr lang="en-US" sz="1200" kern="1200" dirty="0">
              <a:latin typeface="Corporate S" pitchFamily="50" charset="0"/>
            </a:rPr>
            <a:t>Investee countries subject to social violations</a:t>
          </a:r>
        </a:p>
      </dsp:txBody>
      <dsp:txXfrm>
        <a:off x="2766626" y="3376921"/>
        <a:ext cx="5870114" cy="564300"/>
      </dsp:txXfrm>
    </dsp:sp>
    <dsp:sp modelId="{2A57E0FC-1154-4013-91DF-9DCED89F59EE}">
      <dsp:nvSpPr>
        <dsp:cNvPr id="0" name=""/>
        <dsp:cNvSpPr/>
      </dsp:nvSpPr>
      <dsp:spPr>
        <a:xfrm>
          <a:off x="4219" y="3984421"/>
          <a:ext cx="2158130" cy="56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solidFill>
                <a:srgbClr val="C00000"/>
              </a:solidFill>
              <a:latin typeface="Corporate S" pitchFamily="50" charset="0"/>
            </a:rPr>
            <a:t>Indicators applicable to investments in real estate assets (2)</a:t>
          </a:r>
        </a:p>
      </dsp:txBody>
      <dsp:txXfrm>
        <a:off x="4219" y="3984421"/>
        <a:ext cx="2158130" cy="564300"/>
      </dsp:txXfrm>
    </dsp:sp>
    <dsp:sp modelId="{02A8DBFD-230D-487F-965F-954DA76B85B1}">
      <dsp:nvSpPr>
        <dsp:cNvPr id="0" name=""/>
        <dsp:cNvSpPr/>
      </dsp:nvSpPr>
      <dsp:spPr>
        <a:xfrm>
          <a:off x="2162349" y="3984421"/>
          <a:ext cx="431626" cy="564300"/>
        </a:xfrm>
        <a:prstGeom prst="leftBrace">
          <a:avLst>
            <a:gd name="adj1" fmla="val 35000"/>
            <a:gd name="adj2" fmla="val 50000"/>
          </a:avLst>
        </a:pr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E27DE-E370-48F5-A31C-92A7780C562E}">
      <dsp:nvSpPr>
        <dsp:cNvPr id="0" name=""/>
        <dsp:cNvSpPr/>
      </dsp:nvSpPr>
      <dsp:spPr>
        <a:xfrm>
          <a:off x="2766626" y="3984421"/>
          <a:ext cx="5870114" cy="5643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latin typeface="Corporate S" pitchFamily="50" charset="0"/>
            </a:rPr>
            <a:t>Exposure to fossil fuels through real estate assets</a:t>
          </a:r>
        </a:p>
        <a:p>
          <a:pPr marL="114300" lvl="1" indent="-114300" algn="l" defTabSz="533400">
            <a:lnSpc>
              <a:spcPct val="90000"/>
            </a:lnSpc>
            <a:spcBef>
              <a:spcPct val="0"/>
            </a:spcBef>
            <a:spcAft>
              <a:spcPct val="15000"/>
            </a:spcAft>
            <a:buChar char="•"/>
          </a:pPr>
          <a:r>
            <a:rPr lang="en-US" sz="1200" kern="1200" dirty="0">
              <a:latin typeface="Corporate S" pitchFamily="50" charset="0"/>
            </a:rPr>
            <a:t>Exposure to energy-inefficient real estate assets</a:t>
          </a:r>
        </a:p>
      </dsp:txBody>
      <dsp:txXfrm>
        <a:off x="2766626" y="3984421"/>
        <a:ext cx="5870114" cy="5643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E76F4-5037-47E3-B07E-11176B2909E2}" type="datetimeFigureOut">
              <a:rPr lang="en-GB" smtClean="0"/>
              <a:t>24/08/2022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0AB55-4BC6-46EE-BDEB-FE22D2487CE4}" type="slidenum">
              <a:rPr lang="en-GB" smtClean="0"/>
              <a:t>‹#›</a:t>
            </a:fld>
            <a:endParaRPr lang="en-GB"/>
          </a:p>
        </p:txBody>
      </p:sp>
    </p:spTree>
    <p:extLst>
      <p:ext uri="{BB962C8B-B14F-4D97-AF65-F5344CB8AC3E}">
        <p14:creationId xmlns:p14="http://schemas.microsoft.com/office/powerpoint/2010/main" val="174190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30AB55-4BC6-46EE-BDEB-FE22D2487CE4}" type="slidenum">
              <a:rPr lang="en-GB" smtClean="0"/>
              <a:t>37</a:t>
            </a:fld>
            <a:endParaRPr lang="en-GB"/>
          </a:p>
        </p:txBody>
      </p:sp>
    </p:spTree>
    <p:extLst>
      <p:ext uri="{BB962C8B-B14F-4D97-AF65-F5344CB8AC3E}">
        <p14:creationId xmlns:p14="http://schemas.microsoft.com/office/powerpoint/2010/main" val="15492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30AB55-4BC6-46EE-BDEB-FE22D2487CE4}" type="slidenum">
              <a:rPr lang="en-GB" smtClean="0"/>
              <a:t>42</a:t>
            </a:fld>
            <a:endParaRPr lang="en-GB"/>
          </a:p>
        </p:txBody>
      </p:sp>
    </p:spTree>
    <p:extLst>
      <p:ext uri="{BB962C8B-B14F-4D97-AF65-F5344CB8AC3E}">
        <p14:creationId xmlns:p14="http://schemas.microsoft.com/office/powerpoint/2010/main" val="1010954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MOP Building">
    <p:spTree>
      <p:nvGrpSpPr>
        <p:cNvPr id="1" name=""/>
        <p:cNvGrpSpPr/>
        <p:nvPr/>
      </p:nvGrpSpPr>
      <p:grpSpPr>
        <a:xfrm>
          <a:off x="0" y="0"/>
          <a:ext cx="0" cy="0"/>
          <a:chOff x="0" y="0"/>
          <a:chExt cx="0" cy="0"/>
        </a:xfrm>
      </p:grpSpPr>
      <p:pic>
        <p:nvPicPr>
          <p:cNvPr id="9" name="Picture 8" descr="Headers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0"/>
            <a:ext cx="9002713" cy="416877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7"/>
          <p:cNvSpPr>
            <a:spLocks noGrp="1" noChangeArrowheads="1"/>
          </p:cNvSpPr>
          <p:nvPr>
            <p:ph type="ctrTitle"/>
          </p:nvPr>
        </p:nvSpPr>
        <p:spPr>
          <a:xfrm>
            <a:off x="395536" y="4506639"/>
            <a:ext cx="5760640" cy="581025"/>
          </a:xfrm>
          <a:prstGeom prst="rect">
            <a:avLst/>
          </a:prstGeom>
        </p:spPr>
        <p:txBody>
          <a:bodyPr/>
          <a:lstStyle>
            <a:lvl1pPr>
              <a:defRPr sz="2600" kern="0" baseline="0">
                <a:solidFill>
                  <a:schemeClr val="tx1"/>
                </a:solidFill>
              </a:defRPr>
            </a:lvl1pPr>
          </a:lstStyle>
          <a:p>
            <a:pPr lvl="0"/>
            <a:r>
              <a:rPr lang="en-US" noProof="0" dirty="0"/>
              <a:t>Click to edit Master title style</a:t>
            </a:r>
            <a:endParaRPr lang="en-GB" noProof="0" dirty="0"/>
          </a:p>
        </p:txBody>
      </p:sp>
      <p:sp>
        <p:nvSpPr>
          <p:cNvPr id="15" name="Subtitle 8"/>
          <p:cNvSpPr>
            <a:spLocks noGrp="1" noChangeArrowheads="1"/>
          </p:cNvSpPr>
          <p:nvPr>
            <p:ph type="subTitle" idx="1"/>
          </p:nvPr>
        </p:nvSpPr>
        <p:spPr>
          <a:xfrm>
            <a:off x="396000" y="5271864"/>
            <a:ext cx="5760176" cy="579600"/>
          </a:xfrm>
          <a:prstGeom prst="rect">
            <a:avLst/>
          </a:prstGeom>
        </p:spPr>
        <p:txBody>
          <a:bodyPr/>
          <a:lstStyle>
            <a:lvl1pPr marL="0" indent="0">
              <a:buFont typeface="Wingdings" pitchFamily="2" charset="2"/>
              <a:buNone/>
              <a:defRPr sz="2200" kern="0" baseline="0">
                <a:solidFill>
                  <a:srgbClr val="666666"/>
                </a:solidFill>
              </a:defRPr>
            </a:lvl1pPr>
          </a:lstStyle>
          <a:p>
            <a:pPr lvl="0"/>
            <a:r>
              <a:rPr lang="en-US" noProof="0"/>
              <a:t>Click to edit Master subtitle style</a:t>
            </a:r>
            <a:endParaRPr lang="en-GB" noProof="0" dirty="0"/>
          </a:p>
        </p:txBody>
      </p:sp>
      <p:pic>
        <p:nvPicPr>
          <p:cNvPr id="2" name="Picture 1"/>
          <p:cNvPicPr>
            <a:picLocks noChangeAspect="1"/>
          </p:cNvPicPr>
          <p:nvPr userDrawn="1"/>
        </p:nvPicPr>
        <p:blipFill>
          <a:blip r:embed="rId3"/>
          <a:stretch>
            <a:fillRect/>
          </a:stretch>
        </p:blipFill>
        <p:spPr>
          <a:xfrm>
            <a:off x="345783" y="6293758"/>
            <a:ext cx="8402681" cy="526021"/>
          </a:xfrm>
          <a:prstGeom prst="rect">
            <a:avLst/>
          </a:prstGeom>
        </p:spPr>
      </p:pic>
      <p:sp>
        <p:nvSpPr>
          <p:cNvPr id="7" name="Text Box 2"/>
          <p:cNvSpPr txBox="1">
            <a:spLocks noChangeArrowheads="1"/>
          </p:cNvSpPr>
          <p:nvPr userDrawn="1"/>
        </p:nvSpPr>
        <p:spPr bwMode="auto">
          <a:xfrm>
            <a:off x="6350936" y="4414145"/>
            <a:ext cx="2376264" cy="180049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50" b="1" dirty="0">
                <a:effectLst/>
                <a:latin typeface="Arial" panose="020B0604020202020204" pitchFamily="34" charset="0"/>
                <a:ea typeface="Calibri" panose="020F0502020204030204" pitchFamily="34" charset="0"/>
              </a:rPr>
              <a:t>Winner, 13 Deals of the Year in M&amp;A, Equity Capital Markets, Debt Capital Markets, Financial Services, Loans and Financing</a:t>
            </a:r>
          </a:p>
          <a:p>
            <a:r>
              <a:rPr lang="en-US" sz="650" b="0" dirty="0">
                <a:effectLst/>
                <a:latin typeface="Arial" panose="020B0604020202020204" pitchFamily="34" charset="0"/>
                <a:ea typeface="Calibri" panose="020F0502020204030204" pitchFamily="34" charset="0"/>
              </a:rPr>
              <a:t>Finance Dublin Awards 2020</a:t>
            </a:r>
          </a:p>
          <a:p>
            <a:endParaRPr lang="en-US" sz="650" b="1" dirty="0">
              <a:effectLst/>
              <a:latin typeface="Arial" panose="020B0604020202020204" pitchFamily="34" charset="0"/>
              <a:ea typeface="Calibri" panose="020F0502020204030204" pitchFamily="34" charset="0"/>
            </a:endParaRPr>
          </a:p>
          <a:p>
            <a:r>
              <a:rPr lang="en-US" sz="650" b="1" dirty="0">
                <a:effectLst/>
                <a:latin typeface="Arial" panose="020B0604020202020204" pitchFamily="34" charset="0"/>
                <a:ea typeface="Calibri" panose="020F0502020204030204" pitchFamily="34" charset="0"/>
              </a:rPr>
              <a:t>Ireland Tax Firm of the Year</a:t>
            </a:r>
          </a:p>
          <a:p>
            <a:r>
              <a:rPr lang="en-US" sz="650" b="0" dirty="0">
                <a:effectLst/>
                <a:latin typeface="Arial" panose="020B0604020202020204" pitchFamily="34" charset="0"/>
                <a:ea typeface="Calibri" panose="020F0502020204030204" pitchFamily="34" charset="0"/>
              </a:rPr>
              <a:t>International Tax Review European Tax Awards 2020</a:t>
            </a:r>
          </a:p>
          <a:p>
            <a:br>
              <a:rPr lang="en-US" sz="650" b="1" dirty="0">
                <a:effectLst/>
                <a:latin typeface="Arial" panose="020B0604020202020204" pitchFamily="34" charset="0"/>
                <a:ea typeface="Calibri" panose="020F0502020204030204" pitchFamily="34" charset="0"/>
              </a:rPr>
            </a:br>
            <a:r>
              <a:rPr lang="en-US" sz="650" b="1" dirty="0">
                <a:effectLst/>
                <a:latin typeface="Arial" panose="020B0604020202020204" pitchFamily="34" charset="0"/>
                <a:ea typeface="Calibri" panose="020F0502020204030204" pitchFamily="34" charset="0"/>
              </a:rPr>
              <a:t>First Organisation to Receive the Investors in</a:t>
            </a:r>
          </a:p>
          <a:p>
            <a:r>
              <a:rPr lang="en-US" sz="650" b="1" dirty="0">
                <a:effectLst/>
                <a:latin typeface="Arial" panose="020B0604020202020204" pitchFamily="34" charset="0"/>
                <a:ea typeface="Calibri" panose="020F0502020204030204" pitchFamily="34" charset="0"/>
              </a:rPr>
              <a:t>Diversity Gold Standard</a:t>
            </a:r>
          </a:p>
          <a:p>
            <a:r>
              <a:rPr lang="en-US" sz="650" b="0" dirty="0">
                <a:effectLst/>
                <a:latin typeface="Arial" panose="020B0604020202020204" pitchFamily="34" charset="0"/>
                <a:ea typeface="Calibri" panose="020F0502020204030204" pitchFamily="34" charset="0"/>
              </a:rPr>
              <a:t>Irish Centre for Diversity 2019</a:t>
            </a:r>
          </a:p>
          <a:p>
            <a:endParaRPr lang="en-IE" sz="650" b="1" dirty="0">
              <a:effectLst/>
              <a:latin typeface="Arial" panose="020B0604020202020204" pitchFamily="34" charset="0"/>
              <a:ea typeface="Calibri" panose="020F0502020204030204" pitchFamily="34" charset="0"/>
            </a:endParaRPr>
          </a:p>
          <a:p>
            <a:r>
              <a:rPr lang="en-US" sz="650" b="1" kern="1200" dirty="0">
                <a:solidFill>
                  <a:schemeClr val="tx1"/>
                </a:solidFill>
                <a:effectLst/>
                <a:latin typeface="Arial" panose="020B0604020202020204" pitchFamily="34" charset="0"/>
                <a:ea typeface="Calibri" panose="020F0502020204030204" pitchFamily="34" charset="0"/>
                <a:cs typeface="+mn-cs"/>
              </a:rPr>
              <a:t>Ranked Ireland’s Most Innovative Law Firm</a:t>
            </a:r>
            <a:br>
              <a:rPr lang="en-IE" sz="650" b="1" kern="1200" dirty="0">
                <a:solidFill>
                  <a:schemeClr val="tx1"/>
                </a:solidFill>
                <a:effectLst/>
                <a:latin typeface="Arial" panose="020B0604020202020204" pitchFamily="34" charset="0"/>
                <a:ea typeface="Calibri" panose="020F0502020204030204" pitchFamily="34" charset="0"/>
                <a:cs typeface="+mn-cs"/>
              </a:rPr>
            </a:br>
            <a:r>
              <a:rPr lang="en-IE" sz="650" dirty="0">
                <a:effectLst/>
                <a:latin typeface="Arial" panose="020B0604020202020204" pitchFamily="34" charset="0"/>
                <a:ea typeface="Calibri" panose="020F0502020204030204" pitchFamily="34" charset="0"/>
              </a:rPr>
              <a:t>Financial Times Innovative Lawyer Report 2019</a:t>
            </a:r>
          </a:p>
          <a:p>
            <a:endParaRPr lang="en-GB" sz="650" dirty="0">
              <a:effectLst/>
              <a:latin typeface="Arial" panose="020B0604020202020204" pitchFamily="34" charset="0"/>
              <a:ea typeface="Calibri" panose="020F0502020204030204" pitchFamily="34" charset="0"/>
            </a:endParaRPr>
          </a:p>
          <a:p>
            <a:pPr>
              <a:spcAft>
                <a:spcPts val="0"/>
              </a:spcAft>
            </a:pPr>
            <a:r>
              <a:rPr lang="en-GB" sz="650" b="1" dirty="0">
                <a:effectLst/>
                <a:latin typeface="Arial" panose="020B0604020202020204" pitchFamily="34" charset="0"/>
                <a:ea typeface="Calibri" panose="020F0502020204030204" pitchFamily="34" charset="0"/>
              </a:rPr>
              <a:t>Number One Ranked Irish Funds Law Practice acting for 31% of Irish Domiciled Investment Funds by </a:t>
            </a:r>
            <a:r>
              <a:rPr lang="en-GB" sz="650" b="1" dirty="0" err="1">
                <a:effectLst/>
                <a:latin typeface="Arial" panose="020B0604020202020204" pitchFamily="34" charset="0"/>
                <a:ea typeface="Calibri" panose="020F0502020204030204" pitchFamily="34" charset="0"/>
              </a:rPr>
              <a:t>AUM</a:t>
            </a:r>
            <a:br>
              <a:rPr lang="en-GB" sz="650" dirty="0">
                <a:effectLst/>
                <a:latin typeface="Arial" panose="020B0604020202020204" pitchFamily="34" charset="0"/>
                <a:ea typeface="Calibri" panose="020F0502020204030204" pitchFamily="34" charset="0"/>
              </a:rPr>
            </a:br>
            <a:r>
              <a:rPr lang="en-GB" sz="650" dirty="0">
                <a:effectLst/>
                <a:latin typeface="Arial" panose="020B0604020202020204" pitchFamily="34" charset="0"/>
                <a:ea typeface="Calibri" panose="020F0502020204030204" pitchFamily="34" charset="0"/>
              </a:rPr>
              <a:t>Monterey Insight Ireland Fund Survey 2019</a:t>
            </a:r>
          </a:p>
        </p:txBody>
      </p:sp>
    </p:spTree>
    <p:extLst>
      <p:ext uri="{BB962C8B-B14F-4D97-AF65-F5344CB8AC3E}">
        <p14:creationId xmlns:p14="http://schemas.microsoft.com/office/powerpoint/2010/main" val="138006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Contacts 2">
    <p:spTree>
      <p:nvGrpSpPr>
        <p:cNvPr id="1" name=""/>
        <p:cNvGrpSpPr/>
        <p:nvPr/>
      </p:nvGrpSpPr>
      <p:grpSpPr>
        <a:xfrm>
          <a:off x="0" y="0"/>
          <a:ext cx="0" cy="0"/>
          <a:chOff x="0" y="0"/>
          <a:chExt cx="0" cy="0"/>
        </a:xfrm>
      </p:grpSpPr>
      <p:sp>
        <p:nvSpPr>
          <p:cNvPr id="2" name="Title 1"/>
          <p:cNvSpPr>
            <a:spLocks noGrp="1"/>
          </p:cNvSpPr>
          <p:nvPr>
            <p:ph type="title"/>
          </p:nvPr>
        </p:nvSpPr>
        <p:spPr>
          <a:xfrm>
            <a:off x="392400" y="818776"/>
            <a:ext cx="8283600" cy="594000"/>
          </a:xfrm>
          <a:prstGeom prst="rect">
            <a:avLst/>
          </a:prstGeom>
        </p:spPr>
        <p:txBody>
          <a:bodyPr/>
          <a:lstStyle/>
          <a:p>
            <a:r>
              <a:rPr lang="en-US" noProof="0"/>
              <a:t>Click to edit Master title style</a:t>
            </a:r>
            <a:endParaRPr lang="en-GB" noProof="0" dirty="0"/>
          </a:p>
        </p:txBody>
      </p:sp>
      <p:sp>
        <p:nvSpPr>
          <p:cNvPr id="19" name="Rectangle 18"/>
          <p:cNvSpPr/>
          <p:nvPr/>
        </p:nvSpPr>
        <p:spPr>
          <a:xfrm>
            <a:off x="395535" y="1485032"/>
            <a:ext cx="8283600" cy="2232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1"/>
          <p:cNvSpPr>
            <a:spLocks noGrp="1"/>
          </p:cNvSpPr>
          <p:nvPr>
            <p:ph type="body" sz="quarter" idx="13" hasCustomPrompt="1"/>
          </p:nvPr>
        </p:nvSpPr>
        <p:spPr>
          <a:xfrm>
            <a:off x="1691679" y="1635522"/>
            <a:ext cx="6840000" cy="1966691"/>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21" name="Picture Placeholder 13"/>
          <p:cNvSpPr>
            <a:spLocks noGrp="1"/>
          </p:cNvSpPr>
          <p:nvPr>
            <p:ph type="pic" sz="quarter" idx="14"/>
          </p:nvPr>
        </p:nvSpPr>
        <p:spPr>
          <a:xfrm>
            <a:off x="539991" y="1635525"/>
            <a:ext cx="1027679" cy="1620000"/>
          </a:xfrm>
        </p:spPr>
        <p:txBody>
          <a:bodyPr/>
          <a:lstStyle>
            <a:lvl1pPr marL="0" indent="0">
              <a:buNone/>
              <a:defRPr sz="2000"/>
            </a:lvl1pPr>
          </a:lstStyle>
          <a:p>
            <a:r>
              <a:rPr lang="en-US" noProof="0"/>
              <a:t>Click icon to add picture</a:t>
            </a:r>
            <a:endParaRPr lang="en-GB" noProof="0" dirty="0"/>
          </a:p>
        </p:txBody>
      </p:sp>
      <p:sp>
        <p:nvSpPr>
          <p:cNvPr id="9" name="Rectangle 8"/>
          <p:cNvSpPr/>
          <p:nvPr userDrawn="1"/>
        </p:nvSpPr>
        <p:spPr>
          <a:xfrm>
            <a:off x="615404" y="1337342"/>
            <a:ext cx="7913215" cy="22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16546" y="3718173"/>
            <a:ext cx="7912074" cy="22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p:cNvSpPr>
            <a:spLocks noGrp="1"/>
          </p:cNvSpPr>
          <p:nvPr>
            <p:ph type="ftr" sz="quarter" idx="19"/>
          </p:nvPr>
        </p:nvSpPr>
        <p:spPr/>
        <p:txBody>
          <a:bodyPr/>
          <a:lstStyle/>
          <a:p>
            <a:endParaRPr lang="en-GB" dirty="0"/>
          </a:p>
        </p:txBody>
      </p:sp>
      <p:sp>
        <p:nvSpPr>
          <p:cNvPr id="4" name="Slide Number Placeholder 3"/>
          <p:cNvSpPr>
            <a:spLocks noGrp="1"/>
          </p:cNvSpPr>
          <p:nvPr>
            <p:ph type="sldNum" sz="quarter" idx="20"/>
          </p:nvPr>
        </p:nvSpPr>
        <p:spPr/>
        <p:txBody>
          <a:bodyPr/>
          <a:lstStyle/>
          <a:p>
            <a:fld id="{66C1B376-0409-4DD2-9A06-4A5A811E7C76}" type="slidenum">
              <a:rPr lang="en-GB" smtClean="0"/>
              <a:pPr/>
              <a:t>‹#›</a:t>
            </a:fld>
            <a:endParaRPr lang="en-GB" dirty="0"/>
          </a:p>
        </p:txBody>
      </p:sp>
      <p:sp>
        <p:nvSpPr>
          <p:cNvPr id="15" name="Rectangle 14"/>
          <p:cNvSpPr/>
          <p:nvPr userDrawn="1"/>
        </p:nvSpPr>
        <p:spPr>
          <a:xfrm>
            <a:off x="392856" y="3861296"/>
            <a:ext cx="8283600" cy="2232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1"/>
          <p:cNvSpPr>
            <a:spLocks noGrp="1"/>
          </p:cNvSpPr>
          <p:nvPr>
            <p:ph type="body" sz="quarter" idx="21" hasCustomPrompt="1"/>
          </p:nvPr>
        </p:nvSpPr>
        <p:spPr>
          <a:xfrm>
            <a:off x="1689000" y="4011786"/>
            <a:ext cx="6840000" cy="1966691"/>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17" name="Picture Placeholder 13"/>
          <p:cNvSpPr>
            <a:spLocks noGrp="1"/>
          </p:cNvSpPr>
          <p:nvPr>
            <p:ph type="pic" sz="quarter" idx="22"/>
          </p:nvPr>
        </p:nvSpPr>
        <p:spPr>
          <a:xfrm>
            <a:off x="537312" y="4011789"/>
            <a:ext cx="1027679" cy="1620000"/>
          </a:xfrm>
        </p:spPr>
        <p:txBody>
          <a:bodyPr/>
          <a:lstStyle>
            <a:lvl1pPr marL="0" indent="0">
              <a:buNone/>
              <a:defRPr sz="2000"/>
            </a:lvl1pPr>
          </a:lstStyle>
          <a:p>
            <a:r>
              <a:rPr lang="en-US" noProof="0"/>
              <a:t>Click icon to add picture</a:t>
            </a:r>
            <a:endParaRPr lang="en-GB" noProof="0" dirty="0"/>
          </a:p>
        </p:txBody>
      </p:sp>
    </p:spTree>
    <p:extLst>
      <p:ext uri="{BB962C8B-B14F-4D97-AF65-F5344CB8AC3E}">
        <p14:creationId xmlns:p14="http://schemas.microsoft.com/office/powerpoint/2010/main" val="16157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Contacts 3">
    <p:spTree>
      <p:nvGrpSpPr>
        <p:cNvPr id="1" name=""/>
        <p:cNvGrpSpPr/>
        <p:nvPr/>
      </p:nvGrpSpPr>
      <p:grpSpPr>
        <a:xfrm>
          <a:off x="0" y="0"/>
          <a:ext cx="0" cy="0"/>
          <a:chOff x="0" y="0"/>
          <a:chExt cx="0" cy="0"/>
        </a:xfrm>
      </p:grpSpPr>
      <p:sp>
        <p:nvSpPr>
          <p:cNvPr id="2" name="Title 1"/>
          <p:cNvSpPr>
            <a:spLocks noGrp="1"/>
          </p:cNvSpPr>
          <p:nvPr>
            <p:ph type="title"/>
          </p:nvPr>
        </p:nvSpPr>
        <p:spPr>
          <a:xfrm>
            <a:off x="392400" y="818776"/>
            <a:ext cx="8283600" cy="594000"/>
          </a:xfrm>
          <a:prstGeom prst="rect">
            <a:avLst/>
          </a:prstGeom>
        </p:spPr>
        <p:txBody>
          <a:bodyPr/>
          <a:lstStyle/>
          <a:p>
            <a:r>
              <a:rPr lang="en-US" noProof="0"/>
              <a:t>Click to edit Master title style</a:t>
            </a:r>
            <a:endParaRPr lang="en-GB" noProof="0" dirty="0"/>
          </a:p>
        </p:txBody>
      </p:sp>
      <p:sp>
        <p:nvSpPr>
          <p:cNvPr id="19" name="Rectangle 18"/>
          <p:cNvSpPr/>
          <p:nvPr/>
        </p:nvSpPr>
        <p:spPr>
          <a:xfrm>
            <a:off x="402188" y="1481358"/>
            <a:ext cx="8339585" cy="158760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1"/>
          <p:cNvSpPr>
            <a:spLocks noGrp="1"/>
          </p:cNvSpPr>
          <p:nvPr>
            <p:ph type="body" sz="quarter" idx="13" hasCustomPrompt="1"/>
          </p:nvPr>
        </p:nvSpPr>
        <p:spPr>
          <a:xfrm>
            <a:off x="1685804" y="1602518"/>
            <a:ext cx="6946614" cy="1342283"/>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21" name="Picture Placeholder 13"/>
          <p:cNvSpPr>
            <a:spLocks noGrp="1"/>
          </p:cNvSpPr>
          <p:nvPr>
            <p:ph type="pic" sz="quarter" idx="14"/>
          </p:nvPr>
        </p:nvSpPr>
        <p:spPr>
          <a:xfrm>
            <a:off x="475164" y="1601333"/>
            <a:ext cx="1044143" cy="1342279"/>
          </a:xfrm>
        </p:spPr>
        <p:txBody>
          <a:bodyPr/>
          <a:lstStyle>
            <a:lvl1pPr marL="0" indent="0">
              <a:buNone/>
              <a:defRPr sz="2000"/>
            </a:lvl1pPr>
          </a:lstStyle>
          <a:p>
            <a:r>
              <a:rPr lang="en-US" noProof="0"/>
              <a:t>Click icon to add picture</a:t>
            </a:r>
            <a:endParaRPr lang="en-GB" noProof="0" dirty="0"/>
          </a:p>
        </p:txBody>
      </p:sp>
      <p:sp>
        <p:nvSpPr>
          <p:cNvPr id="25" name="Rectangle 24"/>
          <p:cNvSpPr/>
          <p:nvPr userDrawn="1"/>
        </p:nvSpPr>
        <p:spPr>
          <a:xfrm>
            <a:off x="408879" y="3140968"/>
            <a:ext cx="8339585" cy="158760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11"/>
          <p:cNvSpPr>
            <a:spLocks noGrp="1"/>
          </p:cNvSpPr>
          <p:nvPr>
            <p:ph type="body" sz="quarter" idx="21" hasCustomPrompt="1"/>
          </p:nvPr>
        </p:nvSpPr>
        <p:spPr>
          <a:xfrm>
            <a:off x="1692495" y="3262128"/>
            <a:ext cx="6946614" cy="1342283"/>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27" name="Picture Placeholder 13"/>
          <p:cNvSpPr>
            <a:spLocks noGrp="1"/>
          </p:cNvSpPr>
          <p:nvPr>
            <p:ph type="pic" sz="quarter" idx="22"/>
          </p:nvPr>
        </p:nvSpPr>
        <p:spPr>
          <a:xfrm>
            <a:off x="481855" y="3260943"/>
            <a:ext cx="1044143" cy="1342279"/>
          </a:xfrm>
        </p:spPr>
        <p:txBody>
          <a:bodyPr/>
          <a:lstStyle>
            <a:lvl1pPr marL="0" indent="0">
              <a:buNone/>
              <a:defRPr sz="2000"/>
            </a:lvl1pPr>
          </a:lstStyle>
          <a:p>
            <a:r>
              <a:rPr lang="en-US" noProof="0"/>
              <a:t>Click icon to add picture</a:t>
            </a:r>
            <a:endParaRPr lang="en-GB" noProof="0" dirty="0"/>
          </a:p>
        </p:txBody>
      </p:sp>
      <p:sp>
        <p:nvSpPr>
          <p:cNvPr id="28" name="Rectangle 27"/>
          <p:cNvSpPr/>
          <p:nvPr userDrawn="1"/>
        </p:nvSpPr>
        <p:spPr>
          <a:xfrm>
            <a:off x="408879" y="4793726"/>
            <a:ext cx="8339585" cy="158760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11"/>
          <p:cNvSpPr>
            <a:spLocks noGrp="1"/>
          </p:cNvSpPr>
          <p:nvPr>
            <p:ph type="body" sz="quarter" idx="23" hasCustomPrompt="1"/>
          </p:nvPr>
        </p:nvSpPr>
        <p:spPr>
          <a:xfrm>
            <a:off x="1692495" y="4914886"/>
            <a:ext cx="6946614" cy="1342283"/>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30" name="Picture Placeholder 13"/>
          <p:cNvSpPr>
            <a:spLocks noGrp="1"/>
          </p:cNvSpPr>
          <p:nvPr>
            <p:ph type="pic" sz="quarter" idx="24"/>
          </p:nvPr>
        </p:nvSpPr>
        <p:spPr>
          <a:xfrm>
            <a:off x="481855" y="4913701"/>
            <a:ext cx="1044143" cy="1342279"/>
          </a:xfrm>
        </p:spPr>
        <p:txBody>
          <a:bodyPr/>
          <a:lstStyle>
            <a:lvl1pPr marL="0" indent="0">
              <a:buNone/>
              <a:defRPr sz="2000"/>
            </a:lvl1pPr>
          </a:lstStyle>
          <a:p>
            <a:r>
              <a:rPr lang="en-US" noProof="0"/>
              <a:t>Click icon to add picture</a:t>
            </a:r>
            <a:endParaRPr lang="en-GB" noProof="0" dirty="0"/>
          </a:p>
        </p:txBody>
      </p:sp>
      <p:sp>
        <p:nvSpPr>
          <p:cNvPr id="15" name="Footer Placeholder 2"/>
          <p:cNvSpPr>
            <a:spLocks noGrp="1"/>
          </p:cNvSpPr>
          <p:nvPr>
            <p:ph type="ftr" sz="quarter" idx="19"/>
          </p:nvPr>
        </p:nvSpPr>
        <p:spPr>
          <a:xfrm>
            <a:off x="2908548" y="6520259"/>
            <a:ext cx="2895600" cy="288000"/>
          </a:xfrm>
        </p:spPr>
        <p:txBody>
          <a:bodyPr/>
          <a:lstStyle/>
          <a:p>
            <a:endParaRPr lang="en-GB" dirty="0"/>
          </a:p>
        </p:txBody>
      </p:sp>
      <p:sp>
        <p:nvSpPr>
          <p:cNvPr id="16" name="Slide Number Placeholder 3"/>
          <p:cNvSpPr>
            <a:spLocks noGrp="1"/>
          </p:cNvSpPr>
          <p:nvPr>
            <p:ph type="sldNum" sz="quarter" idx="20"/>
          </p:nvPr>
        </p:nvSpPr>
        <p:spPr>
          <a:xfrm>
            <a:off x="395536" y="6520259"/>
            <a:ext cx="2133600" cy="288000"/>
          </a:xfrm>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336833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ntacts">
    <p:spTree>
      <p:nvGrpSpPr>
        <p:cNvPr id="1" name=""/>
        <p:cNvGrpSpPr/>
        <p:nvPr/>
      </p:nvGrpSpPr>
      <p:grpSpPr>
        <a:xfrm>
          <a:off x="0" y="0"/>
          <a:ext cx="0" cy="0"/>
          <a:chOff x="0" y="0"/>
          <a:chExt cx="0" cy="0"/>
        </a:xfrm>
      </p:grpSpPr>
      <p:sp>
        <p:nvSpPr>
          <p:cNvPr id="15" name="Rectangle 14"/>
          <p:cNvSpPr/>
          <p:nvPr/>
        </p:nvSpPr>
        <p:spPr>
          <a:xfrm>
            <a:off x="391865" y="1852092"/>
            <a:ext cx="3808759" cy="1872208"/>
          </a:xfrm>
          <a:prstGeom prst="rect">
            <a:avLst/>
          </a:prstGeom>
          <a:solidFill>
            <a:schemeClr val="bg2">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2400" y="890784"/>
            <a:ext cx="8283600" cy="594000"/>
          </a:xfrm>
          <a:prstGeom prst="rect">
            <a:avLst/>
          </a:prstGeom>
        </p:spPr>
        <p:txBody>
          <a:bodyPr/>
          <a:lstStyle/>
          <a:p>
            <a:r>
              <a:rPr lang="en-US" noProof="0"/>
              <a:t>Click to edit Master title style</a:t>
            </a:r>
            <a:endParaRPr lang="en-GB" noProof="0" dirty="0"/>
          </a:p>
        </p:txBody>
      </p:sp>
      <p:sp>
        <p:nvSpPr>
          <p:cNvPr id="3" name="Rectangle 2"/>
          <p:cNvSpPr/>
          <p:nvPr/>
        </p:nvSpPr>
        <p:spPr>
          <a:xfrm>
            <a:off x="391865" y="1772816"/>
            <a:ext cx="3964111" cy="187220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1"/>
          <p:cNvSpPr>
            <a:spLocks noGrp="1"/>
          </p:cNvSpPr>
          <p:nvPr>
            <p:ph type="body" sz="quarter" idx="13" hasCustomPrompt="1"/>
          </p:nvPr>
        </p:nvSpPr>
        <p:spPr>
          <a:xfrm>
            <a:off x="1688009" y="1897782"/>
            <a:ext cx="2517229" cy="1620000"/>
          </a:xfrm>
        </p:spPr>
        <p:txBody>
          <a:bodyPr/>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32" name="Picture Placeholder 13"/>
          <p:cNvSpPr>
            <a:spLocks noGrp="1"/>
          </p:cNvSpPr>
          <p:nvPr>
            <p:ph type="pic" sz="quarter" idx="14"/>
          </p:nvPr>
        </p:nvSpPr>
        <p:spPr>
          <a:xfrm>
            <a:off x="536320" y="1897782"/>
            <a:ext cx="1027679" cy="1620000"/>
          </a:xfrm>
        </p:spPr>
        <p:txBody>
          <a:bodyPr/>
          <a:lstStyle>
            <a:lvl1pPr marL="0" indent="0">
              <a:buNone/>
              <a:defRPr sz="2000"/>
            </a:lvl1pPr>
          </a:lstStyle>
          <a:p>
            <a:r>
              <a:rPr lang="en-US" noProof="0"/>
              <a:t>Click icon to add picture</a:t>
            </a:r>
            <a:endParaRPr lang="en-GB" noProof="0" dirty="0"/>
          </a:p>
        </p:txBody>
      </p:sp>
      <p:sp>
        <p:nvSpPr>
          <p:cNvPr id="36" name="Rectangle 35"/>
          <p:cNvSpPr/>
          <p:nvPr/>
        </p:nvSpPr>
        <p:spPr>
          <a:xfrm>
            <a:off x="393005" y="3898379"/>
            <a:ext cx="3963600" cy="187220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 Placeholder 11"/>
          <p:cNvSpPr>
            <a:spLocks noGrp="1"/>
          </p:cNvSpPr>
          <p:nvPr>
            <p:ph type="body" sz="quarter" idx="17" hasCustomPrompt="1"/>
          </p:nvPr>
        </p:nvSpPr>
        <p:spPr>
          <a:xfrm>
            <a:off x="1689149" y="4023345"/>
            <a:ext cx="2516400" cy="1620000"/>
          </a:xfrm>
        </p:spPr>
        <p:txBody>
          <a:bodyPr/>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38" name="Picture Placeholder 13"/>
          <p:cNvSpPr>
            <a:spLocks noGrp="1"/>
          </p:cNvSpPr>
          <p:nvPr>
            <p:ph type="pic" sz="quarter" idx="18"/>
          </p:nvPr>
        </p:nvSpPr>
        <p:spPr>
          <a:xfrm>
            <a:off x="537461" y="4023345"/>
            <a:ext cx="1027679" cy="1620000"/>
          </a:xfrm>
        </p:spPr>
        <p:txBody>
          <a:bodyPr/>
          <a:lstStyle>
            <a:lvl1pPr marL="0" indent="0">
              <a:buNone/>
              <a:defRPr sz="2000"/>
            </a:lvl1pPr>
          </a:lstStyle>
          <a:p>
            <a:r>
              <a:rPr lang="en-US" noProof="0"/>
              <a:t>Click icon to add picture</a:t>
            </a:r>
            <a:endParaRPr lang="en-GB" noProof="0" dirty="0"/>
          </a:p>
        </p:txBody>
      </p:sp>
      <p:sp>
        <p:nvSpPr>
          <p:cNvPr id="39" name="Rectangle 38"/>
          <p:cNvSpPr/>
          <p:nvPr/>
        </p:nvSpPr>
        <p:spPr>
          <a:xfrm>
            <a:off x="4712856" y="3898379"/>
            <a:ext cx="3963600" cy="187220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 Placeholder 11"/>
          <p:cNvSpPr>
            <a:spLocks noGrp="1"/>
          </p:cNvSpPr>
          <p:nvPr>
            <p:ph type="body" sz="quarter" idx="19" hasCustomPrompt="1"/>
          </p:nvPr>
        </p:nvSpPr>
        <p:spPr>
          <a:xfrm>
            <a:off x="6016040" y="4023345"/>
            <a:ext cx="2516400" cy="1620000"/>
          </a:xfrm>
        </p:spPr>
        <p:txBody>
          <a:bodyPr/>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41" name="Picture Placeholder 13"/>
          <p:cNvSpPr>
            <a:spLocks noGrp="1"/>
          </p:cNvSpPr>
          <p:nvPr>
            <p:ph type="pic" sz="quarter" idx="20"/>
          </p:nvPr>
        </p:nvSpPr>
        <p:spPr>
          <a:xfrm>
            <a:off x="4864351" y="4023345"/>
            <a:ext cx="1027679" cy="1620000"/>
          </a:xfrm>
        </p:spPr>
        <p:txBody>
          <a:bodyPr/>
          <a:lstStyle>
            <a:lvl1pPr marL="0" indent="0">
              <a:buNone/>
              <a:defRPr sz="2000"/>
            </a:lvl1pPr>
          </a:lstStyle>
          <a:p>
            <a:r>
              <a:rPr lang="en-US" noProof="0"/>
              <a:t>Click icon to add picture</a:t>
            </a:r>
            <a:endParaRPr lang="en-GB" noProof="0" dirty="0"/>
          </a:p>
        </p:txBody>
      </p:sp>
      <p:sp>
        <p:nvSpPr>
          <p:cNvPr id="16" name="Rectangle 15"/>
          <p:cNvSpPr/>
          <p:nvPr/>
        </p:nvSpPr>
        <p:spPr>
          <a:xfrm>
            <a:off x="4574739" y="1772816"/>
            <a:ext cx="380880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383506" y="3899123"/>
            <a:ext cx="3808759"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4574739" y="3913237"/>
            <a:ext cx="380880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userDrawn="1"/>
        </p:nvSpPr>
        <p:spPr>
          <a:xfrm>
            <a:off x="396479" y="1772816"/>
            <a:ext cx="3808759"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4506475" y="1772816"/>
            <a:ext cx="380880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391492" y="4046587"/>
            <a:ext cx="3808759"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66C1B376-0409-4DD2-9A06-4A5A811E7C76}" type="slidenum">
              <a:rPr lang="en-GB" smtClean="0"/>
              <a:pPr/>
              <a:t>‹#›</a:t>
            </a:fld>
            <a:endParaRPr lang="en-GB" dirty="0"/>
          </a:p>
        </p:txBody>
      </p:sp>
      <p:sp>
        <p:nvSpPr>
          <p:cNvPr id="24" name="Rectangle 23"/>
          <p:cNvSpPr/>
          <p:nvPr userDrawn="1"/>
        </p:nvSpPr>
        <p:spPr>
          <a:xfrm>
            <a:off x="4712856" y="1772816"/>
            <a:ext cx="3963600" cy="1872208"/>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 Placeholder 11"/>
          <p:cNvSpPr>
            <a:spLocks noGrp="1"/>
          </p:cNvSpPr>
          <p:nvPr>
            <p:ph type="body" sz="quarter" idx="23" hasCustomPrompt="1"/>
          </p:nvPr>
        </p:nvSpPr>
        <p:spPr>
          <a:xfrm>
            <a:off x="6008416" y="1897782"/>
            <a:ext cx="2516400" cy="1620000"/>
          </a:xfrm>
        </p:spPr>
        <p:txBody>
          <a:bodyPr/>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26" name="Picture Placeholder 13"/>
          <p:cNvSpPr>
            <a:spLocks noGrp="1"/>
          </p:cNvSpPr>
          <p:nvPr>
            <p:ph type="pic" sz="quarter" idx="24"/>
          </p:nvPr>
        </p:nvSpPr>
        <p:spPr>
          <a:xfrm>
            <a:off x="4856727" y="1897782"/>
            <a:ext cx="1027679" cy="1620000"/>
          </a:xfrm>
        </p:spPr>
        <p:txBody>
          <a:bodyPr/>
          <a:lstStyle>
            <a:lvl1pPr marL="0" indent="0">
              <a:buNone/>
              <a:defRPr sz="2000"/>
            </a:lvl1pPr>
          </a:lstStyle>
          <a:p>
            <a:r>
              <a:rPr lang="en-US" noProof="0"/>
              <a:t>Click icon to add picture</a:t>
            </a:r>
            <a:endParaRPr lang="en-GB" noProof="0" dirty="0"/>
          </a:p>
        </p:txBody>
      </p:sp>
      <p:sp>
        <p:nvSpPr>
          <p:cNvPr id="27" name="Rectangle 26"/>
          <p:cNvSpPr/>
          <p:nvPr userDrawn="1"/>
        </p:nvSpPr>
        <p:spPr>
          <a:xfrm>
            <a:off x="4572000" y="1787674"/>
            <a:ext cx="380880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540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2400" y="4977918"/>
            <a:ext cx="8283600" cy="566738"/>
          </a:xfrm>
          <a:prstGeom prst="rect">
            <a:avLst/>
          </a:prstGeom>
        </p:spPr>
        <p:txBody>
          <a:bodyPr anchor="b"/>
          <a:lstStyle>
            <a:lvl1pPr algn="l">
              <a:defRPr sz="2000" b="1"/>
            </a:lvl1pPr>
          </a:lstStyle>
          <a:p>
            <a:r>
              <a:rPr lang="en-US" noProof="0"/>
              <a:t>Click to edit Master title style</a:t>
            </a:r>
            <a:endParaRPr lang="en-GB" noProof="0" dirty="0"/>
          </a:p>
        </p:txBody>
      </p:sp>
      <p:sp>
        <p:nvSpPr>
          <p:cNvPr id="3" name="Picture Placeholder 2"/>
          <p:cNvSpPr>
            <a:spLocks noGrp="1"/>
          </p:cNvSpPr>
          <p:nvPr>
            <p:ph type="pic" idx="1"/>
          </p:nvPr>
        </p:nvSpPr>
        <p:spPr>
          <a:xfrm>
            <a:off x="392400" y="826368"/>
            <a:ext cx="8283600" cy="4114800"/>
          </a:xfrm>
          <a:prstGeom prst="rect">
            <a:avLst/>
          </a:prstGeo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Text Placeholder 3"/>
          <p:cNvSpPr>
            <a:spLocks noGrp="1"/>
          </p:cNvSpPr>
          <p:nvPr>
            <p:ph type="body" sz="half" idx="2"/>
          </p:nvPr>
        </p:nvSpPr>
        <p:spPr>
          <a:xfrm>
            <a:off x="392400" y="5544656"/>
            <a:ext cx="8283600" cy="548640"/>
          </a:xfrm>
          <a:prstGeom prst="rect">
            <a:avLst/>
          </a:prstGeom>
        </p:spPr>
        <p:txBody>
          <a:bodyPr/>
          <a:lstStyle>
            <a:lvl1pPr marL="0" indent="0">
              <a:buNone/>
              <a:defRPr lang="en-US" sz="1600" dirty="0" smtClean="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Footer Placeholder 4"/>
          <p:cNvSpPr>
            <a:spLocks noGrp="1"/>
          </p:cNvSpPr>
          <p:nvPr>
            <p:ph type="ftr" sz="quarter" idx="10"/>
          </p:nvPr>
        </p:nvSpPr>
        <p:spPr/>
        <p:txBody>
          <a:bodyPr/>
          <a:lstStyle/>
          <a:p>
            <a:endParaRPr lang="en-GB" dirty="0"/>
          </a:p>
        </p:txBody>
      </p:sp>
      <p:sp>
        <p:nvSpPr>
          <p:cNvPr id="6" name="Slide Number Placeholder 5"/>
          <p:cNvSpPr>
            <a:spLocks noGrp="1"/>
          </p:cNvSpPr>
          <p:nvPr>
            <p:ph type="sldNum" sz="quarter" idx="11"/>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71866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2400" y="5091912"/>
            <a:ext cx="8283600" cy="566738"/>
          </a:xfrm>
          <a:prstGeom prst="rect">
            <a:avLst/>
          </a:prstGeom>
        </p:spPr>
        <p:txBody>
          <a:bodyPr anchor="b"/>
          <a:lstStyle>
            <a:lvl1pPr algn="l">
              <a:defRPr sz="2000" b="1"/>
            </a:lvl1pPr>
          </a:lstStyle>
          <a:p>
            <a:r>
              <a:rPr lang="en-US" noProof="0"/>
              <a:t>Click to edit Master title style</a:t>
            </a:r>
            <a:endParaRPr lang="en-GB" noProof="0"/>
          </a:p>
        </p:txBody>
      </p:sp>
      <p:sp>
        <p:nvSpPr>
          <p:cNvPr id="4" name="Text Placeholder 3"/>
          <p:cNvSpPr>
            <a:spLocks noGrp="1"/>
          </p:cNvSpPr>
          <p:nvPr>
            <p:ph type="body" sz="half" idx="2"/>
          </p:nvPr>
        </p:nvSpPr>
        <p:spPr>
          <a:xfrm>
            <a:off x="392400" y="5660712"/>
            <a:ext cx="8283600" cy="548640"/>
          </a:xfrm>
          <a:prstGeom prst="rect">
            <a:avLst/>
          </a:prstGeom>
        </p:spPr>
        <p:txBody>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6" name="Media Placeholder 5"/>
          <p:cNvSpPr>
            <a:spLocks noGrp="1"/>
          </p:cNvSpPr>
          <p:nvPr>
            <p:ph type="media" sz="quarter" idx="10"/>
          </p:nvPr>
        </p:nvSpPr>
        <p:spPr>
          <a:xfrm>
            <a:off x="392400" y="836712"/>
            <a:ext cx="8283600" cy="4114800"/>
          </a:xfrm>
        </p:spPr>
        <p:txBody>
          <a:bodyPr/>
          <a:lstStyle>
            <a:lvl1pPr marL="0" indent="0">
              <a:buNone/>
              <a:defRPr/>
            </a:lvl1pPr>
          </a:lstStyle>
          <a:p>
            <a:r>
              <a:rPr lang="en-US" noProof="0"/>
              <a:t>Click icon to add media</a:t>
            </a:r>
            <a:endParaRPr lang="en-GB" noProof="0" dirty="0"/>
          </a:p>
        </p:txBody>
      </p:sp>
      <p:sp>
        <p:nvSpPr>
          <p:cNvPr id="3" name="Footer Placeholder 2"/>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353722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2400" y="890784"/>
            <a:ext cx="8283600" cy="594000"/>
          </a:xfrm>
          <a:prstGeom prst="rect">
            <a:avLst/>
          </a:prstGeom>
        </p:spPr>
        <p:txBody>
          <a:bodyPr/>
          <a:lstStyle/>
          <a:p>
            <a:r>
              <a:rPr lang="en-US" noProof="0"/>
              <a:t>Click to edit Master title style</a:t>
            </a:r>
            <a:endParaRPr lang="en-GB" noProof="0"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425662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50C0-26AF-4FA4-AB06-C9A2787770FC}"/>
              </a:ext>
            </a:extLst>
          </p:cNvPr>
          <p:cNvSpPr txBox="1">
            <a:spLocks noGrp="1"/>
          </p:cNvSpPr>
          <p:nvPr>
            <p:ph type="ctrTitle"/>
          </p:nvPr>
        </p:nvSpPr>
        <p:spPr>
          <a:xfrm>
            <a:off x="1143002" y="1122361"/>
            <a:ext cx="6858000" cy="2387598"/>
          </a:xfrm>
        </p:spPr>
        <p:txBody>
          <a:bodyPr anchor="b" anchorCtr="1"/>
          <a:lstStyle>
            <a:lvl1pPr algn="ctr">
              <a:defRPr sz="45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D990577-2D9F-47AD-BE9C-619F129F8D15}"/>
              </a:ext>
            </a:extLst>
          </p:cNvPr>
          <p:cNvSpPr txBox="1">
            <a:spLocks noGrp="1"/>
          </p:cNvSpPr>
          <p:nvPr>
            <p:ph type="subTitle" idx="1"/>
          </p:nvPr>
        </p:nvSpPr>
        <p:spPr>
          <a:xfrm>
            <a:off x="1143002" y="3602041"/>
            <a:ext cx="6858000" cy="1655758"/>
          </a:xfrm>
        </p:spPr>
        <p:txBody>
          <a:bodyPr anchorCtr="1"/>
          <a:lstStyle>
            <a:lvl1pPr marL="0" indent="0" algn="ctr">
              <a:buNone/>
              <a:defRPr sz="18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41363FC-4579-4BCD-916E-3AEAD96DEF43}"/>
              </a:ext>
            </a:extLst>
          </p:cNvPr>
          <p:cNvSpPr txBox="1">
            <a:spLocks noGrp="1"/>
          </p:cNvSpPr>
          <p:nvPr>
            <p:ph type="dt" sz="half" idx="7"/>
          </p:nvPr>
        </p:nvSpPr>
        <p:spPr/>
        <p:txBody>
          <a:bodyPr/>
          <a:lstStyle>
            <a:lvl1pPr>
              <a:defRPr/>
            </a:lvl1pPr>
          </a:lstStyle>
          <a:p>
            <a:pPr lvl="0"/>
            <a:fld id="{580008EB-044A-43A0-B384-16D0A568A98F}" type="datetime1">
              <a:rPr lang="en-GB"/>
              <a:pPr lvl="0"/>
              <a:t>24/08/2022</a:t>
            </a:fld>
            <a:endParaRPr lang="en-GB"/>
          </a:p>
        </p:txBody>
      </p:sp>
      <p:sp>
        <p:nvSpPr>
          <p:cNvPr id="5" name="Footer Placeholder 4">
            <a:extLst>
              <a:ext uri="{FF2B5EF4-FFF2-40B4-BE49-F238E27FC236}">
                <a16:creationId xmlns:a16="http://schemas.microsoft.com/office/drawing/2014/main" id="{04EDB406-041F-45AB-B2D0-73A23444807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BB6F422-6F1C-46D4-A74D-D2FEA1DCCC3D}"/>
              </a:ext>
            </a:extLst>
          </p:cNvPr>
          <p:cNvSpPr txBox="1">
            <a:spLocks noGrp="1"/>
          </p:cNvSpPr>
          <p:nvPr>
            <p:ph type="sldNum" sz="quarter" idx="8"/>
          </p:nvPr>
        </p:nvSpPr>
        <p:spPr/>
        <p:txBody>
          <a:bodyPr/>
          <a:lstStyle>
            <a:lvl1pPr>
              <a:defRPr/>
            </a:lvl1pPr>
          </a:lstStyle>
          <a:p>
            <a:pPr lvl="0"/>
            <a:fld id="{EB348BB2-C8AA-46C3-B248-E764D4B5411A}" type="slidenum">
              <a:t>‹#›</a:t>
            </a:fld>
            <a:endParaRPr lang="en-GB"/>
          </a:p>
        </p:txBody>
      </p:sp>
    </p:spTree>
    <p:extLst>
      <p:ext uri="{BB962C8B-B14F-4D97-AF65-F5344CB8AC3E}">
        <p14:creationId xmlns:p14="http://schemas.microsoft.com/office/powerpoint/2010/main" val="22399333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3"/>
          </p:nvPr>
        </p:nvSpPr>
        <p:spPr>
          <a:xfrm>
            <a:off x="2908548" y="6520259"/>
            <a:ext cx="2895600" cy="288000"/>
          </a:xfrm>
          <a:prstGeom prst="rect">
            <a:avLst/>
          </a:prstGeom>
        </p:spPr>
        <p:txBody>
          <a:bodyPr vert="horz" lIns="0" tIns="45720" rIns="91440" bIns="45720" rtlCol="0" anchor="ctr"/>
          <a:lstStyle>
            <a:lvl1pPr algn="l">
              <a:defRPr sz="1200">
                <a:solidFill>
                  <a:schemeClr val="tx1"/>
                </a:solidFill>
              </a:defRPr>
            </a:lvl1pPr>
          </a:lstStyle>
          <a:p>
            <a:endParaRPr lang="en-GB" dirty="0"/>
          </a:p>
        </p:txBody>
      </p:sp>
      <p:sp>
        <p:nvSpPr>
          <p:cNvPr id="5" name="Slide Number Placeholder 2"/>
          <p:cNvSpPr>
            <a:spLocks noGrp="1"/>
          </p:cNvSpPr>
          <p:nvPr>
            <p:ph type="sldNum" sz="quarter" idx="4"/>
          </p:nvPr>
        </p:nvSpPr>
        <p:spPr>
          <a:xfrm>
            <a:off x="395536" y="6520259"/>
            <a:ext cx="2133600" cy="288000"/>
          </a:xfrm>
          <a:prstGeom prst="rect">
            <a:avLst/>
          </a:prstGeom>
        </p:spPr>
        <p:txBody>
          <a:bodyPr vert="horz" lIns="0" tIns="45720" rIns="91440" bIns="45720" rtlCol="0" anchor="ctr"/>
          <a:lstStyle>
            <a:lvl1pPr algn="l">
              <a:defRPr sz="1200">
                <a:solidFill>
                  <a:schemeClr val="tx1"/>
                </a:solidFill>
              </a:defRPr>
            </a:lvl1p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54079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2400" y="889200"/>
            <a:ext cx="8283600" cy="594000"/>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392400" y="1628800"/>
            <a:ext cx="8283600" cy="4395600"/>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1"/>
          <p:cNvSpPr>
            <a:spLocks noGrp="1"/>
          </p:cNvSpPr>
          <p:nvPr>
            <p:ph type="ftr" sz="quarter" idx="3"/>
          </p:nvPr>
        </p:nvSpPr>
        <p:spPr>
          <a:xfrm>
            <a:off x="2908548" y="6520259"/>
            <a:ext cx="2895600" cy="288000"/>
          </a:xfrm>
          <a:prstGeom prst="rect">
            <a:avLst/>
          </a:prstGeom>
        </p:spPr>
        <p:txBody>
          <a:bodyPr vert="horz" lIns="0" tIns="45720" rIns="91440" bIns="45720" rtlCol="0" anchor="ctr"/>
          <a:lstStyle>
            <a:lvl1pPr algn="l">
              <a:defRPr sz="1200">
                <a:solidFill>
                  <a:schemeClr val="tx1"/>
                </a:solidFill>
              </a:defRPr>
            </a:lvl1pPr>
          </a:lstStyle>
          <a:p>
            <a:endParaRPr lang="en-GB" dirty="0"/>
          </a:p>
        </p:txBody>
      </p:sp>
      <p:sp>
        <p:nvSpPr>
          <p:cNvPr id="7" name="Slide Number Placeholder 2"/>
          <p:cNvSpPr>
            <a:spLocks noGrp="1"/>
          </p:cNvSpPr>
          <p:nvPr>
            <p:ph type="sldNum" sz="quarter" idx="4"/>
          </p:nvPr>
        </p:nvSpPr>
        <p:spPr>
          <a:xfrm>
            <a:off x="395536" y="6520259"/>
            <a:ext cx="2133600" cy="288000"/>
          </a:xfrm>
          <a:prstGeom prst="rect">
            <a:avLst/>
          </a:prstGeom>
        </p:spPr>
        <p:txBody>
          <a:bodyPr vert="horz" lIns="0" tIns="45720" rIns="91440" bIns="45720" rtlCol="0" anchor="ctr"/>
          <a:lstStyle>
            <a:lvl1pPr algn="l">
              <a:defRPr sz="1200">
                <a:solidFill>
                  <a:schemeClr val="tx1"/>
                </a:solidFill>
              </a:defRPr>
            </a:lvl1p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232744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92400" y="889200"/>
            <a:ext cx="8283600" cy="594000"/>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392400" y="1628800"/>
            <a:ext cx="4032000" cy="4395600"/>
          </a:xfrm>
          <a:prstGeom prst="rect">
            <a:avLst/>
          </a:prstGeom>
        </p:spPr>
        <p:txBody>
          <a:bodyPr/>
          <a:lstStyle>
            <a:lvl1pPr>
              <a:defRPr lang="en-US" sz="2600" dirty="0" smtClean="0">
                <a:solidFill>
                  <a:schemeClr val="tx1"/>
                </a:solidFill>
              </a:defRPr>
            </a:lvl1pPr>
            <a:lvl2pPr>
              <a:defRPr lang="en-US" sz="2400" dirty="0" smtClean="0">
                <a:solidFill>
                  <a:schemeClr val="tx1"/>
                </a:solidFill>
              </a:defRPr>
            </a:lvl2pPr>
            <a:lvl3pPr>
              <a:defRPr lang="en-US" sz="2200" dirty="0" smtClean="0">
                <a:solidFill>
                  <a:schemeClr val="tx1"/>
                </a:solidFill>
              </a:defRPr>
            </a:lvl3pPr>
            <a:lvl4pPr>
              <a:defRPr lang="en-US" sz="2000" dirty="0" smtClean="0">
                <a:solidFill>
                  <a:schemeClr val="tx1"/>
                </a:solidFill>
              </a:defRPr>
            </a:lvl4pPr>
            <a:lvl5pPr>
              <a:defRPr lang="en-US" sz="2000" dirty="0">
                <a:solidFill>
                  <a:schemeClr val="tx1"/>
                </a:solidFill>
              </a:defRPr>
            </a:lvl5pPr>
            <a:lvl6pPr>
              <a:defRPr sz="10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644456" y="1628800"/>
            <a:ext cx="4032000" cy="4395600"/>
          </a:xfrm>
          <a:prstGeom prst="rect">
            <a:avLst/>
          </a:prstGeom>
        </p:spPr>
        <p:txBody>
          <a:bodyPr/>
          <a:lstStyle>
            <a:lvl1pPr>
              <a:defRPr sz="2600">
                <a:solidFill>
                  <a:schemeClr val="tx1"/>
                </a:solidFill>
              </a:defRPr>
            </a:lvl1pPr>
            <a:lvl2pPr>
              <a:defRPr sz="2400">
                <a:solidFill>
                  <a:schemeClr val="tx1"/>
                </a:solidFill>
              </a:defRPr>
            </a:lvl2pPr>
            <a:lvl3pPr>
              <a:defRPr sz="2200">
                <a:solidFill>
                  <a:schemeClr val="tx1"/>
                </a:solidFill>
              </a:defRPr>
            </a:lvl3pPr>
            <a:lvl4pPr>
              <a:defRPr sz="2000">
                <a:solidFill>
                  <a:schemeClr val="tx1"/>
                </a:solidFill>
              </a:defRPr>
            </a:lvl4pPr>
            <a:lvl5pPr>
              <a:defRPr sz="2000">
                <a:solidFill>
                  <a:schemeClr val="tx1"/>
                </a:solidFill>
              </a:defRPr>
            </a:lvl5pPr>
            <a:lvl6pPr>
              <a:defRPr sz="10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Footer Placeholder 1"/>
          <p:cNvSpPr>
            <a:spLocks noGrp="1"/>
          </p:cNvSpPr>
          <p:nvPr>
            <p:ph type="ftr" sz="quarter" idx="3"/>
          </p:nvPr>
        </p:nvSpPr>
        <p:spPr>
          <a:xfrm>
            <a:off x="2908548" y="6520259"/>
            <a:ext cx="2895600" cy="288000"/>
          </a:xfrm>
          <a:prstGeom prst="rect">
            <a:avLst/>
          </a:prstGeom>
        </p:spPr>
        <p:txBody>
          <a:bodyPr vert="horz" lIns="0" tIns="45720" rIns="91440" bIns="45720" rtlCol="0" anchor="ctr"/>
          <a:lstStyle>
            <a:lvl1pPr algn="l">
              <a:defRPr sz="1200">
                <a:solidFill>
                  <a:schemeClr val="tx1"/>
                </a:solidFill>
              </a:defRPr>
            </a:lvl1pPr>
          </a:lstStyle>
          <a:p>
            <a:endParaRPr lang="en-GB" dirty="0"/>
          </a:p>
        </p:txBody>
      </p:sp>
      <p:sp>
        <p:nvSpPr>
          <p:cNvPr id="8" name="Slide Number Placeholder 2"/>
          <p:cNvSpPr>
            <a:spLocks noGrp="1"/>
          </p:cNvSpPr>
          <p:nvPr>
            <p:ph type="sldNum" sz="quarter" idx="4"/>
          </p:nvPr>
        </p:nvSpPr>
        <p:spPr>
          <a:xfrm>
            <a:off x="395536" y="6520259"/>
            <a:ext cx="2133600" cy="288000"/>
          </a:xfrm>
          <a:prstGeom prst="rect">
            <a:avLst/>
          </a:prstGeom>
        </p:spPr>
        <p:txBody>
          <a:bodyPr vert="horz" lIns="0" tIns="45720" rIns="91440" bIns="45720" rtlCol="0" anchor="ctr"/>
          <a:lstStyle>
            <a:lvl1pPr algn="l">
              <a:defRPr sz="1200">
                <a:solidFill>
                  <a:schemeClr val="tx1"/>
                </a:solidFill>
              </a:defRPr>
            </a:lvl1p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245281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92400" y="818776"/>
            <a:ext cx="8283600" cy="594000"/>
          </a:xfrm>
          <a:prstGeom prst="rect">
            <a:avLst/>
          </a:prstGeo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392400" y="1517704"/>
            <a:ext cx="2628000" cy="4647600"/>
          </a:xfrm>
          <a:prstGeom prst="rect">
            <a:avLst/>
          </a:prstGeom>
          <a:solidFill>
            <a:schemeClr val="bg2">
              <a:lumMod val="85000"/>
            </a:schemeClr>
          </a:solidFill>
          <a:ln>
            <a:noFill/>
          </a:ln>
        </p:spPr>
        <p:txBody>
          <a:bodyPr lIns="90000" rIns="90000"/>
          <a:lstStyle>
            <a:lvl1pPr marL="0" indent="0">
              <a:buNone/>
              <a:defRPr lang="en-US" sz="1600" b="1" kern="1200" dirty="0" smtClean="0">
                <a:solidFill>
                  <a:schemeClr val="accent1"/>
                </a:solidFill>
                <a:latin typeface="+mn-lt"/>
                <a:ea typeface="+mj-ea"/>
                <a:cs typeface="+mj-cs"/>
              </a:defRPr>
            </a:lvl1pPr>
            <a:lvl2pPr marL="180000" indent="-180000">
              <a:spcBef>
                <a:spcPts val="0"/>
              </a:spcBef>
              <a:buClr>
                <a:schemeClr val="accent1"/>
              </a:buClr>
              <a:defRPr sz="1600" baseline="0"/>
            </a:lvl2pPr>
            <a:lvl3pPr marL="360000" indent="-180000">
              <a:spcBef>
                <a:spcPts val="0"/>
              </a:spcBef>
              <a:defRPr sz="1400" baseline="0"/>
            </a:lvl3pPr>
            <a:lvl4pPr marL="540000" indent="-180000">
              <a:spcBef>
                <a:spcPts val="0"/>
              </a:spcBef>
              <a:defRPr sz="1200"/>
            </a:lvl4pPr>
            <a:lvl5pPr marL="180000" indent="-180000">
              <a:defRPr sz="1000" baseline="0"/>
            </a:lvl5pPr>
            <a:lvl6pPr marL="360000">
              <a:defRPr sz="1000">
                <a:solidFill>
                  <a:schemeClr val="tx1"/>
                </a:solidFill>
              </a:defRPr>
            </a:lvl6pPr>
            <a:lvl7pPr marL="540000" indent="-180000">
              <a:spcBef>
                <a:spcPts val="0"/>
              </a:spcBef>
              <a:spcAft>
                <a:spcPts val="600"/>
              </a:spcAft>
              <a:buClr>
                <a:schemeClr val="accent1"/>
              </a:buClr>
              <a:buFont typeface="Wingdings" pitchFamily="2" charset="2"/>
              <a:buChar char="§"/>
              <a:defRPr sz="1000">
                <a:solidFill>
                  <a:schemeClr val="tx1"/>
                </a:solidFill>
              </a:defRPr>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sz="half" idx="10"/>
          </p:nvPr>
        </p:nvSpPr>
        <p:spPr>
          <a:xfrm>
            <a:off x="3213373" y="1517704"/>
            <a:ext cx="2628000" cy="4647600"/>
          </a:xfrm>
          <a:prstGeom prst="rect">
            <a:avLst/>
          </a:prstGeom>
        </p:spPr>
        <p:txBody>
          <a:bodyPr lIns="90000" rIns="90000"/>
          <a:lstStyle>
            <a:lvl1pPr marL="0" indent="0">
              <a:buNone/>
              <a:defRPr lang="en-US" sz="1600" b="1" kern="1200" dirty="0" smtClean="0">
                <a:solidFill>
                  <a:schemeClr val="accent1"/>
                </a:solidFill>
                <a:latin typeface="+mn-lt"/>
                <a:ea typeface="+mj-ea"/>
                <a:cs typeface="+mj-cs"/>
              </a:defRPr>
            </a:lvl1pPr>
            <a:lvl2pPr marL="180000" indent="-180000">
              <a:spcBef>
                <a:spcPts val="0"/>
              </a:spcBef>
              <a:defRPr sz="1600" baseline="0"/>
            </a:lvl2pPr>
            <a:lvl3pPr marL="360000" indent="-180000">
              <a:spcBef>
                <a:spcPts val="0"/>
              </a:spcBef>
              <a:defRPr sz="1400"/>
            </a:lvl3pPr>
            <a:lvl4pPr marL="540000" indent="-180000">
              <a:defRPr sz="1200"/>
            </a:lvl4pPr>
            <a:lvl5pPr marL="180000" indent="-180000">
              <a:defRPr sz="1000"/>
            </a:lvl5pPr>
            <a:lvl6pPr marL="360000">
              <a:defRPr sz="1000">
                <a:solidFill>
                  <a:schemeClr val="tx1"/>
                </a:solidFill>
              </a:defRPr>
            </a:lvl6pPr>
            <a:lvl7pPr marL="540000" indent="-180000">
              <a:spcBef>
                <a:spcPts val="0"/>
              </a:spcBef>
              <a:spcAft>
                <a:spcPts val="600"/>
              </a:spcAft>
              <a:buClr>
                <a:schemeClr val="accent1"/>
              </a:buClr>
              <a:buFont typeface="Wingdings" pitchFamily="2" charset="2"/>
              <a:buChar char="§"/>
              <a:defRPr sz="10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half" idx="11"/>
          </p:nvPr>
        </p:nvSpPr>
        <p:spPr>
          <a:xfrm>
            <a:off x="6031210" y="1517704"/>
            <a:ext cx="2628000" cy="4647600"/>
          </a:xfrm>
          <a:prstGeom prst="rect">
            <a:avLst/>
          </a:prstGeom>
          <a:solidFill>
            <a:schemeClr val="bg2">
              <a:lumMod val="85000"/>
            </a:schemeClr>
          </a:solidFill>
        </p:spPr>
        <p:txBody>
          <a:bodyPr lIns="90000" rIns="90000"/>
          <a:lstStyle>
            <a:lvl1pPr marL="0" indent="0">
              <a:buNone/>
              <a:defRPr lang="en-US" sz="1600" b="1" kern="1200" dirty="0" smtClean="0">
                <a:solidFill>
                  <a:schemeClr val="accent1"/>
                </a:solidFill>
                <a:latin typeface="+mn-lt"/>
                <a:ea typeface="+mj-ea"/>
                <a:cs typeface="+mj-cs"/>
              </a:defRPr>
            </a:lvl1pPr>
            <a:lvl2pPr marL="180000" indent="-180000">
              <a:spcBef>
                <a:spcPts val="0"/>
              </a:spcBef>
              <a:defRPr sz="1600" baseline="0"/>
            </a:lvl2pPr>
            <a:lvl3pPr marL="360000" indent="-180000">
              <a:spcBef>
                <a:spcPts val="0"/>
              </a:spcBef>
              <a:defRPr sz="1400"/>
            </a:lvl3pPr>
            <a:lvl4pPr marL="540000" indent="-180000">
              <a:spcBef>
                <a:spcPts val="0"/>
              </a:spcBef>
              <a:defRPr sz="1200"/>
            </a:lvl4pPr>
            <a:lvl5pPr marL="180000" indent="-180000">
              <a:defRPr sz="1000"/>
            </a:lvl5pPr>
            <a:lvl6pPr marL="360000">
              <a:defRPr sz="1000">
                <a:solidFill>
                  <a:schemeClr val="tx1"/>
                </a:solidFill>
              </a:defRPr>
            </a:lvl6pPr>
            <a:lvl7pPr marL="540000" indent="-180000">
              <a:spcBef>
                <a:spcPts val="0"/>
              </a:spcBef>
              <a:spcAft>
                <a:spcPts val="600"/>
              </a:spcAft>
              <a:buClr>
                <a:schemeClr val="accent1"/>
              </a:buClr>
              <a:buFont typeface="Wingdings" pitchFamily="2" charset="2"/>
              <a:buChar char="§"/>
              <a:defRPr sz="1000">
                <a:solidFill>
                  <a:schemeClr val="tx1"/>
                </a:solidFill>
              </a:defRPr>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Footer Placeholder 1"/>
          <p:cNvSpPr>
            <a:spLocks noGrp="1"/>
          </p:cNvSpPr>
          <p:nvPr>
            <p:ph type="ftr" sz="quarter" idx="3"/>
          </p:nvPr>
        </p:nvSpPr>
        <p:spPr>
          <a:xfrm>
            <a:off x="2908548" y="6520259"/>
            <a:ext cx="2895600" cy="288000"/>
          </a:xfrm>
          <a:prstGeom prst="rect">
            <a:avLst/>
          </a:prstGeom>
        </p:spPr>
        <p:txBody>
          <a:bodyPr vert="horz" lIns="0" tIns="45720" rIns="91440" bIns="45720" rtlCol="0" anchor="ctr"/>
          <a:lstStyle>
            <a:lvl1pPr algn="l">
              <a:defRPr sz="1200">
                <a:solidFill>
                  <a:schemeClr val="tx1"/>
                </a:solidFill>
              </a:defRPr>
            </a:lvl1pPr>
          </a:lstStyle>
          <a:p>
            <a:endParaRPr lang="en-GB" dirty="0"/>
          </a:p>
        </p:txBody>
      </p:sp>
      <p:sp>
        <p:nvSpPr>
          <p:cNvPr id="9" name="Slide Number Placeholder 2"/>
          <p:cNvSpPr>
            <a:spLocks noGrp="1"/>
          </p:cNvSpPr>
          <p:nvPr>
            <p:ph type="sldNum" sz="quarter" idx="4"/>
          </p:nvPr>
        </p:nvSpPr>
        <p:spPr>
          <a:xfrm>
            <a:off x="395536" y="6520259"/>
            <a:ext cx="2133600" cy="288000"/>
          </a:xfrm>
          <a:prstGeom prst="rect">
            <a:avLst/>
          </a:prstGeom>
        </p:spPr>
        <p:txBody>
          <a:bodyPr vert="horz" lIns="0" tIns="45720" rIns="91440" bIns="45720" rtlCol="0" anchor="ctr"/>
          <a:lstStyle>
            <a:lvl1pPr algn="l">
              <a:defRPr sz="1200">
                <a:solidFill>
                  <a:schemeClr val="tx1"/>
                </a:solidFill>
              </a:defRPr>
            </a:lvl1p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277180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Tables">
    <p:spTree>
      <p:nvGrpSpPr>
        <p:cNvPr id="1" name=""/>
        <p:cNvGrpSpPr/>
        <p:nvPr/>
      </p:nvGrpSpPr>
      <p:grpSpPr>
        <a:xfrm>
          <a:off x="0" y="0"/>
          <a:ext cx="0" cy="0"/>
          <a:chOff x="0" y="0"/>
          <a:chExt cx="0" cy="0"/>
        </a:xfrm>
      </p:grpSpPr>
      <p:sp>
        <p:nvSpPr>
          <p:cNvPr id="2" name="Title 1"/>
          <p:cNvSpPr>
            <a:spLocks noGrp="1"/>
          </p:cNvSpPr>
          <p:nvPr>
            <p:ph type="title"/>
          </p:nvPr>
        </p:nvSpPr>
        <p:spPr>
          <a:xfrm>
            <a:off x="392400" y="818776"/>
            <a:ext cx="8283600" cy="5940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392400" y="1538856"/>
            <a:ext cx="8283600" cy="594000"/>
          </a:xfrm>
          <a:prstGeom prst="rect">
            <a:avLst/>
          </a:prstGeom>
        </p:spPr>
        <p:txBody>
          <a:bodyPr anchor="t" anchorCtr="0"/>
          <a:lstStyle>
            <a:lvl1pPr marL="0" indent="0">
              <a:buNone/>
              <a:defRPr lang="en-US" sz="2400" dirty="0" smtClean="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3" name="Table Placeholder 12"/>
          <p:cNvSpPr>
            <a:spLocks noGrp="1"/>
          </p:cNvSpPr>
          <p:nvPr>
            <p:ph type="tbl" sz="quarter" idx="13"/>
          </p:nvPr>
        </p:nvSpPr>
        <p:spPr>
          <a:xfrm>
            <a:off x="392400" y="2204864"/>
            <a:ext cx="4032000" cy="3960440"/>
          </a:xfrm>
        </p:spPr>
        <p:txBody>
          <a:bodyPr/>
          <a:lstStyle>
            <a:lvl1pPr marL="0" indent="0">
              <a:buNone/>
              <a:defRPr>
                <a:solidFill>
                  <a:schemeClr val="tx1"/>
                </a:solidFill>
              </a:defRPr>
            </a:lvl1pPr>
          </a:lstStyle>
          <a:p>
            <a:r>
              <a:rPr lang="en-US" noProof="0"/>
              <a:t>Click icon to add table</a:t>
            </a:r>
            <a:endParaRPr lang="en-GB" noProof="0" dirty="0"/>
          </a:p>
        </p:txBody>
      </p:sp>
      <p:sp>
        <p:nvSpPr>
          <p:cNvPr id="14" name="Table Placeholder 12"/>
          <p:cNvSpPr>
            <a:spLocks noGrp="1"/>
          </p:cNvSpPr>
          <p:nvPr>
            <p:ph type="tbl" sz="quarter" idx="14"/>
          </p:nvPr>
        </p:nvSpPr>
        <p:spPr>
          <a:xfrm>
            <a:off x="4644008" y="2204864"/>
            <a:ext cx="4032000" cy="3960440"/>
          </a:xfrm>
        </p:spPr>
        <p:txBody>
          <a:bodyPr/>
          <a:lstStyle>
            <a:lvl1pPr marL="0" indent="0">
              <a:buNone/>
              <a:defRPr lang="en-US" dirty="0">
                <a:solidFill>
                  <a:schemeClr val="tx1"/>
                </a:solidFill>
              </a:defRPr>
            </a:lvl1pPr>
          </a:lstStyle>
          <a:p>
            <a:r>
              <a:rPr lang="en-US" noProof="0"/>
              <a:t>Click icon to add table</a:t>
            </a:r>
            <a:endParaRPr lang="en-GB" noProof="0" dirty="0"/>
          </a:p>
        </p:txBody>
      </p:sp>
      <p:sp>
        <p:nvSpPr>
          <p:cNvPr id="4" name="Footer Placeholder 3"/>
          <p:cNvSpPr>
            <a:spLocks noGrp="1"/>
          </p:cNvSpPr>
          <p:nvPr>
            <p:ph type="ftr" sz="quarter" idx="15"/>
          </p:nvPr>
        </p:nvSpPr>
        <p:spPr/>
        <p:txBody>
          <a:bodyPr/>
          <a:lstStyle/>
          <a:p>
            <a:endParaRPr lang="en-GB" dirty="0"/>
          </a:p>
        </p:txBody>
      </p:sp>
      <p:sp>
        <p:nvSpPr>
          <p:cNvPr id="5" name="Slide Number Placeholder 4"/>
          <p:cNvSpPr>
            <a:spLocks noGrp="1"/>
          </p:cNvSpPr>
          <p:nvPr>
            <p:ph type="sldNum" sz="quarter" idx="16"/>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121972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 Tex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2"/>
          <p:cNvSpPr>
            <a:spLocks noGrp="1"/>
          </p:cNvSpPr>
          <p:nvPr>
            <p:ph type="body" idx="1"/>
          </p:nvPr>
        </p:nvSpPr>
        <p:spPr>
          <a:xfrm>
            <a:off x="392400" y="1538856"/>
            <a:ext cx="8283600" cy="594000"/>
          </a:xfrm>
          <a:prstGeom prst="rect">
            <a:avLst/>
          </a:prstGeom>
        </p:spPr>
        <p:txBody>
          <a:bodyPr anchor="t" anchorCtr="0"/>
          <a:lstStyle>
            <a:lvl1pPr marL="0" indent="0">
              <a:buNone/>
              <a:defRPr lang="en-US" sz="2400" dirty="0" smtClean="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6" name="Text Placeholder 22"/>
          <p:cNvSpPr>
            <a:spLocks noGrp="1"/>
          </p:cNvSpPr>
          <p:nvPr>
            <p:ph type="body" sz="quarter" idx="10"/>
          </p:nvPr>
        </p:nvSpPr>
        <p:spPr>
          <a:xfrm>
            <a:off x="392399" y="2204864"/>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37" name="Text Placeholder 30"/>
          <p:cNvSpPr>
            <a:spLocks noGrp="1"/>
          </p:cNvSpPr>
          <p:nvPr>
            <p:ph type="body" sz="quarter" idx="11"/>
          </p:nvPr>
        </p:nvSpPr>
        <p:spPr>
          <a:xfrm>
            <a:off x="4624258" y="2204864"/>
            <a:ext cx="1944000" cy="1871663"/>
          </a:xfrm>
          <a:solidFill>
            <a:schemeClr val="bg2">
              <a:lumMod val="85000"/>
            </a:schemeClr>
          </a:solidFill>
        </p:spPr>
        <p:txBody>
          <a:bodyPr lIns="72000" rIns="72000"/>
          <a:lstStyle>
            <a:lvl1pPr marL="0" indent="0">
              <a:buNone/>
              <a:defRPr sz="1000">
                <a:solidFill>
                  <a:schemeClr val="tx1"/>
                </a:solidFill>
              </a:defRPr>
            </a:lvl1pPr>
          </a:lstStyle>
          <a:p>
            <a:pPr lvl="0"/>
            <a:r>
              <a:rPr lang="en-US"/>
              <a:t>Edit Master text styles</a:t>
            </a:r>
          </a:p>
        </p:txBody>
      </p:sp>
      <p:sp>
        <p:nvSpPr>
          <p:cNvPr id="38" name="Text Placeholder 22"/>
          <p:cNvSpPr>
            <a:spLocks noGrp="1"/>
          </p:cNvSpPr>
          <p:nvPr>
            <p:ph type="body" sz="quarter" idx="12"/>
          </p:nvPr>
        </p:nvSpPr>
        <p:spPr>
          <a:xfrm>
            <a:off x="2502818" y="2204864"/>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39" name="Text Placeholder 22"/>
          <p:cNvSpPr>
            <a:spLocks noGrp="1"/>
          </p:cNvSpPr>
          <p:nvPr>
            <p:ph type="body" sz="quarter" idx="13"/>
          </p:nvPr>
        </p:nvSpPr>
        <p:spPr>
          <a:xfrm>
            <a:off x="6747314" y="2204864"/>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0" name="Text Placeholder 22"/>
          <p:cNvSpPr>
            <a:spLocks noGrp="1"/>
          </p:cNvSpPr>
          <p:nvPr>
            <p:ph type="body" sz="quarter" idx="14"/>
          </p:nvPr>
        </p:nvSpPr>
        <p:spPr>
          <a:xfrm>
            <a:off x="392399" y="4214900"/>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1" name="Text Placeholder 22"/>
          <p:cNvSpPr>
            <a:spLocks noGrp="1"/>
          </p:cNvSpPr>
          <p:nvPr>
            <p:ph type="body" sz="quarter" idx="15"/>
          </p:nvPr>
        </p:nvSpPr>
        <p:spPr>
          <a:xfrm>
            <a:off x="2502819" y="4214900"/>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2" name="Text Placeholder 22"/>
          <p:cNvSpPr>
            <a:spLocks noGrp="1"/>
          </p:cNvSpPr>
          <p:nvPr>
            <p:ph type="body" sz="quarter" idx="16"/>
          </p:nvPr>
        </p:nvSpPr>
        <p:spPr>
          <a:xfrm>
            <a:off x="4626183" y="4214900"/>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3" name="Text Placeholder 22"/>
          <p:cNvSpPr>
            <a:spLocks noGrp="1"/>
          </p:cNvSpPr>
          <p:nvPr>
            <p:ph type="body" sz="quarter" idx="17"/>
          </p:nvPr>
        </p:nvSpPr>
        <p:spPr>
          <a:xfrm>
            <a:off x="6747314" y="4214900"/>
            <a:ext cx="1944000" cy="1872000"/>
          </a:xfrm>
          <a:solidFill>
            <a:schemeClr val="bg2">
              <a:lumMod val="85000"/>
            </a:schemeClr>
          </a:solidFill>
        </p:spPr>
        <p:txBody>
          <a:bodyPr lIns="72000" rIns="72000"/>
          <a:lstStyle>
            <a:lvl1pPr marL="0" indent="0">
              <a:buNone/>
              <a:defRPr sz="1000">
                <a:solidFill>
                  <a:schemeClr val="tx1"/>
                </a:solidFill>
              </a:defRPr>
            </a:lvl1pPr>
            <a:lvl2pPr>
              <a:defRPr sz="1000"/>
            </a:lvl2pPr>
            <a:lvl3pPr>
              <a:defRPr sz="1000"/>
            </a:lvl3pPr>
            <a:lvl4pPr>
              <a:defRPr sz="1000"/>
            </a:lvl4pPr>
            <a:lvl5pPr>
              <a:defRPr sz="1000"/>
            </a:lvl5pPr>
          </a:lstStyle>
          <a:p>
            <a:pPr lvl="0"/>
            <a:r>
              <a:rPr lang="en-US"/>
              <a:t>Edit Master text styles</a:t>
            </a:r>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140627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2400" y="746768"/>
            <a:ext cx="8283600" cy="5940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392400" y="1449296"/>
            <a:ext cx="4032000" cy="594000"/>
          </a:xfrm>
          <a:prstGeom prst="rect">
            <a:avLst/>
          </a:prstGeom>
        </p:spPr>
        <p:txBody>
          <a:bodyPr anchor="b"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392400" y="2133296"/>
            <a:ext cx="4032000" cy="3960000"/>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0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4"/>
          <p:cNvSpPr>
            <a:spLocks noGrp="1"/>
          </p:cNvSpPr>
          <p:nvPr>
            <p:ph type="body" sz="quarter" idx="3"/>
          </p:nvPr>
        </p:nvSpPr>
        <p:spPr>
          <a:xfrm>
            <a:off x="4634931" y="1449296"/>
            <a:ext cx="4032000" cy="594000"/>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7600" y="2133296"/>
            <a:ext cx="4032000" cy="3960000"/>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0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Footer Placeholder 6"/>
          <p:cNvSpPr>
            <a:spLocks noGrp="1"/>
          </p:cNvSpPr>
          <p:nvPr>
            <p:ph type="ftr" sz="quarter" idx="10"/>
          </p:nvPr>
        </p:nvSpPr>
        <p:spPr/>
        <p:txBody>
          <a:bodyPr/>
          <a:lstStyle/>
          <a:p>
            <a:endParaRPr lang="en-GB" dirty="0"/>
          </a:p>
        </p:txBody>
      </p:sp>
      <p:sp>
        <p:nvSpPr>
          <p:cNvPr id="8" name="Slide Number Placeholder 7"/>
          <p:cNvSpPr>
            <a:spLocks noGrp="1"/>
          </p:cNvSpPr>
          <p:nvPr>
            <p:ph type="sldNum" sz="quarter" idx="11"/>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275428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Contacts 1">
    <p:spTree>
      <p:nvGrpSpPr>
        <p:cNvPr id="1" name=""/>
        <p:cNvGrpSpPr/>
        <p:nvPr/>
      </p:nvGrpSpPr>
      <p:grpSpPr>
        <a:xfrm>
          <a:off x="0" y="0"/>
          <a:ext cx="0" cy="0"/>
          <a:chOff x="0" y="0"/>
          <a:chExt cx="0" cy="0"/>
        </a:xfrm>
      </p:grpSpPr>
      <p:sp>
        <p:nvSpPr>
          <p:cNvPr id="2" name="Title 1"/>
          <p:cNvSpPr>
            <a:spLocks noGrp="1"/>
          </p:cNvSpPr>
          <p:nvPr>
            <p:ph type="title"/>
          </p:nvPr>
        </p:nvSpPr>
        <p:spPr>
          <a:xfrm>
            <a:off x="392400" y="818776"/>
            <a:ext cx="8283600" cy="594000"/>
          </a:xfrm>
          <a:prstGeom prst="rect">
            <a:avLst/>
          </a:prstGeom>
        </p:spPr>
        <p:txBody>
          <a:bodyPr/>
          <a:lstStyle/>
          <a:p>
            <a:r>
              <a:rPr lang="en-US" noProof="0"/>
              <a:t>Click to edit Master title style</a:t>
            </a:r>
            <a:endParaRPr lang="en-GB" noProof="0" dirty="0"/>
          </a:p>
        </p:txBody>
      </p:sp>
      <p:sp>
        <p:nvSpPr>
          <p:cNvPr id="19" name="Rectangle 18"/>
          <p:cNvSpPr/>
          <p:nvPr/>
        </p:nvSpPr>
        <p:spPr>
          <a:xfrm>
            <a:off x="395535" y="2496570"/>
            <a:ext cx="8283600" cy="22320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1"/>
          <p:cNvSpPr>
            <a:spLocks noGrp="1"/>
          </p:cNvSpPr>
          <p:nvPr>
            <p:ph type="body" sz="quarter" idx="13" hasCustomPrompt="1"/>
          </p:nvPr>
        </p:nvSpPr>
        <p:spPr>
          <a:xfrm>
            <a:off x="1691679" y="2647060"/>
            <a:ext cx="6840000" cy="1966691"/>
          </a:xfrm>
        </p:spPr>
        <p:txBody>
          <a:bodyPr tIns="0" bIns="0"/>
          <a:lstStyle>
            <a:lvl1pPr marL="0" indent="0">
              <a:buFont typeface="Arial" pitchFamily="34" charset="0"/>
              <a:buNone/>
              <a:defRPr sz="900" b="1" baseline="0">
                <a:solidFill>
                  <a:schemeClr val="accent1"/>
                </a:solidFill>
              </a:defRPr>
            </a:lvl1pPr>
            <a:lvl2pPr marL="0" indent="0">
              <a:buNone/>
              <a:defRPr sz="900"/>
            </a:lvl2pPr>
            <a:lvl3pPr marL="914400" indent="0">
              <a:buNone/>
              <a:defRPr/>
            </a:lvl3pPr>
            <a:lvl4pPr marL="1371600" indent="0">
              <a:buNone/>
              <a:defRPr/>
            </a:lvl4pPr>
            <a:lvl5pPr marL="1828800" indent="0">
              <a:buNone/>
              <a:defRPr/>
            </a:lvl5pPr>
          </a:lstStyle>
          <a:p>
            <a:pPr lvl="0"/>
            <a:r>
              <a:rPr lang="en-GB" noProof="0" dirty="0"/>
              <a:t>[Fee-earner Name]</a:t>
            </a:r>
          </a:p>
          <a:p>
            <a:pPr lvl="1"/>
            <a:r>
              <a:rPr lang="en-GB" noProof="0" dirty="0"/>
              <a:t>T: +353 1 232 2000 E: </a:t>
            </a:r>
            <a:r>
              <a:rPr lang="en-GB" noProof="0" dirty="0" err="1"/>
              <a:t>First.Last@mop.ie</a:t>
            </a:r>
            <a:endParaRPr lang="en-GB" noProof="0" dirty="0"/>
          </a:p>
          <a:p>
            <a:pPr lvl="1"/>
            <a:r>
              <a:rPr lang="en-GB" noProof="0" dirty="0"/>
              <a:t>[</a:t>
            </a:r>
            <a:r>
              <a:rPr lang="en-GB" noProof="0" dirty="0" err="1"/>
              <a:t>Biog</a:t>
            </a:r>
            <a:r>
              <a:rPr lang="en-GB" noProof="0" dirty="0"/>
              <a:t>]</a:t>
            </a:r>
          </a:p>
          <a:p>
            <a:pPr lvl="0"/>
            <a:endParaRPr lang="en-GB" noProof="0" dirty="0"/>
          </a:p>
        </p:txBody>
      </p:sp>
      <p:sp>
        <p:nvSpPr>
          <p:cNvPr id="21" name="Picture Placeholder 13"/>
          <p:cNvSpPr>
            <a:spLocks noGrp="1"/>
          </p:cNvSpPr>
          <p:nvPr>
            <p:ph type="pic" sz="quarter" idx="14"/>
          </p:nvPr>
        </p:nvSpPr>
        <p:spPr>
          <a:xfrm>
            <a:off x="539991" y="2647063"/>
            <a:ext cx="1027679" cy="1620000"/>
          </a:xfrm>
        </p:spPr>
        <p:txBody>
          <a:bodyPr/>
          <a:lstStyle>
            <a:lvl1pPr marL="0" indent="0">
              <a:buNone/>
              <a:defRPr sz="2000"/>
            </a:lvl1pPr>
          </a:lstStyle>
          <a:p>
            <a:r>
              <a:rPr lang="en-US" noProof="0"/>
              <a:t>Click icon to add picture</a:t>
            </a:r>
            <a:endParaRPr lang="en-GB" noProof="0" dirty="0"/>
          </a:p>
        </p:txBody>
      </p:sp>
      <p:sp>
        <p:nvSpPr>
          <p:cNvPr id="10" name="Rectangle 9"/>
          <p:cNvSpPr/>
          <p:nvPr userDrawn="1"/>
        </p:nvSpPr>
        <p:spPr>
          <a:xfrm>
            <a:off x="616546" y="3718173"/>
            <a:ext cx="7912074" cy="22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p:cNvSpPr>
            <a:spLocks noGrp="1"/>
          </p:cNvSpPr>
          <p:nvPr>
            <p:ph type="ftr" sz="quarter" idx="19"/>
          </p:nvPr>
        </p:nvSpPr>
        <p:spPr/>
        <p:txBody>
          <a:bodyPr/>
          <a:lstStyle/>
          <a:p>
            <a:endParaRPr lang="en-GB" dirty="0"/>
          </a:p>
        </p:txBody>
      </p:sp>
      <p:sp>
        <p:nvSpPr>
          <p:cNvPr id="4" name="Slide Number Placeholder 3"/>
          <p:cNvSpPr>
            <a:spLocks noGrp="1"/>
          </p:cNvSpPr>
          <p:nvPr>
            <p:ph type="sldNum" sz="quarter" idx="20"/>
          </p:nvPr>
        </p:nvSpPr>
        <p:spPr/>
        <p:txBody>
          <a:bodyPr/>
          <a:lstStyle/>
          <a:p>
            <a:fld id="{66C1B376-0409-4DD2-9A06-4A5A811E7C76}" type="slidenum">
              <a:rPr lang="en-GB" smtClean="0"/>
              <a:pPr/>
              <a:t>‹#›</a:t>
            </a:fld>
            <a:endParaRPr lang="en-GB" dirty="0"/>
          </a:p>
        </p:txBody>
      </p:sp>
    </p:spTree>
    <p:extLst>
      <p:ext uri="{BB962C8B-B14F-4D97-AF65-F5344CB8AC3E}">
        <p14:creationId xmlns:p14="http://schemas.microsoft.com/office/powerpoint/2010/main" val="16584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92399" y="889200"/>
            <a:ext cx="82836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noProof="0"/>
              <a:t>Click to edit Master title style</a:t>
            </a:r>
            <a:endParaRPr lang="en-GB" noProof="0" dirty="0"/>
          </a:p>
        </p:txBody>
      </p:sp>
      <p:sp>
        <p:nvSpPr>
          <p:cNvPr id="8" name="Rectangle 3"/>
          <p:cNvSpPr>
            <a:spLocks noGrp="1" noChangeArrowheads="1"/>
          </p:cNvSpPr>
          <p:nvPr>
            <p:ph type="body" idx="1"/>
          </p:nvPr>
        </p:nvSpPr>
        <p:spPr bwMode="auto">
          <a:xfrm>
            <a:off x="392399" y="1699200"/>
            <a:ext cx="8283600" cy="43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3"/>
          </p:nvPr>
        </p:nvSpPr>
        <p:spPr>
          <a:xfrm>
            <a:off x="2908548" y="6520259"/>
            <a:ext cx="2895600" cy="288000"/>
          </a:xfrm>
          <a:prstGeom prst="rect">
            <a:avLst/>
          </a:prstGeom>
        </p:spPr>
        <p:txBody>
          <a:bodyPr vert="horz" lIns="0" tIns="45720" rIns="91440" bIns="45720" rtlCol="0" anchor="ctr"/>
          <a:lstStyle>
            <a:lvl1pPr algn="l">
              <a:defRPr sz="1200">
                <a:solidFill>
                  <a:schemeClr val="tx1"/>
                </a:solidFill>
              </a:defRPr>
            </a:lvl1pPr>
          </a:lstStyle>
          <a:p>
            <a:endParaRPr lang="en-GB" dirty="0"/>
          </a:p>
        </p:txBody>
      </p:sp>
      <p:sp>
        <p:nvSpPr>
          <p:cNvPr id="3" name="Slide Number Placeholder 2"/>
          <p:cNvSpPr>
            <a:spLocks noGrp="1"/>
          </p:cNvSpPr>
          <p:nvPr>
            <p:ph type="sldNum" sz="quarter" idx="4"/>
          </p:nvPr>
        </p:nvSpPr>
        <p:spPr>
          <a:xfrm>
            <a:off x="395536" y="6520259"/>
            <a:ext cx="2133600" cy="288000"/>
          </a:xfrm>
          <a:prstGeom prst="rect">
            <a:avLst/>
          </a:prstGeom>
        </p:spPr>
        <p:txBody>
          <a:bodyPr vert="horz" lIns="0" tIns="45720" rIns="91440" bIns="45720" rtlCol="0" anchor="ctr"/>
          <a:lstStyle>
            <a:lvl1pPr algn="l">
              <a:defRPr sz="1200">
                <a:solidFill>
                  <a:schemeClr val="tx1"/>
                </a:solidFill>
              </a:defRPr>
            </a:lvl1pPr>
          </a:lstStyle>
          <a:p>
            <a:fld id="{66C1B376-0409-4DD2-9A06-4A5A811E7C76}" type="slidenum">
              <a:rPr lang="en-GB" smtClean="0"/>
              <a:pPr/>
              <a:t>‹#›</a:t>
            </a:fld>
            <a:endParaRPr lang="en-GB" dirty="0"/>
          </a:p>
        </p:txBody>
      </p:sp>
      <p:pic>
        <p:nvPicPr>
          <p:cNvPr id="11" name="Picture 11" descr="Capability Statement Heade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28600" y="76200"/>
            <a:ext cx="8610600" cy="6810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apability Statement Foote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28600" y="6418263"/>
            <a:ext cx="8534400" cy="36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93127"/>
      </p:ext>
    </p:extLst>
  </p:cSld>
  <p:clrMap bg1="lt1" tx1="dk1" bg2="lt2" tx2="dk2" accent1="accent1" accent2="accent2" accent3="accent3" accent4="accent4" accent5="accent5" accent6="accent6" hlink="hlink" folHlink="folHlink"/>
  <p:sldLayoutIdLst>
    <p:sldLayoutId id="2147483721" r:id="rId1"/>
    <p:sldLayoutId id="2147483733" r:id="rId2"/>
    <p:sldLayoutId id="2147483722" r:id="rId3"/>
    <p:sldLayoutId id="2147483723" r:id="rId4"/>
    <p:sldLayoutId id="2147483724" r:id="rId5"/>
    <p:sldLayoutId id="2147483725" r:id="rId6"/>
    <p:sldLayoutId id="2147483726" r:id="rId7"/>
    <p:sldLayoutId id="2147483727" r:id="rId8"/>
    <p:sldLayoutId id="2147483734" r:id="rId9"/>
    <p:sldLayoutId id="2147483729" r:id="rId10"/>
    <p:sldLayoutId id="2147483735" r:id="rId11"/>
    <p:sldLayoutId id="2147483728" r:id="rId12"/>
    <p:sldLayoutId id="2147483730" r:id="rId13"/>
    <p:sldLayoutId id="2147483731" r:id="rId14"/>
    <p:sldLayoutId id="2147483732" r:id="rId15"/>
    <p:sldLayoutId id="2147483737" r:id="rId16"/>
  </p:sldLayoutIdLst>
  <p:txStyles>
    <p:title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p:titleStyle>
    <p:body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628650" y="980728"/>
            <a:ext cx="2148690" cy="205890"/>
          </a:xfrm>
          <a:prstGeom prst="rect">
            <a:avLst/>
          </a:prstGeom>
          <a:noFill/>
        </p:spPr>
        <p:txBody>
          <a:bodyPr wrap="square" rtlCol="0">
            <a:spAutoFit/>
          </a:bodyPr>
          <a:lstStyle/>
          <a:p>
            <a:r>
              <a:rPr lang="en-GB" sz="738" baseline="0" dirty="0">
                <a:solidFill>
                  <a:schemeClr val="bg1"/>
                </a:solidFill>
              </a:rPr>
              <a:t>letscreatetracking</a:t>
            </a:r>
          </a:p>
        </p:txBody>
      </p:sp>
      <p:sp>
        <p:nvSpPr>
          <p:cNvPr id="3" name="Heading">
            <a:extLst>
              <a:ext uri="{FF2B5EF4-FFF2-40B4-BE49-F238E27FC236}">
                <a16:creationId xmlns:a16="http://schemas.microsoft.com/office/drawing/2014/main" id="{56F26684-9A9A-4049-B10A-2DA4B9FE3D96}"/>
              </a:ext>
            </a:extLst>
          </p:cNvPr>
          <p:cNvSpPr>
            <a:spLocks noGrp="1"/>
          </p:cNvSpPr>
          <p:nvPr>
            <p:ph type="body" idx="1"/>
          </p:nvPr>
        </p:nvSpPr>
        <p:spPr>
          <a:xfrm>
            <a:off x="602844" y="1412776"/>
            <a:ext cx="7945311" cy="4643803"/>
          </a:xfrm>
          <a:prstGeom prst="rect">
            <a:avLst/>
          </a:prstGeom>
        </p:spPr>
        <p:txBody>
          <a:bodyPr vert="horz" wrap="square" lIns="0" tIns="0" rIns="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sp>
        <p:nvSpPr>
          <p:cNvPr id="4" name="Date Placeholder 3">
            <a:extLst>
              <a:ext uri="{FF2B5EF4-FFF2-40B4-BE49-F238E27FC236}">
                <a16:creationId xmlns:a16="http://schemas.microsoft.com/office/drawing/2014/main" id="{C945D2D5-A445-4336-A7D0-DDDFE665A5C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05408D7-FA60-486F-B91E-AC6E164E3E81}"/>
              </a:ext>
            </a:extLst>
          </p:cNvPr>
          <p:cNvSpPr>
            <a:spLocks noGrp="1"/>
          </p:cNvSpPr>
          <p:nvPr>
            <p:ph type="ftr" sz="quarter" idx="3"/>
          </p:nvPr>
        </p:nvSpPr>
        <p:spPr>
          <a:xfrm>
            <a:off x="3028951" y="6356351"/>
            <a:ext cx="3086100" cy="365125"/>
          </a:xfrm>
          <a:prstGeom prst="rect">
            <a:avLst/>
          </a:prstGeom>
        </p:spPr>
        <p:txBody>
          <a:bodyPr vert="horz" lIns="91440" tIns="45720" rIns="0" bIns="45720" rtlCol="0" anchor="ctr"/>
          <a:lstStyle>
            <a:lvl1pPr algn="ctr">
              <a:defRPr sz="1108">
                <a:solidFill>
                  <a:schemeClr val="tx1">
                    <a:tint val="75000"/>
                  </a:schemeClr>
                </a:solidFill>
              </a:defRPr>
            </a:lvl1pPr>
          </a:lstStyle>
          <a:p>
            <a:endParaRPr lang="en-GB" dirty="0"/>
          </a:p>
        </p:txBody>
      </p:sp>
      <p:sp>
        <p:nvSpPr>
          <p:cNvPr id="6" name="Slide Number">
            <a:extLst>
              <a:ext uri="{FF2B5EF4-FFF2-40B4-BE49-F238E27FC236}">
                <a16:creationId xmlns:a16="http://schemas.microsoft.com/office/drawing/2014/main" id="{7E3091D8-6184-44E8-A90F-9540A9306FFB}"/>
              </a:ext>
            </a:extLst>
          </p:cNvPr>
          <p:cNvSpPr>
            <a:spLocks noGrp="1"/>
          </p:cNvSpPr>
          <p:nvPr>
            <p:ph type="sldNum" sz="quarter" idx="4"/>
          </p:nvPr>
        </p:nvSpPr>
        <p:spPr>
          <a:xfrm>
            <a:off x="6503377" y="6455673"/>
            <a:ext cx="2057400" cy="164195"/>
          </a:xfrm>
          <a:prstGeom prst="rect">
            <a:avLst/>
          </a:prstGeom>
        </p:spPr>
        <p:txBody>
          <a:bodyPr vert="horz" lIns="91440" tIns="45720" rIns="0" bIns="45720" rtlCol="0" anchor="ctr"/>
          <a:lstStyle>
            <a:lvl1pPr algn="r">
              <a:defRPr sz="738">
                <a:solidFill>
                  <a:schemeClr val="tx2"/>
                </a:solidFill>
                <a:latin typeface="+mj-lt"/>
              </a:defRPr>
            </a:lvl1pPr>
          </a:lstStyle>
          <a:p>
            <a:r>
              <a:rPr lang="en-GB" dirty="0"/>
              <a:t>Page </a:t>
            </a:r>
            <a:fld id="{B7876462-A434-4DDC-84E9-B4426DC4DDBB}" type="slidenum">
              <a:rPr lang="en-GB" smtClean="0"/>
              <a:pPr/>
              <a:t>‹#›</a:t>
            </a:fld>
            <a:endParaRPr lang="en-GB" dirty="0"/>
          </a:p>
        </p:txBody>
      </p:sp>
      <p:pic>
        <p:nvPicPr>
          <p:cNvPr id="8" name="Logo">
            <a:extLst>
              <a:ext uri="{FF2B5EF4-FFF2-40B4-BE49-F238E27FC236}">
                <a16:creationId xmlns:a16="http://schemas.microsoft.com/office/drawing/2014/main" id="{ADEC23BE-D80A-47F7-A2C7-C19EB776F5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79589" y="403201"/>
            <a:ext cx="1691446" cy="748309"/>
          </a:xfrm>
          <a:prstGeom prst="rect">
            <a:avLst/>
          </a:prstGeom>
        </p:spPr>
      </p:pic>
      <p:cxnSp>
        <p:nvCxnSpPr>
          <p:cNvPr id="10" name="Footer line">
            <a:extLst>
              <a:ext uri="{FF2B5EF4-FFF2-40B4-BE49-F238E27FC236}">
                <a16:creationId xmlns:a16="http://schemas.microsoft.com/office/drawing/2014/main" id="{A55F717F-0E25-4F66-B254-326F2ED729DA}"/>
              </a:ext>
            </a:extLst>
          </p:cNvPr>
          <p:cNvCxnSpPr>
            <a:cxnSpLocks/>
          </p:cNvCxnSpPr>
          <p:nvPr userDrawn="1"/>
        </p:nvCxnSpPr>
        <p:spPr>
          <a:xfrm>
            <a:off x="578827" y="6455672"/>
            <a:ext cx="797538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Title line">
            <a:extLst>
              <a:ext uri="{FF2B5EF4-FFF2-40B4-BE49-F238E27FC236}">
                <a16:creationId xmlns:a16="http://schemas.microsoft.com/office/drawing/2014/main" id="{679742C2-4030-4A11-9F64-F6B503A722B1}"/>
              </a:ext>
            </a:extLst>
          </p:cNvPr>
          <p:cNvCxnSpPr>
            <a:cxnSpLocks/>
          </p:cNvCxnSpPr>
          <p:nvPr userDrawn="1"/>
        </p:nvCxnSpPr>
        <p:spPr>
          <a:xfrm>
            <a:off x="583223" y="896400"/>
            <a:ext cx="62141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F49FF290-5293-4060-BCA4-F3EB0F7F6418}"/>
              </a:ext>
            </a:extLst>
          </p:cNvPr>
          <p:cNvSpPr txBox="1">
            <a:spLocks/>
          </p:cNvSpPr>
          <p:nvPr userDrawn="1"/>
        </p:nvSpPr>
        <p:spPr>
          <a:xfrm>
            <a:off x="7185039" y="6437305"/>
            <a:ext cx="3514998"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38" dirty="0">
                <a:solidFill>
                  <a:srgbClr val="D9D9D9"/>
                </a:solidFill>
                <a:latin typeface="+mj-lt"/>
              </a:rPr>
              <a:t>www.</a:t>
            </a:r>
            <a:r>
              <a:rPr lang="en-GB" sz="738" b="1" dirty="0">
                <a:solidFill>
                  <a:srgbClr val="D9D9D9"/>
                </a:solidFill>
                <a:latin typeface="+mj-lt"/>
              </a:rPr>
              <a:t>matheson</a:t>
            </a:r>
            <a:r>
              <a:rPr lang="en-GB" sz="738" dirty="0">
                <a:solidFill>
                  <a:srgbClr val="D9D9D9"/>
                </a:solidFill>
                <a:latin typeface="+mj-lt"/>
              </a:rPr>
              <a:t>.com</a:t>
            </a:r>
          </a:p>
        </p:txBody>
      </p:sp>
    </p:spTree>
    <p:extLst>
      <p:ext uri="{BB962C8B-B14F-4D97-AF65-F5344CB8AC3E}">
        <p14:creationId xmlns:p14="http://schemas.microsoft.com/office/powerpoint/2010/main" val="1768238184"/>
      </p:ext>
    </p:extLst>
  </p:cSld>
  <p:clrMap bg1="lt1" tx1="dk1" bg2="lt2" tx2="dk2" accent1="accent1" accent2="accent2" accent3="accent3" accent4="accent4" accent5="accent5" accent6="accent6" hlink="hlink" folHlink="folHlink"/>
  <p:hf hdr="0" ftr="0" dt="0"/>
  <p:txStyles>
    <p:titleStyle>
      <a:lvl1pPr algn="l" defTabSz="844083" rtl="0" eaLnBrk="1" latinLnBrk="0" hangingPunct="1">
        <a:lnSpc>
          <a:spcPct val="90000"/>
        </a:lnSpc>
        <a:spcBef>
          <a:spcPct val="0"/>
        </a:spcBef>
        <a:buNone/>
        <a:defRPr sz="1292" b="1" kern="1200" cap="all" baseline="0">
          <a:solidFill>
            <a:schemeClr val="tx2"/>
          </a:solidFill>
          <a:latin typeface="+mj-lt"/>
          <a:ea typeface="+mj-ea"/>
          <a:cs typeface="+mj-cs"/>
        </a:defRPr>
      </a:lvl1pPr>
    </p:titleStyle>
    <p:bodyStyle>
      <a:lvl1pPr marL="0" indent="0" algn="just" defTabSz="844083" rtl="0" eaLnBrk="1" latinLnBrk="0" hangingPunct="1">
        <a:lnSpc>
          <a:spcPct val="100000"/>
        </a:lnSpc>
        <a:spcBef>
          <a:spcPts val="923"/>
        </a:spcBef>
        <a:buFontTx/>
        <a:buNone/>
        <a:defRPr sz="1292" b="0"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5842">
          <p15:clr>
            <a:srgbClr val="F26B43"/>
          </p15:clr>
        </p15:guide>
        <p15:guide id="4" pos="396">
          <p15:clr>
            <a:srgbClr val="F26B43"/>
          </p15:clr>
        </p15:guide>
        <p15:guide id="5" orient="horz" pos="4065">
          <p15:clr>
            <a:srgbClr val="F26B43"/>
          </p15:clr>
        </p15:guide>
        <p15:guide id="6" orient="horz" pos="981">
          <p15:clr>
            <a:srgbClr val="F26B43"/>
          </p15:clr>
        </p15:guide>
        <p15:guide id="7" orient="horz" pos="1139">
          <p15:clr>
            <a:srgbClr val="F26B43"/>
          </p15:clr>
        </p15:guide>
        <p15:guide id="8"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7EFF721-8956-42ED-A8FA-CD9C3D6489E3}"/>
              </a:ext>
            </a:extLst>
          </p:cNvPr>
          <p:cNvSpPr txBox="1">
            <a:spLocks noGrp="1"/>
          </p:cNvSpPr>
          <p:nvPr>
            <p:ph type="subTitle" idx="1"/>
          </p:nvPr>
        </p:nvSpPr>
        <p:spPr>
          <a:xfrm>
            <a:off x="0" y="1997763"/>
            <a:ext cx="9143997" cy="2928565"/>
          </a:xfrm>
          <a:solidFill>
            <a:srgbClr val="00205B"/>
          </a:solidFill>
        </p:spPr>
        <p:txBody>
          <a:bodyPr/>
          <a:lstStyle/>
          <a:p>
            <a:pPr lvl="0"/>
            <a:r>
              <a:rPr lang="en-US">
                <a:solidFill>
                  <a:srgbClr val="00205B"/>
                </a:solidFill>
              </a:rPr>
              <a:t>P</a:t>
            </a:r>
            <a:endParaRPr lang="en-GB">
              <a:solidFill>
                <a:srgbClr val="00205B"/>
              </a:solidFill>
            </a:endParaRPr>
          </a:p>
        </p:txBody>
      </p:sp>
      <p:pic>
        <p:nvPicPr>
          <p:cNvPr id="3" name="Picture 11" descr="A picture containing graphical user interface&#10;&#10;Description automatically generated">
            <a:extLst>
              <a:ext uri="{FF2B5EF4-FFF2-40B4-BE49-F238E27FC236}">
                <a16:creationId xmlns:a16="http://schemas.microsoft.com/office/drawing/2014/main" id="{92BFF5C0-81D8-454E-874C-951D984F67B6}"/>
              </a:ext>
            </a:extLst>
          </p:cNvPr>
          <p:cNvPicPr>
            <a:picLocks noChangeAspect="1"/>
          </p:cNvPicPr>
          <p:nvPr/>
        </p:nvPicPr>
        <p:blipFill>
          <a:blip r:embed="rId2"/>
          <a:stretch>
            <a:fillRect/>
          </a:stretch>
        </p:blipFill>
        <p:spPr>
          <a:xfrm>
            <a:off x="306306" y="969769"/>
            <a:ext cx="1747925" cy="833480"/>
          </a:xfrm>
          <a:prstGeom prst="rect">
            <a:avLst/>
          </a:prstGeom>
          <a:noFill/>
          <a:ln cap="flat">
            <a:noFill/>
          </a:ln>
        </p:spPr>
      </p:pic>
      <p:sp>
        <p:nvSpPr>
          <p:cNvPr id="4" name="Rectangle 16">
            <a:extLst>
              <a:ext uri="{FF2B5EF4-FFF2-40B4-BE49-F238E27FC236}">
                <a16:creationId xmlns:a16="http://schemas.microsoft.com/office/drawing/2014/main" id="{56BFC0EB-E621-48E4-BDF8-07F7A71B9A62}"/>
              </a:ext>
            </a:extLst>
          </p:cNvPr>
          <p:cNvSpPr/>
          <p:nvPr/>
        </p:nvSpPr>
        <p:spPr>
          <a:xfrm>
            <a:off x="0" y="4926328"/>
            <a:ext cx="9143997" cy="1074422"/>
          </a:xfrm>
          <a:prstGeom prst="rect">
            <a:avLst/>
          </a:prstGeom>
          <a:solidFill>
            <a:srgbClr val="00AB8E"/>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GB" sz="1350">
              <a:solidFill>
                <a:srgbClr val="00AB8E"/>
              </a:solidFill>
              <a:latin typeface="Calibri"/>
            </a:endParaRPr>
          </a:p>
        </p:txBody>
      </p:sp>
      <p:sp>
        <p:nvSpPr>
          <p:cNvPr id="5" name="TextBox 17">
            <a:extLst>
              <a:ext uri="{FF2B5EF4-FFF2-40B4-BE49-F238E27FC236}">
                <a16:creationId xmlns:a16="http://schemas.microsoft.com/office/drawing/2014/main" id="{88A6469F-48D6-4826-8C5A-C09EE62E33CF}"/>
              </a:ext>
            </a:extLst>
          </p:cNvPr>
          <p:cNvSpPr txBox="1"/>
          <p:nvPr/>
        </p:nvSpPr>
        <p:spPr>
          <a:xfrm>
            <a:off x="306305" y="5515028"/>
            <a:ext cx="8629465" cy="230832"/>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GB" sz="1050" b="1" dirty="0">
                <a:solidFill>
                  <a:srgbClr val="FFFFFF"/>
                </a:solidFill>
                <a:latin typeface="Zona Pro SemiBold" pitchFamily="2"/>
              </a:rPr>
              <a:t>24</a:t>
            </a:r>
            <a:r>
              <a:rPr lang="en-GB" sz="1050" b="1" baseline="30000" dirty="0">
                <a:solidFill>
                  <a:srgbClr val="FFFFFF"/>
                </a:solidFill>
                <a:latin typeface="Zona Pro SemiBold" pitchFamily="2"/>
              </a:rPr>
              <a:t>th</a:t>
            </a:r>
            <a:r>
              <a:rPr lang="en-GB" sz="1050" b="1" dirty="0">
                <a:solidFill>
                  <a:srgbClr val="FFFFFF"/>
                </a:solidFill>
                <a:latin typeface="Zona Pro SemiBold" pitchFamily="2"/>
              </a:rPr>
              <a:t> August, 2022                                                                                                                                                                                                                 compliance.ie </a:t>
            </a:r>
            <a:endParaRPr lang="en-GB" sz="1050" dirty="0">
              <a:solidFill>
                <a:srgbClr val="FFFFFF"/>
              </a:solidFill>
              <a:latin typeface="Calibri"/>
            </a:endParaRPr>
          </a:p>
        </p:txBody>
      </p:sp>
      <p:sp>
        <p:nvSpPr>
          <p:cNvPr id="6" name="TextBox 19">
            <a:extLst>
              <a:ext uri="{FF2B5EF4-FFF2-40B4-BE49-F238E27FC236}">
                <a16:creationId xmlns:a16="http://schemas.microsoft.com/office/drawing/2014/main" id="{F3D98B9F-B947-412D-A9DD-143239AF6CA7}"/>
              </a:ext>
            </a:extLst>
          </p:cNvPr>
          <p:cNvSpPr txBox="1"/>
          <p:nvPr/>
        </p:nvSpPr>
        <p:spPr>
          <a:xfrm>
            <a:off x="395536" y="2636912"/>
            <a:ext cx="6536785" cy="1177245"/>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3000" b="1" kern="0" dirty="0">
                <a:solidFill>
                  <a:srgbClr val="FFFFFF"/>
                </a:solidFill>
                <a:latin typeface="Hamlin" pitchFamily="2"/>
              </a:rPr>
              <a:t>Sustainable Finance/ESG </a:t>
            </a:r>
          </a:p>
          <a:p>
            <a:pPr defTabSz="685800">
              <a:defRPr sz="1800" b="0" i="0" u="none" strike="noStrike" kern="0" cap="none" spc="0" baseline="0">
                <a:solidFill>
                  <a:srgbClr val="000000"/>
                </a:solidFill>
                <a:uFillTx/>
              </a:defRPr>
            </a:pPr>
            <a:r>
              <a:rPr lang="en-US" sz="2100" kern="0" dirty="0">
                <a:solidFill>
                  <a:srgbClr val="FFFFFF"/>
                </a:solidFill>
                <a:latin typeface="Hamlin" pitchFamily="2"/>
              </a:rPr>
              <a:t>The Integration of ESG into Investments Decisions – Where Are We Now? </a:t>
            </a:r>
            <a:endParaRPr lang="en-GB" sz="2100" dirty="0">
              <a:solidFill>
                <a:srgbClr val="FFFFFF"/>
              </a:solidFill>
              <a:latin typeface="Textbook New"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319469" y="710967"/>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is “Sustainability Risk”</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graphicFrame>
        <p:nvGraphicFramePr>
          <p:cNvPr id="2" name="Diagram 1"/>
          <p:cNvGraphicFramePr/>
          <p:nvPr/>
        </p:nvGraphicFramePr>
        <p:xfrm>
          <a:off x="401026" y="1628800"/>
          <a:ext cx="8283600"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7164288" y="457048"/>
            <a:ext cx="1438781" cy="609653"/>
          </a:xfrm>
          <a:prstGeom prst="rect">
            <a:avLst/>
          </a:prstGeom>
        </p:spPr>
      </p:pic>
      <p:sp>
        <p:nvSpPr>
          <p:cNvPr id="6" name="Title 1" descr="|"/>
          <p:cNvSpPr txBox="1">
            <a:spLocks/>
          </p:cNvSpPr>
          <p:nvPr/>
        </p:nvSpPr>
        <p:spPr>
          <a:xfrm>
            <a:off x="322885" y="3022296"/>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are the requirements?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graphicFrame>
        <p:nvGraphicFramePr>
          <p:cNvPr id="7" name="Diagram 6"/>
          <p:cNvGraphicFramePr/>
          <p:nvPr/>
        </p:nvGraphicFramePr>
        <p:xfrm>
          <a:off x="471175" y="3434660"/>
          <a:ext cx="8283600" cy="33843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376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401026" y="10348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Article 3 – Disclosure of Policy on Website  </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539552" y="2170748"/>
            <a:ext cx="8283600" cy="3384376"/>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0" i="1" u="none" strike="noStrike" kern="1200" cap="none" spc="0" normalizeH="0" baseline="0" noProof="0" dirty="0">
                <a:ln>
                  <a:noFill/>
                </a:ln>
                <a:solidFill>
                  <a:srgbClr val="000000"/>
                </a:solidFill>
                <a:effectLst/>
                <a:uLnTx/>
                <a:uFillTx/>
                <a:latin typeface="Corporate S" pitchFamily="50" charset="0"/>
                <a:ea typeface="+mn-ea"/>
                <a:cs typeface="+mn-cs"/>
              </a:rPr>
              <a:t>“Transparency of sustainability risk policies </a:t>
            </a:r>
          </a:p>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Financial market participants shall publish on their websites information about their policies on the integration of sustainability risks in their investment decision‐making process.” </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Similar provision for disclosure by Financial Advisers</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No supplementary provisions at Level 2</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No template disclosures or policies from Commission or ESMA </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Clients will drive the content of policies</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9" name="Picture 8"/>
          <p:cNvPicPr>
            <a:picLocks noChangeAspect="1"/>
          </p:cNvPicPr>
          <p:nvPr/>
        </p:nvPicPr>
        <p:blipFill rotWithShape="1">
          <a:blip r:embed="rId3"/>
          <a:srcRect t="4045" r="1349" b="5501"/>
          <a:stretch/>
        </p:blipFill>
        <p:spPr>
          <a:xfrm>
            <a:off x="7092280" y="201528"/>
            <a:ext cx="1897096" cy="833272"/>
          </a:xfrm>
          <a:prstGeom prst="rect">
            <a:avLst/>
          </a:prstGeom>
        </p:spPr>
      </p:pic>
    </p:spTree>
    <p:extLst>
      <p:ext uri="{BB962C8B-B14F-4D97-AF65-F5344CB8AC3E}">
        <p14:creationId xmlns:p14="http://schemas.microsoft.com/office/powerpoint/2010/main" val="129888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401026" y="10348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Article 5 – Remuneration Policy</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459286" y="2276872"/>
            <a:ext cx="8283600" cy="3384376"/>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0" i="1" u="none" strike="noStrike" kern="1200" cap="none" spc="0" normalizeH="0" baseline="0" noProof="0" dirty="0">
                <a:ln>
                  <a:noFill/>
                </a:ln>
                <a:solidFill>
                  <a:srgbClr val="000000"/>
                </a:solidFill>
                <a:effectLst/>
                <a:uLnTx/>
                <a:uFillTx/>
                <a:latin typeface="Corporate S" pitchFamily="50" charset="0"/>
                <a:ea typeface="+mn-ea"/>
                <a:cs typeface="+mn-cs"/>
              </a:rPr>
              <a:t>“Transparency of remuneration policies in relation to the integration of sustainability risks</a:t>
            </a:r>
          </a:p>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Financial market participants and financial advisers shall include in their remuneration policies information on how those policies are consistent with the integration of sustainability risks, and shall publish that information on their websites</a:t>
            </a:r>
            <a:r>
              <a:rPr kumimoji="0" lang="en-US" sz="2000" b="0" i="0" u="none" strike="noStrike" kern="1200" cap="none" spc="0" normalizeH="0" baseline="0" noProof="0" dirty="0">
                <a:ln>
                  <a:noFill/>
                </a:ln>
                <a:solidFill>
                  <a:srgbClr val="000000"/>
                </a:solidFill>
                <a:effectLst/>
                <a:uLnTx/>
                <a:uFillTx/>
                <a:latin typeface="Arial Narrow"/>
                <a:ea typeface="+mn-ea"/>
                <a:cs typeface="+mn-cs"/>
              </a:rPr>
              <a:t>.”</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8" name="Picture 7"/>
          <p:cNvPicPr>
            <a:picLocks noChangeAspect="1"/>
          </p:cNvPicPr>
          <p:nvPr/>
        </p:nvPicPr>
        <p:blipFill rotWithShape="1">
          <a:blip r:embed="rId3"/>
          <a:srcRect t="4045" r="1349" b="5501"/>
          <a:stretch/>
        </p:blipFill>
        <p:spPr>
          <a:xfrm>
            <a:off x="7092280" y="201528"/>
            <a:ext cx="1897096" cy="833272"/>
          </a:xfrm>
          <a:prstGeom prst="rect">
            <a:avLst/>
          </a:prstGeom>
        </p:spPr>
      </p:pic>
    </p:spTree>
    <p:extLst>
      <p:ext uri="{BB962C8B-B14F-4D97-AF65-F5344CB8AC3E}">
        <p14:creationId xmlns:p14="http://schemas.microsoft.com/office/powerpoint/2010/main" val="104529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201151" cy="6858000"/>
          </a:xfrm>
          <a:prstGeom prst="rect">
            <a:avLst/>
          </a:prstGeom>
        </p:spPr>
      </p:pic>
      <p:sp>
        <p:nvSpPr>
          <p:cNvPr id="4" name="Rectangle 3"/>
          <p:cNvSpPr/>
          <p:nvPr/>
        </p:nvSpPr>
        <p:spPr>
          <a:xfrm>
            <a:off x="0" y="4103160"/>
            <a:ext cx="9204777" cy="18002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Box 4"/>
          <p:cNvSpPr txBox="1"/>
          <p:nvPr/>
        </p:nvSpPr>
        <p:spPr>
          <a:xfrm>
            <a:off x="1403648" y="4633972"/>
            <a:ext cx="74168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A39A00">
                    <a:lumMod val="75000"/>
                  </a:srgbClr>
                </a:solidFill>
                <a:effectLst/>
                <a:uLnTx/>
                <a:uFillTx/>
                <a:latin typeface="Corporate S" pitchFamily="50" charset="0"/>
                <a:ea typeface="+mn-ea"/>
                <a:cs typeface="+mn-cs"/>
              </a:rPr>
              <a:t>Article 6 – Pre-contractual Disclosures for All Financial Products</a:t>
            </a:r>
            <a:endParaRPr kumimoji="0" lang="en-IE" sz="2400" b="0" i="0" u="none" strike="noStrike" kern="1200" cap="none" spc="0" normalizeH="0" baseline="0" noProof="0" dirty="0">
              <a:ln>
                <a:noFill/>
              </a:ln>
              <a:solidFill>
                <a:srgbClr val="A39A00">
                  <a:lumMod val="75000"/>
                </a:srgbClr>
              </a:solidFill>
              <a:effectLst/>
              <a:uLnTx/>
              <a:uFillTx/>
              <a:latin typeface="Corporate S" pitchFamily="50" charset="0"/>
              <a:ea typeface="+mn-ea"/>
              <a:cs typeface="+mn-cs"/>
            </a:endParaRPr>
          </a:p>
        </p:txBody>
      </p:sp>
      <p:pic>
        <p:nvPicPr>
          <p:cNvPr id="7" name="Picture 6"/>
          <p:cNvPicPr>
            <a:picLocks noChangeAspect="1"/>
          </p:cNvPicPr>
          <p:nvPr/>
        </p:nvPicPr>
        <p:blipFill>
          <a:blip r:embed="rId3"/>
          <a:stretch>
            <a:fillRect/>
          </a:stretch>
        </p:blipFill>
        <p:spPr>
          <a:xfrm>
            <a:off x="7308304" y="404664"/>
            <a:ext cx="1438781" cy="609653"/>
          </a:xfrm>
          <a:prstGeom prst="rect">
            <a:avLst/>
          </a:prstGeom>
        </p:spPr>
      </p:pic>
    </p:spTree>
    <p:extLst>
      <p:ext uri="{BB962C8B-B14F-4D97-AF65-F5344CB8AC3E}">
        <p14:creationId xmlns:p14="http://schemas.microsoft.com/office/powerpoint/2010/main" val="7847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400444" y="715291"/>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Article 6 Scope </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445395" y="1772816"/>
            <a:ext cx="4054597" cy="2952328"/>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What?</a:t>
            </a:r>
            <a:endParaRPr kumimoji="0" lang="en-US" sz="1400" b="1"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Article 6 provides FMPs must include a description of the following in pre-contractual disclosures:</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The manner in which sustainability risks are integrated into their investment decisions; and</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The results of the assessment of the likely impacts sustainability risks on the returns of the financial products they make available.</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Where FMPs do not deem sustainability risks to be relevant, they must provide a clear and concise explanation.</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7" name="Content Placeholder 2"/>
          <p:cNvSpPr txBox="1">
            <a:spLocks/>
          </p:cNvSpPr>
          <p:nvPr/>
        </p:nvSpPr>
        <p:spPr>
          <a:xfrm>
            <a:off x="445394" y="4869160"/>
            <a:ext cx="4054597" cy="1618797"/>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Who?</a:t>
            </a:r>
            <a:endParaRPr kumimoji="0" lang="en-US" sz="1400" b="1"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FMPs and Financial Products</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Insurance undertakings and </a:t>
            </a:r>
            <a:r>
              <a:rPr kumimoji="0" lang="en-US" sz="1200" b="0" i="0" u="none" strike="noStrike" kern="1200" cap="none" spc="0" normalizeH="0" baseline="0" noProof="0" dirty="0" err="1">
                <a:ln>
                  <a:noFill/>
                </a:ln>
                <a:solidFill>
                  <a:srgbClr val="000000"/>
                </a:solidFill>
                <a:effectLst/>
                <a:uLnTx/>
                <a:uFillTx/>
                <a:latin typeface="Corporate S" pitchFamily="50" charset="0"/>
                <a:ea typeface="+mn-ea"/>
                <a:cs typeface="+mn-cs"/>
              </a:rPr>
              <a:t>IORPs</a:t>
            </a: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Insurance intermediaries</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Corporate S" pitchFamily="50" charset="0"/>
                <a:ea typeface="+mn-ea"/>
                <a:cs typeface="+mn-cs"/>
              </a:rPr>
              <a:t>IBIPs</a:t>
            </a: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1" name="Content Placeholder 2"/>
          <p:cNvSpPr txBox="1">
            <a:spLocks/>
          </p:cNvSpPr>
          <p:nvPr/>
        </p:nvSpPr>
        <p:spPr>
          <a:xfrm>
            <a:off x="4806108" y="1772816"/>
            <a:ext cx="4054597" cy="4715141"/>
          </a:xfrm>
          <a:prstGeom prst="rect">
            <a:avLst/>
          </a:prstGeom>
          <a:solidFill>
            <a:schemeClr val="bg1">
              <a:alpha val="50000"/>
            </a:schemeClr>
          </a:solidFill>
        </p:spPr>
        <p:txBody>
          <a:bodyPr anchor="ctr"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Practical Implications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All FMPs should conduct a </a:t>
            </a:r>
            <a:r>
              <a:rPr kumimoji="0" lang="en-US" sz="1200" b="1" i="0" u="none" strike="noStrike" kern="1200" cap="none" spc="0" normalizeH="0" baseline="0" noProof="0" dirty="0">
                <a:ln>
                  <a:noFill/>
                </a:ln>
                <a:solidFill>
                  <a:srgbClr val="000000"/>
                </a:solidFill>
                <a:effectLst/>
                <a:uLnTx/>
                <a:uFillTx/>
                <a:latin typeface="Corporate S" pitchFamily="50" charset="0"/>
                <a:ea typeface="+mn-ea"/>
                <a:cs typeface="+mn-cs"/>
              </a:rPr>
              <a:t>sustainability risk assessment </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to determine whether sustainable risks are deemed to be relevant to a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Where it is determined that they are relevant, the extent to which sustainability risks may impact a product can be disclosed in either qualitative or quantitative form </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Does the FMP have any ESG / sustainability focus at group level which may not currently be reflected in their product documents?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Does the FMP consider ESG / sustainability elements when choosing underlying investment products?</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9479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3042"/>
          <a:stretch/>
        </p:blipFill>
        <p:spPr>
          <a:xfrm>
            <a:off x="0" y="1"/>
            <a:ext cx="9202172" cy="6885383"/>
          </a:xfrm>
          <a:prstGeom prst="rect">
            <a:avLst/>
          </a:prstGeom>
        </p:spPr>
      </p:pic>
      <p:sp>
        <p:nvSpPr>
          <p:cNvPr id="4" name="Rectangle 3"/>
          <p:cNvSpPr/>
          <p:nvPr/>
        </p:nvSpPr>
        <p:spPr>
          <a:xfrm>
            <a:off x="0" y="4103160"/>
            <a:ext cx="9204777" cy="18002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Box 4"/>
          <p:cNvSpPr txBox="1"/>
          <p:nvPr/>
        </p:nvSpPr>
        <p:spPr>
          <a:xfrm>
            <a:off x="1403648" y="4644425"/>
            <a:ext cx="7214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FFFFFF"/>
                </a:solidFill>
                <a:effectLst/>
                <a:uLnTx/>
                <a:uFillTx/>
                <a:latin typeface="Corporate S" pitchFamily="50" charset="0"/>
                <a:ea typeface="+mn-ea"/>
                <a:cs typeface="+mn-cs"/>
              </a:rPr>
              <a:t>Article 8 Products</a:t>
            </a:r>
            <a:endParaRPr kumimoji="0" lang="en-IE" sz="28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3" name="Picture 2"/>
          <p:cNvPicPr>
            <a:picLocks noChangeAspect="1"/>
          </p:cNvPicPr>
          <p:nvPr/>
        </p:nvPicPr>
        <p:blipFill>
          <a:blip r:embed="rId3"/>
          <a:stretch>
            <a:fillRect/>
          </a:stretch>
        </p:blipFill>
        <p:spPr>
          <a:xfrm>
            <a:off x="7308304" y="476672"/>
            <a:ext cx="1438781" cy="609653"/>
          </a:xfrm>
          <a:prstGeom prst="rect">
            <a:avLst/>
          </a:prstGeom>
        </p:spPr>
      </p:pic>
    </p:spTree>
    <p:extLst>
      <p:ext uri="{BB962C8B-B14F-4D97-AF65-F5344CB8AC3E}">
        <p14:creationId xmlns:p14="http://schemas.microsoft.com/office/powerpoint/2010/main" val="68781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3" name="Title 1" descr="|"/>
          <p:cNvSpPr txBox="1">
            <a:spLocks/>
          </p:cNvSpPr>
          <p:nvPr/>
        </p:nvSpPr>
        <p:spPr>
          <a:xfrm>
            <a:off x="323528" y="71324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is an Article 8 Product?</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grpSp>
        <p:nvGrpSpPr>
          <p:cNvPr id="4" name="Group 3"/>
          <p:cNvGrpSpPr/>
          <p:nvPr/>
        </p:nvGrpSpPr>
        <p:grpSpPr>
          <a:xfrm>
            <a:off x="531236" y="1340768"/>
            <a:ext cx="3320684" cy="5327954"/>
            <a:chOff x="531236" y="1340768"/>
            <a:chExt cx="3320684" cy="5327954"/>
          </a:xfrm>
        </p:grpSpPr>
        <p:sp>
          <p:nvSpPr>
            <p:cNvPr id="5" name="Freeform 4"/>
            <p:cNvSpPr/>
            <p:nvPr/>
          </p:nvSpPr>
          <p:spPr>
            <a:xfrm>
              <a:off x="531236" y="1340768"/>
              <a:ext cx="3320684" cy="1121540"/>
            </a:xfrm>
            <a:custGeom>
              <a:avLst/>
              <a:gdLst>
                <a:gd name="connsiteX0" fmla="*/ 0 w 2666216"/>
                <a:gd name="connsiteY0" fmla="*/ 0 h 1121540"/>
                <a:gd name="connsiteX1" fmla="*/ 2666216 w 2666216"/>
                <a:gd name="connsiteY1" fmla="*/ 0 h 1121540"/>
                <a:gd name="connsiteX2" fmla="*/ 2666216 w 2666216"/>
                <a:gd name="connsiteY2" fmla="*/ 1121540 h 1121540"/>
                <a:gd name="connsiteX3" fmla="*/ 0 w 2666216"/>
                <a:gd name="connsiteY3" fmla="*/ 1121540 h 1121540"/>
                <a:gd name="connsiteX4" fmla="*/ 0 w 2666216"/>
                <a:gd name="connsiteY4" fmla="*/ 0 h 112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216" h="1121540">
                  <a:moveTo>
                    <a:pt x="0" y="0"/>
                  </a:moveTo>
                  <a:lnTo>
                    <a:pt x="2666216" y="0"/>
                  </a:lnTo>
                  <a:lnTo>
                    <a:pt x="2666216" y="1121540"/>
                  </a:lnTo>
                  <a:lnTo>
                    <a:pt x="0" y="1121540"/>
                  </a:lnTo>
                  <a:lnTo>
                    <a:pt x="0" y="0"/>
                  </a:lnTo>
                  <a:close/>
                </a:path>
              </a:pathLst>
            </a:custGeom>
            <a:solidFill>
              <a:srgbClr val="C00000">
                <a:alpha val="94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22860" rIns="3429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Promotes social and/or environmental characteristics</a:t>
              </a:r>
            </a:p>
          </p:txBody>
        </p:sp>
        <p:sp>
          <p:nvSpPr>
            <p:cNvPr id="7" name="Freeform 6"/>
            <p:cNvSpPr/>
            <p:nvPr/>
          </p:nvSpPr>
          <p:spPr>
            <a:xfrm>
              <a:off x="797858" y="2462308"/>
              <a:ext cx="266621" cy="841792"/>
            </a:xfrm>
            <a:custGeom>
              <a:avLst/>
              <a:gdLst/>
              <a:ahLst/>
              <a:cxnLst/>
              <a:rect l="0" t="0" r="0" b="0"/>
              <a:pathLst>
                <a:path>
                  <a:moveTo>
                    <a:pt x="0" y="0"/>
                  </a:moveTo>
                  <a:lnTo>
                    <a:pt x="0" y="841792"/>
                  </a:lnTo>
                  <a:lnTo>
                    <a:pt x="266621" y="84179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1064480" y="2743330"/>
              <a:ext cx="2787440" cy="1121540"/>
            </a:xfrm>
            <a:custGeom>
              <a:avLst/>
              <a:gdLst>
                <a:gd name="connsiteX0" fmla="*/ 0 w 1794465"/>
                <a:gd name="connsiteY0" fmla="*/ 0 h 1121540"/>
                <a:gd name="connsiteX1" fmla="*/ 1794465 w 1794465"/>
                <a:gd name="connsiteY1" fmla="*/ 0 h 1121540"/>
                <a:gd name="connsiteX2" fmla="*/ 1794465 w 1794465"/>
                <a:gd name="connsiteY2" fmla="*/ 1121540 h 1121540"/>
                <a:gd name="connsiteX3" fmla="*/ 0 w 1794465"/>
                <a:gd name="connsiteY3" fmla="*/ 1121540 h 1121540"/>
                <a:gd name="connsiteX4" fmla="*/ 0 w 1794465"/>
                <a:gd name="connsiteY4" fmla="*/ 0 h 112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465" h="1121540">
                  <a:moveTo>
                    <a:pt x="0" y="0"/>
                  </a:moveTo>
                  <a:lnTo>
                    <a:pt x="1794465" y="0"/>
                  </a:lnTo>
                  <a:lnTo>
                    <a:pt x="1794465" y="1121540"/>
                  </a:lnTo>
                  <a:lnTo>
                    <a:pt x="0" y="1121540"/>
                  </a:lnTo>
                  <a:lnTo>
                    <a:pt x="0" y="0"/>
                  </a:lnTo>
                  <a:close/>
                </a:path>
              </a:pathLst>
            </a:custGeom>
            <a:solidFill>
              <a:schemeClr val="lt1">
                <a:hueOff val="0"/>
                <a:satOff val="0"/>
                <a:lumOff val="0"/>
                <a:alpha val="40000"/>
              </a:schemeClr>
            </a:solidFill>
            <a:ln>
              <a:solidFill>
                <a:srgbClr val="C00000"/>
              </a:solidFill>
              <a:prstDash val="sysDot"/>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orporate S" pitchFamily="50" charset="0"/>
                  <a:ea typeface="+mn-ea"/>
                  <a:cs typeface="+mn-cs"/>
                </a:rPr>
                <a:t>No definition of social or environmental</a:t>
              </a:r>
            </a:p>
          </p:txBody>
        </p:sp>
        <p:sp>
          <p:nvSpPr>
            <p:cNvPr id="14" name="Freeform 13"/>
            <p:cNvSpPr/>
            <p:nvPr/>
          </p:nvSpPr>
          <p:spPr>
            <a:xfrm>
              <a:off x="797858" y="2462308"/>
              <a:ext cx="266621" cy="2243718"/>
            </a:xfrm>
            <a:custGeom>
              <a:avLst/>
              <a:gdLst/>
              <a:ahLst/>
              <a:cxnLst/>
              <a:rect l="0" t="0" r="0" b="0"/>
              <a:pathLst>
                <a:path>
                  <a:moveTo>
                    <a:pt x="0" y="0"/>
                  </a:moveTo>
                  <a:lnTo>
                    <a:pt x="0" y="2243718"/>
                  </a:lnTo>
                  <a:lnTo>
                    <a:pt x="266621" y="224371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064480" y="4145256"/>
              <a:ext cx="2787440" cy="1121540"/>
            </a:xfrm>
            <a:custGeom>
              <a:avLst/>
              <a:gdLst>
                <a:gd name="connsiteX0" fmla="*/ 0 w 1794465"/>
                <a:gd name="connsiteY0" fmla="*/ 0 h 1121540"/>
                <a:gd name="connsiteX1" fmla="*/ 1794465 w 1794465"/>
                <a:gd name="connsiteY1" fmla="*/ 0 h 1121540"/>
                <a:gd name="connsiteX2" fmla="*/ 1794465 w 1794465"/>
                <a:gd name="connsiteY2" fmla="*/ 1121540 h 1121540"/>
                <a:gd name="connsiteX3" fmla="*/ 0 w 1794465"/>
                <a:gd name="connsiteY3" fmla="*/ 1121540 h 1121540"/>
                <a:gd name="connsiteX4" fmla="*/ 0 w 1794465"/>
                <a:gd name="connsiteY4" fmla="*/ 0 h 112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465" h="1121540">
                  <a:moveTo>
                    <a:pt x="0" y="0"/>
                  </a:moveTo>
                  <a:lnTo>
                    <a:pt x="1794465" y="0"/>
                  </a:lnTo>
                  <a:lnTo>
                    <a:pt x="1794465" y="1121540"/>
                  </a:lnTo>
                  <a:lnTo>
                    <a:pt x="0" y="1121540"/>
                  </a:lnTo>
                  <a:lnTo>
                    <a:pt x="0" y="0"/>
                  </a:lnTo>
                  <a:close/>
                </a:path>
              </a:pathLst>
            </a:custGeom>
            <a:solidFill>
              <a:schemeClr val="lt1">
                <a:hueOff val="0"/>
                <a:satOff val="0"/>
                <a:lumOff val="0"/>
                <a:alpha val="40000"/>
              </a:schemeClr>
            </a:solidFill>
            <a:ln>
              <a:solidFill>
                <a:srgbClr val="C00000"/>
              </a:solidFill>
              <a:prstDash val="sysDot"/>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orporate S" pitchFamily="50" charset="0"/>
                  <a:ea typeface="+mn-ea"/>
                  <a:cs typeface="+mn-cs"/>
                </a:rPr>
                <a:t>Can also promote other characteristics</a:t>
              </a:r>
            </a:p>
          </p:txBody>
        </p:sp>
        <p:sp>
          <p:nvSpPr>
            <p:cNvPr id="16" name="Freeform 15"/>
            <p:cNvSpPr/>
            <p:nvPr/>
          </p:nvSpPr>
          <p:spPr>
            <a:xfrm>
              <a:off x="797858" y="2462308"/>
              <a:ext cx="266621" cy="3645644"/>
            </a:xfrm>
            <a:custGeom>
              <a:avLst/>
              <a:gdLst/>
              <a:ahLst/>
              <a:cxnLst/>
              <a:rect l="0" t="0" r="0" b="0"/>
              <a:pathLst>
                <a:path>
                  <a:moveTo>
                    <a:pt x="0" y="0"/>
                  </a:moveTo>
                  <a:lnTo>
                    <a:pt x="0" y="3645644"/>
                  </a:lnTo>
                  <a:lnTo>
                    <a:pt x="266621" y="364564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064480" y="5547182"/>
              <a:ext cx="2787440" cy="1121540"/>
            </a:xfrm>
            <a:custGeom>
              <a:avLst/>
              <a:gdLst>
                <a:gd name="connsiteX0" fmla="*/ 0 w 1794465"/>
                <a:gd name="connsiteY0" fmla="*/ 0 h 1121540"/>
                <a:gd name="connsiteX1" fmla="*/ 1794465 w 1794465"/>
                <a:gd name="connsiteY1" fmla="*/ 0 h 1121540"/>
                <a:gd name="connsiteX2" fmla="*/ 1794465 w 1794465"/>
                <a:gd name="connsiteY2" fmla="*/ 1121540 h 1121540"/>
                <a:gd name="connsiteX3" fmla="*/ 0 w 1794465"/>
                <a:gd name="connsiteY3" fmla="*/ 1121540 h 1121540"/>
                <a:gd name="connsiteX4" fmla="*/ 0 w 1794465"/>
                <a:gd name="connsiteY4" fmla="*/ 0 h 112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465" h="1121540">
                  <a:moveTo>
                    <a:pt x="0" y="0"/>
                  </a:moveTo>
                  <a:lnTo>
                    <a:pt x="1794465" y="0"/>
                  </a:lnTo>
                  <a:lnTo>
                    <a:pt x="1794465" y="1121540"/>
                  </a:lnTo>
                  <a:lnTo>
                    <a:pt x="0" y="1121540"/>
                  </a:lnTo>
                  <a:lnTo>
                    <a:pt x="0" y="0"/>
                  </a:lnTo>
                  <a:close/>
                </a:path>
              </a:pathLst>
            </a:custGeom>
            <a:solidFill>
              <a:schemeClr val="lt1">
                <a:hueOff val="0"/>
                <a:satOff val="0"/>
                <a:lumOff val="0"/>
                <a:alpha val="40000"/>
              </a:schemeClr>
            </a:solidFill>
            <a:ln>
              <a:solidFill>
                <a:srgbClr val="C00000"/>
              </a:solidFill>
              <a:prstDash val="sysDot"/>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Corporate S" pitchFamily="50" charset="0"/>
                  <a:ea typeface="+mn-ea"/>
                  <a:cs typeface="+mn-cs"/>
                </a:rPr>
                <a:t>Portfolio companies must follow good governance</a:t>
              </a:r>
            </a:p>
          </p:txBody>
        </p:sp>
      </p:grpSp>
      <p:graphicFrame>
        <p:nvGraphicFramePr>
          <p:cNvPr id="9" name="Diagram 8"/>
          <p:cNvGraphicFramePr/>
          <p:nvPr/>
        </p:nvGraphicFramePr>
        <p:xfrm>
          <a:off x="4012412" y="1042197"/>
          <a:ext cx="4896544" cy="6059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7357748" y="432544"/>
            <a:ext cx="1438781" cy="609653"/>
          </a:xfrm>
          <a:prstGeom prst="rect">
            <a:avLst/>
          </a:prstGeom>
        </p:spPr>
      </p:pic>
      <p:sp>
        <p:nvSpPr>
          <p:cNvPr id="13" name="Content Placeholder 2"/>
          <p:cNvSpPr txBox="1">
            <a:spLocks/>
          </p:cNvSpPr>
          <p:nvPr/>
        </p:nvSpPr>
        <p:spPr>
          <a:xfrm>
            <a:off x="4129696" y="1340768"/>
            <a:ext cx="4731009" cy="5328592"/>
          </a:xfrm>
          <a:prstGeom prst="rect">
            <a:avLst/>
          </a:prstGeom>
          <a:solidFill>
            <a:schemeClr val="bg1">
              <a:alpha val="50000"/>
            </a:schemeClr>
          </a:solidFill>
        </p:spPr>
        <p:txBody>
          <a:bodyPr anchor="ctr"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What does “promote” mean?</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Not defined in SFDR</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Recitals indicate it is distinguished from Article 9, which refers to “objectives”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Initial draft RTS refers to “</a:t>
            </a:r>
            <a:r>
              <a:rPr kumimoji="0" lang="en-US" sz="1200" b="0" i="1" u="none" strike="noStrike" kern="1200" cap="none" spc="0" normalizeH="0" baseline="0" noProof="0" dirty="0">
                <a:ln>
                  <a:noFill/>
                </a:ln>
                <a:solidFill>
                  <a:srgbClr val="000000"/>
                </a:solidFill>
                <a:effectLst/>
                <a:uLnTx/>
                <a:uFillTx/>
                <a:latin typeface="Corporate S" pitchFamily="50" charset="0"/>
                <a:ea typeface="+mn-ea"/>
                <a:cs typeface="+mn-cs"/>
              </a:rPr>
              <a:t>marketing communications or in mandatory investor disclosures</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 referring to “</a:t>
            </a:r>
            <a:r>
              <a:rPr kumimoji="0" lang="en-US" sz="1200" b="0" i="1" u="none" strike="noStrike" kern="1200" cap="none" spc="0" normalizeH="0" baseline="0" noProof="0" dirty="0">
                <a:ln>
                  <a:noFill/>
                </a:ln>
                <a:solidFill>
                  <a:srgbClr val="000000"/>
                </a:solidFill>
                <a:effectLst/>
                <a:uLnTx/>
                <a:uFillTx/>
                <a:latin typeface="Corporate S" pitchFamily="50" charset="0"/>
                <a:ea typeface="+mn-ea"/>
                <a:cs typeface="+mn-cs"/>
              </a:rPr>
              <a:t>sustainability factors that are taken in consideration when allocating the capital invested of the product</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Commission SFDR Q&amp;A July 2021:</a:t>
            </a:r>
          </a:p>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200" b="0" i="1" u="none" strike="noStrike" kern="1200" cap="none" spc="0" normalizeH="0" baseline="0" noProof="0" dirty="0">
                <a:ln>
                  <a:noFill/>
                </a:ln>
                <a:solidFill>
                  <a:srgbClr val="000000"/>
                </a:solidFill>
                <a:effectLst/>
                <a:uLnTx/>
                <a:uFillTx/>
                <a:latin typeface="Corporate S" pitchFamily="50" charset="0"/>
                <a:ea typeface="+mn-ea"/>
                <a:cs typeface="+mn-cs"/>
              </a:rPr>
              <a:t>The term ‘promotion’ within the meaning of Article 8 of Regulation (EU) 2019/2088 encompasses, by way of example, direct or indirect claims, information, reporting, disclosures as well as an impression that investments pursued by the given financial product also consider environmental or social characteristics in terms of investment policies, goals, targets or objectives or a general ambition in, but not limited to, pre-contractual and periodic documents or marketing communications, advertisements, product </a:t>
            </a:r>
            <a:r>
              <a:rPr kumimoji="0" lang="en-US" sz="1200" b="0" i="1" u="none" strike="noStrike" kern="1200" cap="none" spc="0" normalizeH="0" baseline="0" noProof="0" dirty="0" err="1">
                <a:ln>
                  <a:noFill/>
                </a:ln>
                <a:solidFill>
                  <a:srgbClr val="000000"/>
                </a:solidFill>
                <a:effectLst/>
                <a:uLnTx/>
                <a:uFillTx/>
                <a:latin typeface="Corporate S" pitchFamily="50" charset="0"/>
                <a:ea typeface="+mn-ea"/>
                <a:cs typeface="+mn-cs"/>
              </a:rPr>
              <a:t>categorisation</a:t>
            </a:r>
            <a:r>
              <a:rPr kumimoji="0" lang="en-US" sz="1200" b="0" i="1" u="none" strike="noStrike" kern="1200" cap="none" spc="0" normalizeH="0" baseline="0" noProof="0" dirty="0">
                <a:ln>
                  <a:noFill/>
                </a:ln>
                <a:solidFill>
                  <a:srgbClr val="000000"/>
                </a:solidFill>
                <a:effectLst/>
                <a:uLnTx/>
                <a:uFillTx/>
                <a:latin typeface="Corporate S" pitchFamily="50" charset="0"/>
                <a:ea typeface="+mn-ea"/>
                <a:cs typeface="+mn-cs"/>
              </a:rPr>
              <a:t>, description of investment strategies or asset allocation, information on the adherence to sustainability-related financial product standards and labels, use of product names or designations, memoranda or issuing documents, factsheets, specifications about conditions for automatic enrolment or compliance with sectoral exclusions or statutory requirements regardless of the form used, such as on paper, durable media, by means of websites, or electronic data rooms.</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33452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3" name="Title 1" descr="|"/>
          <p:cNvSpPr txBox="1">
            <a:spLocks/>
          </p:cNvSpPr>
          <p:nvPr/>
        </p:nvSpPr>
        <p:spPr>
          <a:xfrm>
            <a:off x="401026" y="10348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does “promote” mean in the context of an Article 8 Product?</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12" name="Picture 11"/>
          <p:cNvPicPr>
            <a:picLocks noChangeAspect="1"/>
          </p:cNvPicPr>
          <p:nvPr/>
        </p:nvPicPr>
        <p:blipFill rotWithShape="1">
          <a:blip r:embed="rId3"/>
          <a:srcRect t="4045" r="1349" b="5501"/>
          <a:stretch/>
        </p:blipFill>
        <p:spPr>
          <a:xfrm>
            <a:off x="7092280" y="219464"/>
            <a:ext cx="1897096" cy="833272"/>
          </a:xfrm>
          <a:prstGeom prst="rect">
            <a:avLst/>
          </a:prstGeom>
        </p:spPr>
      </p:pic>
      <p:pic>
        <p:nvPicPr>
          <p:cNvPr id="4" name="Picture 3"/>
          <p:cNvPicPr>
            <a:picLocks noChangeAspect="1"/>
          </p:cNvPicPr>
          <p:nvPr/>
        </p:nvPicPr>
        <p:blipFill>
          <a:blip r:embed="rId4"/>
          <a:stretch>
            <a:fillRect/>
          </a:stretch>
        </p:blipFill>
        <p:spPr>
          <a:xfrm>
            <a:off x="2087664" y="1970117"/>
            <a:ext cx="4968671" cy="4861981"/>
          </a:xfrm>
          <a:prstGeom prst="rect">
            <a:avLst/>
          </a:prstGeom>
        </p:spPr>
      </p:pic>
      <p:sp>
        <p:nvSpPr>
          <p:cNvPr id="5" name="TextBox 4"/>
          <p:cNvSpPr txBox="1"/>
          <p:nvPr/>
        </p:nvSpPr>
        <p:spPr>
          <a:xfrm>
            <a:off x="7236296" y="6453336"/>
            <a:ext cx="14483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666666"/>
                </a:solidFill>
                <a:effectLst/>
                <a:uLnTx/>
                <a:uFillTx/>
                <a:latin typeface="Corporate S" pitchFamily="50" charset="0"/>
                <a:ea typeface="+mn-ea"/>
                <a:cs typeface="+mn-cs"/>
              </a:rPr>
              <a:t>European Commission Q&amp;A July 2021</a:t>
            </a:r>
            <a:endParaRPr kumimoji="0" lang="en-GB" sz="1100" b="0" i="0" u="none" strike="noStrike" kern="1200" cap="none" spc="0" normalizeH="0" baseline="0" noProof="0" dirty="0">
              <a:ln>
                <a:noFill/>
              </a:ln>
              <a:solidFill>
                <a:srgbClr val="666666"/>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2615337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53551" y="523345"/>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Disclosure Obligations for </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Article 8 Products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287055" y="1658128"/>
            <a:ext cx="3780889" cy="1914888"/>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SFDR Level 1 Obligations</a:t>
            </a:r>
            <a:endParaRPr kumimoji="0" lang="en-US" sz="1200" b="0"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how social/environmental characteristics are met</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whether and how the benchmark (if any) is consistent with those characteristics</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7" name="Content Placeholder 2"/>
          <p:cNvSpPr txBox="1">
            <a:spLocks/>
          </p:cNvSpPr>
          <p:nvPr/>
        </p:nvSpPr>
        <p:spPr>
          <a:xfrm>
            <a:off x="4337237" y="1658128"/>
            <a:ext cx="4314031" cy="4723200"/>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6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Draft RTS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Template published 6 April 2022– Annex II to Draft SFDR RTS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environmental and / or social characteristics are promoted by the financial product?</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Does the financial product consider principal adverse impacts on sustainability factors?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investment strategy does the financial product follow?</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is the asset allocation planned for the financial product?</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To what minimum extent are sustainable investments with an environmental objective aligned with the EU Taxonomy?</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What is the minimum share of sustainable investments with an environmental objective that are not aligned with the EU Taxonomy?</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Narrow"/>
                <a:ea typeface="+mn-ea"/>
                <a:cs typeface="+mn-cs"/>
              </a:rPr>
              <a:t>What is the minimum share of socially sustainable investments? </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What investments are included under “#2 Other”, what is their purpose and are there any minimum environmental or social safeguards?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Reference benchmark (if relevant)</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Can I find more product specific information online?</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0" name="Content Placeholder 2"/>
          <p:cNvSpPr txBox="1">
            <a:spLocks/>
          </p:cNvSpPr>
          <p:nvPr/>
        </p:nvSpPr>
        <p:spPr>
          <a:xfrm>
            <a:off x="253551" y="3749388"/>
            <a:ext cx="3814393" cy="2631939"/>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Taxonomy Regulation Level 1 Obligations</a:t>
            </a:r>
            <a:endParaRPr kumimoji="0" lang="en-US" sz="1200" b="0"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environmental objective(s) to which the investment contributes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A description of how and to what extent the investments underlying the financial product are in economic activities that quality as environmentally sustainable</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56212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53551" y="523345"/>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Disclosure Obligations for </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Article 8 Products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700808"/>
            <a:ext cx="4054597" cy="3168352"/>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Website</a:t>
            </a:r>
            <a:endParaRPr kumimoji="0" lang="en-US" sz="2400" b="1"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Description of the environmental or social characteristics </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methodologies used to assess, measure and monitor the characteristics, including its data sources, screening criteria and the relevant sustainability indicators used</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Draft RTS lists 12 sections, including a summary limited to two A4 pages (when printed)</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Summary of pre-contractual disclosures and annual report disclosures</a:t>
            </a: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8" name="Content Placeholder 2"/>
          <p:cNvSpPr txBox="1">
            <a:spLocks/>
          </p:cNvSpPr>
          <p:nvPr/>
        </p:nvSpPr>
        <p:spPr>
          <a:xfrm>
            <a:off x="4601086" y="1700808"/>
            <a:ext cx="4054597" cy="3168352"/>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1" i="0" u="none" strike="noStrike" kern="1200" cap="none" spc="0" normalizeH="0" baseline="0" noProof="0" dirty="0">
                <a:ln>
                  <a:noFill/>
                </a:ln>
                <a:solidFill>
                  <a:srgbClr val="E30026"/>
                </a:solidFill>
                <a:effectLst/>
                <a:uLnTx/>
                <a:uFillTx/>
                <a:latin typeface="Corporate S" pitchFamily="50" charset="0"/>
                <a:ea typeface="+mn-ea"/>
                <a:cs typeface="+mn-cs"/>
              </a:rPr>
              <a:t>Annual Report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Attainment of the environmental or social characteristics promoted by the financial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No significant harm of sustainable investment objectives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Top investments of the financial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Sustainable performance of the index designated as a benchmark</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Proportion of sustainability-related investments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Actions taken to attain environmental or social characteristics</a:t>
            </a:r>
          </a:p>
        </p:txBody>
      </p:sp>
    </p:spTree>
    <p:extLst>
      <p:ext uri="{BB962C8B-B14F-4D97-AF65-F5344CB8AC3E}">
        <p14:creationId xmlns:p14="http://schemas.microsoft.com/office/powerpoint/2010/main" val="2593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2C06F-6186-B845-A8E0-4E38C0DD51E9}"/>
              </a:ext>
            </a:extLst>
          </p:cNvPr>
          <p:cNvSpPr txBox="1"/>
          <p:nvPr/>
        </p:nvSpPr>
        <p:spPr>
          <a:xfrm>
            <a:off x="391886" y="1053194"/>
            <a:ext cx="3226060" cy="830997"/>
          </a:xfrm>
          <a:prstGeom prst="rect">
            <a:avLst/>
          </a:prstGeom>
          <a:noFill/>
        </p:spPr>
        <p:txBody>
          <a:bodyPr wrap="square" rtlCol="0">
            <a:spAutoFit/>
          </a:bodyPr>
          <a:lstStyle/>
          <a:p>
            <a:pPr>
              <a:defRPr/>
            </a:pPr>
            <a:r>
              <a:rPr lang="en-US" sz="2400" dirty="0">
                <a:solidFill>
                  <a:srgbClr val="00205A"/>
                </a:solidFill>
                <a:latin typeface="Zona Pro ExtraLight" panose="02010A03040002020004" pitchFamily="2" charset="0"/>
              </a:rPr>
              <a:t>Welcome &amp; Introduction</a:t>
            </a:r>
          </a:p>
        </p:txBody>
      </p:sp>
      <p:sp>
        <p:nvSpPr>
          <p:cNvPr id="4" name="TextBox 3">
            <a:extLst>
              <a:ext uri="{FF2B5EF4-FFF2-40B4-BE49-F238E27FC236}">
                <a16:creationId xmlns:a16="http://schemas.microsoft.com/office/drawing/2014/main" id="{2CE61B23-0DAE-2543-BE37-AA2F72386110}"/>
              </a:ext>
            </a:extLst>
          </p:cNvPr>
          <p:cNvSpPr txBox="1"/>
          <p:nvPr/>
        </p:nvSpPr>
        <p:spPr>
          <a:xfrm>
            <a:off x="568529" y="1725794"/>
            <a:ext cx="6923652" cy="3432606"/>
          </a:xfrm>
          <a:prstGeom prst="rect">
            <a:avLst/>
          </a:prstGeom>
          <a:noFill/>
        </p:spPr>
        <p:txBody>
          <a:bodyPr wrap="square" rtlCol="0">
            <a:spAutoFit/>
          </a:bodyPr>
          <a:lstStyle/>
          <a:p>
            <a:pPr marL="128588" indent="-128588" defTabSz="685800">
              <a:lnSpc>
                <a:spcPct val="150000"/>
              </a:lnSpc>
              <a:buBlip>
                <a:blip r:embed="rId2"/>
              </a:buBlip>
              <a:defRPr/>
            </a:pPr>
            <a:r>
              <a:rPr lang="en-US" sz="1350" dirty="0">
                <a:solidFill>
                  <a:srgbClr val="E7E6E6">
                    <a:lumMod val="50000"/>
                  </a:srgbClr>
                </a:solidFill>
                <a:latin typeface="Hamlin" pitchFamily="2" charset="0"/>
              </a:rPr>
              <a:t>Thank you for registering</a:t>
            </a:r>
          </a:p>
          <a:p>
            <a:pPr marL="128588" indent="-128588" defTabSz="685800">
              <a:lnSpc>
                <a:spcPct val="150000"/>
              </a:lnSpc>
              <a:buBlip>
                <a:blip r:embed="rId2"/>
              </a:buBlip>
              <a:defRPr/>
            </a:pPr>
            <a:endParaRPr lang="en-US" sz="1200" dirty="0">
              <a:solidFill>
                <a:srgbClr val="E7E6E6">
                  <a:lumMod val="50000"/>
                </a:srgbClr>
              </a:solidFill>
              <a:latin typeface="Hamlin" pitchFamily="2" charset="0"/>
            </a:endParaRPr>
          </a:p>
          <a:p>
            <a:pPr marL="128588" indent="-128588" defTabSz="685800">
              <a:lnSpc>
                <a:spcPct val="150000"/>
              </a:lnSpc>
              <a:buBlip>
                <a:blip r:embed="rId2"/>
              </a:buBlip>
              <a:defRPr/>
            </a:pPr>
            <a:r>
              <a:rPr lang="en-US" sz="1350" dirty="0">
                <a:solidFill>
                  <a:srgbClr val="E7E6E6">
                    <a:lumMod val="50000"/>
                  </a:srgbClr>
                </a:solidFill>
                <a:latin typeface="Hamlin" pitchFamily="2" charset="0"/>
              </a:rPr>
              <a:t>Questions</a:t>
            </a:r>
            <a:endParaRPr lang="en-US" sz="1200" dirty="0">
              <a:solidFill>
                <a:srgbClr val="E7E6E6">
                  <a:lumMod val="50000"/>
                </a:srgbClr>
              </a:solidFill>
              <a:latin typeface="Hamlin" pitchFamily="2" charset="0"/>
            </a:endParaRPr>
          </a:p>
          <a:p>
            <a:pPr marL="471488" lvl="1" indent="-128588" defTabSz="685800">
              <a:lnSpc>
                <a:spcPct val="150000"/>
              </a:lnSpc>
              <a:buBlip>
                <a:blip r:embed="rId2"/>
              </a:buBlip>
              <a:defRPr/>
            </a:pPr>
            <a:r>
              <a:rPr lang="en-US" sz="1200" dirty="0">
                <a:solidFill>
                  <a:srgbClr val="E7E6E6">
                    <a:lumMod val="50000"/>
                  </a:srgbClr>
                </a:solidFill>
                <a:latin typeface="Hamlin" pitchFamily="2" charset="0"/>
              </a:rPr>
              <a:t>      Please use the question box on the right of your screen to send the questions for our speaker</a:t>
            </a:r>
          </a:p>
          <a:p>
            <a:pPr marL="128588" indent="-128588" defTabSz="685800">
              <a:lnSpc>
                <a:spcPct val="150000"/>
              </a:lnSpc>
              <a:buBlip>
                <a:blip r:embed="rId2"/>
              </a:buBlip>
              <a:defRPr/>
            </a:pPr>
            <a:endParaRPr lang="en-US" sz="1200" dirty="0">
              <a:solidFill>
                <a:srgbClr val="E7E6E6">
                  <a:lumMod val="50000"/>
                </a:srgbClr>
              </a:solidFill>
              <a:latin typeface="Hamlin" pitchFamily="2" charset="0"/>
            </a:endParaRPr>
          </a:p>
          <a:p>
            <a:pPr marL="128588" indent="-128588" defTabSz="685800">
              <a:lnSpc>
                <a:spcPct val="150000"/>
              </a:lnSpc>
              <a:buBlip>
                <a:blip r:embed="rId2"/>
              </a:buBlip>
              <a:defRPr/>
            </a:pPr>
            <a:r>
              <a:rPr lang="en-US" sz="1350" dirty="0">
                <a:solidFill>
                  <a:srgbClr val="E7E6E6">
                    <a:lumMod val="50000"/>
                  </a:srgbClr>
                </a:solidFill>
                <a:latin typeface="Hamlin" pitchFamily="2" charset="0"/>
              </a:rPr>
              <a:t>Today’s session will be recorded and will be on our website later today</a:t>
            </a:r>
          </a:p>
          <a:p>
            <a:pPr marL="128588" indent="-128588" defTabSz="685800">
              <a:lnSpc>
                <a:spcPct val="150000"/>
              </a:lnSpc>
              <a:buBlip>
                <a:blip r:embed="rId2"/>
              </a:buBlip>
              <a:defRPr/>
            </a:pPr>
            <a:endParaRPr lang="en-US" sz="1200" dirty="0">
              <a:solidFill>
                <a:srgbClr val="E7E6E6">
                  <a:lumMod val="50000"/>
                </a:srgbClr>
              </a:solidFill>
              <a:latin typeface="Hamlin" pitchFamily="2" charset="0"/>
            </a:endParaRPr>
          </a:p>
          <a:p>
            <a:pPr marL="128588" indent="-128588" defTabSz="685800">
              <a:lnSpc>
                <a:spcPct val="150000"/>
              </a:lnSpc>
              <a:buBlip>
                <a:blip r:embed="rId2"/>
              </a:buBlip>
              <a:defRPr/>
            </a:pPr>
            <a:r>
              <a:rPr lang="en-US" sz="1350" dirty="0">
                <a:solidFill>
                  <a:srgbClr val="E7E6E6">
                    <a:lumMod val="50000"/>
                  </a:srgbClr>
                </a:solidFill>
                <a:latin typeface="Hamlin" pitchFamily="2" charset="0"/>
              </a:rPr>
              <a:t>The CPD code is noted below and will be sent out directly after this session has concluded</a:t>
            </a:r>
          </a:p>
          <a:p>
            <a:pPr marL="128588" indent="-128588" defTabSz="685800">
              <a:lnSpc>
                <a:spcPct val="150000"/>
              </a:lnSpc>
              <a:buBlip>
                <a:blip r:embed="rId2"/>
              </a:buBlip>
              <a:defRPr/>
            </a:pPr>
            <a:endParaRPr lang="en-US" sz="900" dirty="0">
              <a:solidFill>
                <a:srgbClr val="E7E6E6">
                  <a:lumMod val="50000"/>
                </a:srgbClr>
              </a:solidFill>
              <a:latin typeface="Hamlin" pitchFamily="2" charset="0"/>
            </a:endParaRPr>
          </a:p>
          <a:p>
            <a:pPr marL="128588" indent="-128588" defTabSz="685800">
              <a:lnSpc>
                <a:spcPct val="150000"/>
              </a:lnSpc>
              <a:buBlip>
                <a:blip r:embed="rId2"/>
              </a:buBlip>
              <a:defRPr/>
            </a:pPr>
            <a:endParaRPr lang="en-US" sz="900" dirty="0">
              <a:solidFill>
                <a:srgbClr val="E7E6E6">
                  <a:lumMod val="50000"/>
                </a:srgbClr>
              </a:solidFill>
              <a:latin typeface="Hamlin" pitchFamily="2" charset="0"/>
            </a:endParaRPr>
          </a:p>
        </p:txBody>
      </p:sp>
      <p:sp>
        <p:nvSpPr>
          <p:cNvPr id="5" name="TextBox 4">
            <a:extLst>
              <a:ext uri="{FF2B5EF4-FFF2-40B4-BE49-F238E27FC236}">
                <a16:creationId xmlns:a16="http://schemas.microsoft.com/office/drawing/2014/main" id="{B14A698F-0D32-4BD1-B058-FE99C123FD2B}"/>
              </a:ext>
            </a:extLst>
          </p:cNvPr>
          <p:cNvSpPr txBox="1"/>
          <p:nvPr/>
        </p:nvSpPr>
        <p:spPr>
          <a:xfrm>
            <a:off x="6708618" y="5528838"/>
            <a:ext cx="2261103" cy="300082"/>
          </a:xfrm>
          <a:prstGeom prst="rect">
            <a:avLst/>
          </a:prstGeom>
          <a:solidFill>
            <a:srgbClr val="00AB8E"/>
          </a:solidFill>
        </p:spPr>
        <p:txBody>
          <a:bodyPr wrap="square" rtlCol="0">
            <a:spAutoFit/>
          </a:bodyPr>
          <a:lstStyle/>
          <a:p>
            <a:pPr algn="ctr" defTabSz="685800">
              <a:defRPr/>
            </a:pPr>
            <a:r>
              <a:rPr lang="en-US" sz="1350" dirty="0">
                <a:solidFill>
                  <a:srgbClr val="00205B"/>
                </a:solidFill>
                <a:latin typeface="Hamlin"/>
              </a:rPr>
              <a:t>CPD CODE: 2022 - 2060 </a:t>
            </a:r>
            <a:endParaRPr lang="en-GB" sz="1350" dirty="0">
              <a:solidFill>
                <a:srgbClr val="00205B"/>
              </a:solidFill>
              <a:latin typeface="Hamlin"/>
            </a:endParaRPr>
          </a:p>
        </p:txBody>
      </p:sp>
    </p:spTree>
    <p:extLst>
      <p:ext uri="{BB962C8B-B14F-4D97-AF65-F5344CB8AC3E}">
        <p14:creationId xmlns:p14="http://schemas.microsoft.com/office/powerpoint/2010/main" val="4337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0752"/>
          <a:stretch/>
        </p:blipFill>
        <p:spPr>
          <a:xfrm>
            <a:off x="-6123" y="-7296"/>
            <a:ext cx="9186636" cy="6865296"/>
          </a:xfrm>
          <a:prstGeom prst="rect">
            <a:avLst/>
          </a:prstGeom>
        </p:spPr>
      </p:pic>
      <p:sp>
        <p:nvSpPr>
          <p:cNvPr id="4" name="Rectangle 3"/>
          <p:cNvSpPr/>
          <p:nvPr/>
        </p:nvSpPr>
        <p:spPr>
          <a:xfrm>
            <a:off x="-108520" y="4103160"/>
            <a:ext cx="9313297" cy="18002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Box 4"/>
          <p:cNvSpPr txBox="1"/>
          <p:nvPr/>
        </p:nvSpPr>
        <p:spPr>
          <a:xfrm>
            <a:off x="1403648" y="4572417"/>
            <a:ext cx="7214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FFFFFF"/>
                </a:solidFill>
                <a:effectLst/>
                <a:uLnTx/>
                <a:uFillTx/>
                <a:latin typeface="Corporate S" pitchFamily="50" charset="0"/>
                <a:ea typeface="+mn-ea"/>
                <a:cs typeface="+mn-cs"/>
              </a:rPr>
              <a:t>Article 9 Products</a:t>
            </a:r>
            <a:endParaRPr kumimoji="0" lang="en-IE" sz="28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3" name="Picture 2"/>
          <p:cNvPicPr>
            <a:picLocks noChangeAspect="1"/>
          </p:cNvPicPr>
          <p:nvPr/>
        </p:nvPicPr>
        <p:blipFill>
          <a:blip r:embed="rId3"/>
          <a:stretch>
            <a:fillRect/>
          </a:stretch>
        </p:blipFill>
        <p:spPr>
          <a:xfrm>
            <a:off x="7179419" y="476672"/>
            <a:ext cx="1438781" cy="609653"/>
          </a:xfrm>
          <a:prstGeom prst="rect">
            <a:avLst/>
          </a:prstGeom>
        </p:spPr>
      </p:pic>
    </p:spTree>
    <p:extLst>
      <p:ext uri="{BB962C8B-B14F-4D97-AF65-F5344CB8AC3E}">
        <p14:creationId xmlns:p14="http://schemas.microsoft.com/office/powerpoint/2010/main" val="233340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blip>
          <a:srcRect r="10752"/>
          <a:stretch/>
        </p:blipFill>
        <p:spPr>
          <a:xfrm>
            <a:off x="-6123" y="-7296"/>
            <a:ext cx="9186636" cy="6865296"/>
          </a:xfrm>
          <a:prstGeom prst="rect">
            <a:avLst/>
          </a:prstGeom>
        </p:spPr>
      </p:pic>
      <p:sp>
        <p:nvSpPr>
          <p:cNvPr id="3" name="Title 1" descr="|"/>
          <p:cNvSpPr txBox="1">
            <a:spLocks/>
          </p:cNvSpPr>
          <p:nvPr/>
        </p:nvSpPr>
        <p:spPr>
          <a:xfrm>
            <a:off x="401026" y="5482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What is an “Article 9” Product</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4" name="Content Placeholder 2"/>
          <p:cNvSpPr txBox="1">
            <a:spLocks/>
          </p:cNvSpPr>
          <p:nvPr/>
        </p:nvSpPr>
        <p:spPr>
          <a:xfrm>
            <a:off x="401026" y="1227552"/>
            <a:ext cx="8283600" cy="5009760"/>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GB" sz="2000" b="0" i="0" u="none" strike="noStrike" kern="1200" cap="none" spc="0" normalizeH="0" baseline="0" noProof="0" dirty="0">
                <a:ln>
                  <a:noFill/>
                </a:ln>
                <a:solidFill>
                  <a:srgbClr val="000000"/>
                </a:solidFill>
                <a:effectLst/>
                <a:uLnTx/>
                <a:uFillTx/>
                <a:latin typeface="Corporate S" pitchFamily="50" charset="0"/>
                <a:ea typeface="+mn-ea"/>
                <a:cs typeface="+mn-cs"/>
              </a:rPr>
              <a:t>A product that has “sustainable investment” as its objective </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2000" b="0" i="0" u="none" strike="noStrike" kern="1200" cap="none" spc="0" normalizeH="0" baseline="0" noProof="0" dirty="0">
                <a:ln>
                  <a:noFill/>
                </a:ln>
                <a:solidFill>
                  <a:srgbClr val="000000"/>
                </a:solidFill>
                <a:effectLst/>
                <a:uLnTx/>
                <a:uFillTx/>
                <a:latin typeface="Corporate S" pitchFamily="50" charset="0"/>
                <a:ea typeface="+mn-ea"/>
                <a:cs typeface="+mn-cs"/>
              </a:rPr>
              <a:t>“Sustainable investment” defined as </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investments in economic activity that contributes to an </a:t>
            </a:r>
            <a:r>
              <a:rPr kumimoji="0" lang="en-US" sz="2000" b="1" i="0" u="none" strike="noStrike" kern="1200" cap="none" spc="0" normalizeH="0" baseline="0" noProof="0" dirty="0">
                <a:ln>
                  <a:noFill/>
                </a:ln>
                <a:solidFill>
                  <a:srgbClr val="000000"/>
                </a:solidFill>
                <a:effectLst/>
                <a:uLnTx/>
                <a:uFillTx/>
                <a:latin typeface="Corporate S" pitchFamily="50" charset="0"/>
                <a:ea typeface="+mn-ea"/>
                <a:cs typeface="+mn-cs"/>
              </a:rPr>
              <a:t>environmental objective</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investments in economic activity that contributes to a </a:t>
            </a:r>
            <a:r>
              <a:rPr kumimoji="0" lang="en-US" sz="2000" b="1" i="0" u="none" strike="noStrike" kern="1200" cap="none" spc="0" normalizeH="0" baseline="0" noProof="0" dirty="0">
                <a:ln>
                  <a:noFill/>
                </a:ln>
                <a:solidFill>
                  <a:srgbClr val="000000"/>
                </a:solidFill>
                <a:effectLst/>
                <a:uLnTx/>
                <a:uFillTx/>
                <a:latin typeface="Corporate S" pitchFamily="50" charset="0"/>
                <a:ea typeface="+mn-ea"/>
                <a:cs typeface="+mn-cs"/>
              </a:rPr>
              <a:t>social objective </a:t>
            </a: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and in particular an investment that contributes to tackling inequality, an investment fostering social cohesion, social integration or </a:t>
            </a:r>
            <a:r>
              <a:rPr kumimoji="0" lang="en-US" sz="2000" b="0" i="0" u="none" strike="noStrike" kern="1200" cap="none" spc="0" normalizeH="0" baseline="0" noProof="0" dirty="0" err="1">
                <a:ln>
                  <a:noFill/>
                </a:ln>
                <a:solidFill>
                  <a:srgbClr val="000000"/>
                </a:solidFill>
                <a:effectLst/>
                <a:uLnTx/>
                <a:uFillTx/>
                <a:latin typeface="Corporate S" pitchFamily="50" charset="0"/>
                <a:ea typeface="+mn-ea"/>
                <a:cs typeface="+mn-cs"/>
              </a:rPr>
              <a:t>labour</a:t>
            </a: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 relations and investments in human capital or economically or socially disadvantaged communities</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provided that such investments </a:t>
            </a:r>
            <a:r>
              <a:rPr kumimoji="0" lang="en-US" sz="2000" b="1" i="0" u="none" strike="noStrike" kern="1200" cap="none" spc="0" normalizeH="0" baseline="0" noProof="0" dirty="0">
                <a:ln>
                  <a:noFill/>
                </a:ln>
                <a:solidFill>
                  <a:srgbClr val="000000"/>
                </a:solidFill>
                <a:effectLst/>
                <a:uLnTx/>
                <a:uFillTx/>
                <a:latin typeface="Corporate S" pitchFamily="50" charset="0"/>
                <a:ea typeface="+mn-ea"/>
                <a:cs typeface="+mn-cs"/>
              </a:rPr>
              <a:t>do not significantly harm </a:t>
            </a: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any of those objectives and that the investee companies follow good governance practices, in particular with respect to sound management structures, employee relations, remuneration of staff and tax compliance</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5" name="Picture 4"/>
          <p:cNvPicPr>
            <a:picLocks noChangeAspect="1"/>
          </p:cNvPicPr>
          <p:nvPr/>
        </p:nvPicPr>
        <p:blipFill>
          <a:blip r:embed="rId3"/>
          <a:stretch>
            <a:fillRect/>
          </a:stretch>
        </p:blipFill>
        <p:spPr>
          <a:xfrm>
            <a:off x="7164288" y="415404"/>
            <a:ext cx="1438781" cy="609653"/>
          </a:xfrm>
          <a:prstGeom prst="rect">
            <a:avLst/>
          </a:prstGeom>
        </p:spPr>
      </p:pic>
    </p:spTree>
    <p:extLst>
      <p:ext uri="{BB962C8B-B14F-4D97-AF65-F5344CB8AC3E}">
        <p14:creationId xmlns:p14="http://schemas.microsoft.com/office/powerpoint/2010/main" val="350782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blip>
          <a:srcRect r="10752"/>
          <a:stretch/>
        </p:blipFill>
        <p:spPr>
          <a:xfrm>
            <a:off x="-6123" y="-7296"/>
            <a:ext cx="9186636" cy="6865296"/>
          </a:xfrm>
          <a:prstGeom prst="rect">
            <a:avLst/>
          </a:prstGeom>
        </p:spPr>
      </p:pic>
      <p:sp>
        <p:nvSpPr>
          <p:cNvPr id="3" name="Title 1" descr="|"/>
          <p:cNvSpPr txBox="1">
            <a:spLocks/>
          </p:cNvSpPr>
          <p:nvPr/>
        </p:nvSpPr>
        <p:spPr>
          <a:xfrm>
            <a:off x="401026" y="5482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Sustainable Investment Definition</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4" name="Content Placeholder 2"/>
          <p:cNvSpPr txBox="1">
            <a:spLocks/>
          </p:cNvSpPr>
          <p:nvPr/>
        </p:nvSpPr>
        <p:spPr>
          <a:xfrm>
            <a:off x="401026" y="3022443"/>
            <a:ext cx="3810934" cy="910613"/>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investment in an economic activity that contributes to an </a:t>
            </a:r>
            <a:r>
              <a:rPr kumimoji="0" lang="en-US" sz="1800" b="1" i="0" u="none" strike="noStrike" kern="1200" cap="none" spc="0" normalizeH="0" baseline="0" noProof="0" dirty="0">
                <a:ln>
                  <a:noFill/>
                </a:ln>
                <a:solidFill>
                  <a:srgbClr val="000000"/>
                </a:solidFill>
                <a:effectLst/>
                <a:uLnTx/>
                <a:uFillTx/>
                <a:latin typeface="Corporate S" pitchFamily="50" charset="0"/>
                <a:ea typeface="+mn-ea"/>
                <a:cs typeface="+mn-cs"/>
              </a:rPr>
              <a:t>environmental or social objective</a:t>
            </a:r>
            <a:endPar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5" name="Picture 4"/>
          <p:cNvPicPr>
            <a:picLocks noChangeAspect="1"/>
          </p:cNvPicPr>
          <p:nvPr/>
        </p:nvPicPr>
        <p:blipFill>
          <a:blip r:embed="rId3"/>
          <a:stretch>
            <a:fillRect/>
          </a:stretch>
        </p:blipFill>
        <p:spPr>
          <a:xfrm>
            <a:off x="7164288" y="415404"/>
            <a:ext cx="1438781" cy="609653"/>
          </a:xfrm>
          <a:prstGeom prst="rect">
            <a:avLst/>
          </a:prstGeom>
        </p:spPr>
      </p:pic>
      <p:sp>
        <p:nvSpPr>
          <p:cNvPr id="6" name="Content Placeholder 2"/>
          <p:cNvSpPr txBox="1">
            <a:spLocks/>
          </p:cNvSpPr>
          <p:nvPr/>
        </p:nvSpPr>
        <p:spPr>
          <a:xfrm>
            <a:off x="394424" y="4478814"/>
            <a:ext cx="3810934" cy="966410"/>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provided the investment </a:t>
            </a:r>
            <a:r>
              <a:rPr kumimoji="0" lang="en-US" sz="1800" b="1" i="0" u="none" strike="noStrike" kern="1200" cap="none" spc="0" normalizeH="0" baseline="0" noProof="0" dirty="0">
                <a:ln>
                  <a:noFill/>
                </a:ln>
                <a:solidFill>
                  <a:srgbClr val="000000"/>
                </a:solidFill>
                <a:effectLst/>
                <a:uLnTx/>
                <a:uFillTx/>
                <a:latin typeface="Corporate S" pitchFamily="50" charset="0"/>
                <a:ea typeface="+mn-ea"/>
                <a:cs typeface="+mn-cs"/>
              </a:rPr>
              <a:t>does not significantly harm </a:t>
            </a: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any of those objectives</a:t>
            </a:r>
          </a:p>
        </p:txBody>
      </p:sp>
      <p:sp>
        <p:nvSpPr>
          <p:cNvPr id="7" name="Content Placeholder 2"/>
          <p:cNvSpPr txBox="1">
            <a:spLocks/>
          </p:cNvSpPr>
          <p:nvPr/>
        </p:nvSpPr>
        <p:spPr>
          <a:xfrm>
            <a:off x="428704" y="6021288"/>
            <a:ext cx="3810934" cy="648072"/>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investee companies follow good governance practices</a:t>
            </a:r>
          </a:p>
        </p:txBody>
      </p:sp>
      <p:sp>
        <p:nvSpPr>
          <p:cNvPr id="8" name="Content Placeholder 2"/>
          <p:cNvSpPr txBox="1">
            <a:spLocks/>
          </p:cNvSpPr>
          <p:nvPr/>
        </p:nvSpPr>
        <p:spPr>
          <a:xfrm>
            <a:off x="394424" y="1817587"/>
            <a:ext cx="3810934" cy="531293"/>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“Sustainable Investment”</a:t>
            </a:r>
          </a:p>
        </p:txBody>
      </p:sp>
      <p:sp>
        <p:nvSpPr>
          <p:cNvPr id="9" name="Plus 8"/>
          <p:cNvSpPr/>
          <p:nvPr/>
        </p:nvSpPr>
        <p:spPr>
          <a:xfrm>
            <a:off x="1856493" y="3753136"/>
            <a:ext cx="900000" cy="900000"/>
          </a:xfrm>
          <a:prstGeom prst="mathPl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Plus 9"/>
          <p:cNvSpPr/>
          <p:nvPr/>
        </p:nvSpPr>
        <p:spPr>
          <a:xfrm>
            <a:off x="1884171" y="5265304"/>
            <a:ext cx="900000" cy="900000"/>
          </a:xfrm>
          <a:prstGeom prst="mathPl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1" name="Equal 10"/>
          <p:cNvSpPr/>
          <p:nvPr/>
        </p:nvSpPr>
        <p:spPr>
          <a:xfrm>
            <a:off x="1849891" y="2240968"/>
            <a:ext cx="900000" cy="900000"/>
          </a:xfrm>
          <a:prstGeom prst="mathEqual">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Content Placeholder 2"/>
          <p:cNvSpPr txBox="1">
            <a:spLocks/>
          </p:cNvSpPr>
          <p:nvPr/>
        </p:nvSpPr>
        <p:spPr>
          <a:xfrm>
            <a:off x="4794901" y="1817587"/>
            <a:ext cx="3810934" cy="672638"/>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Meeting Article 9 threshold</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MiFID sustainability preferences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3" name="Content Placeholder 2"/>
          <p:cNvSpPr txBox="1">
            <a:spLocks/>
          </p:cNvSpPr>
          <p:nvPr/>
        </p:nvSpPr>
        <p:spPr>
          <a:xfrm>
            <a:off x="4794901" y="3140968"/>
            <a:ext cx="3810934" cy="827367"/>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Defining “contribution”</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Activity v company</a:t>
            </a:r>
          </a:p>
        </p:txBody>
      </p:sp>
      <p:sp>
        <p:nvSpPr>
          <p:cNvPr id="15" name="Content Placeholder 2"/>
          <p:cNvSpPr txBox="1">
            <a:spLocks/>
          </p:cNvSpPr>
          <p:nvPr/>
        </p:nvSpPr>
        <p:spPr>
          <a:xfrm>
            <a:off x="4794901" y="4396125"/>
            <a:ext cx="3810934" cy="1049099"/>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Defining “significant”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Selecting optional </a:t>
            </a:r>
            <a:r>
              <a:rPr kumimoji="0" lang="en-US" sz="1800" b="0" i="0" u="none" strike="noStrike" kern="1200" cap="none" spc="0" normalizeH="0" baseline="0" noProof="0" dirty="0" err="1">
                <a:ln>
                  <a:noFill/>
                </a:ln>
                <a:solidFill>
                  <a:srgbClr val="000000"/>
                </a:solidFill>
                <a:effectLst/>
                <a:uLnTx/>
                <a:uFillTx/>
                <a:latin typeface="Corporate S" pitchFamily="50" charset="0"/>
                <a:ea typeface="+mn-ea"/>
                <a:cs typeface="+mn-cs"/>
              </a:rPr>
              <a:t>PAIs</a:t>
            </a: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 to be assessed</a:t>
            </a:r>
          </a:p>
        </p:txBody>
      </p:sp>
      <p:sp>
        <p:nvSpPr>
          <p:cNvPr id="16" name="Content Placeholder 2"/>
          <p:cNvSpPr txBox="1">
            <a:spLocks/>
          </p:cNvSpPr>
          <p:nvPr/>
        </p:nvSpPr>
        <p:spPr>
          <a:xfrm>
            <a:off x="4873692" y="6018724"/>
            <a:ext cx="3810934" cy="432048"/>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Corporate S" pitchFamily="50" charset="0"/>
                <a:ea typeface="+mn-ea"/>
                <a:cs typeface="+mn-cs"/>
              </a:rPr>
              <a:t>No current issues</a:t>
            </a:r>
          </a:p>
        </p:txBody>
      </p:sp>
      <p:sp>
        <p:nvSpPr>
          <p:cNvPr id="17" name="Content Placeholder 2"/>
          <p:cNvSpPr txBox="1">
            <a:spLocks/>
          </p:cNvSpPr>
          <p:nvPr/>
        </p:nvSpPr>
        <p:spPr>
          <a:xfrm>
            <a:off x="394424" y="1267992"/>
            <a:ext cx="3810934" cy="360808"/>
          </a:xfrm>
          <a:prstGeom prst="rect">
            <a:avLst/>
          </a:prstGeom>
          <a:no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1" i="0" u="none" strike="noStrike" kern="1200" cap="none" spc="0" normalizeH="0" baseline="0" noProof="0" dirty="0">
                <a:ln>
                  <a:noFill/>
                </a:ln>
                <a:solidFill>
                  <a:srgbClr val="E30026"/>
                </a:solidFill>
                <a:effectLst/>
                <a:uLnTx/>
                <a:uFillTx/>
                <a:latin typeface="Corporate S" pitchFamily="50" charset="0"/>
                <a:ea typeface="+mn-ea"/>
                <a:cs typeface="+mn-cs"/>
              </a:rPr>
              <a:t>Definition</a:t>
            </a:r>
          </a:p>
        </p:txBody>
      </p:sp>
      <p:sp>
        <p:nvSpPr>
          <p:cNvPr id="18" name="Content Placeholder 2"/>
          <p:cNvSpPr txBox="1">
            <a:spLocks/>
          </p:cNvSpPr>
          <p:nvPr/>
        </p:nvSpPr>
        <p:spPr>
          <a:xfrm>
            <a:off x="4777612" y="1263074"/>
            <a:ext cx="3810934" cy="360808"/>
          </a:xfrm>
          <a:prstGeom prst="rect">
            <a:avLst/>
          </a:prstGeom>
          <a:no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1" i="0" u="none" strike="noStrike" kern="1200" cap="none" spc="0" normalizeH="0" baseline="0" noProof="0" dirty="0">
                <a:ln>
                  <a:noFill/>
                </a:ln>
                <a:solidFill>
                  <a:srgbClr val="E30026"/>
                </a:solidFill>
                <a:effectLst/>
                <a:uLnTx/>
                <a:uFillTx/>
                <a:latin typeface="Corporate S" pitchFamily="50" charset="0"/>
                <a:ea typeface="+mn-ea"/>
                <a:cs typeface="+mn-cs"/>
              </a:rPr>
              <a:t>Issues</a:t>
            </a:r>
          </a:p>
        </p:txBody>
      </p:sp>
    </p:spTree>
    <p:extLst>
      <p:ext uri="{BB962C8B-B14F-4D97-AF65-F5344CB8AC3E}">
        <p14:creationId xmlns:p14="http://schemas.microsoft.com/office/powerpoint/2010/main" val="3187021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blip>
          <a:srcRect r="10752"/>
          <a:stretch/>
        </p:blipFill>
        <p:spPr>
          <a:xfrm>
            <a:off x="-36512" y="-7296"/>
            <a:ext cx="9186636" cy="6865296"/>
          </a:xfrm>
          <a:prstGeom prst="rect">
            <a:avLst/>
          </a:prstGeom>
        </p:spPr>
      </p:pic>
      <p:sp>
        <p:nvSpPr>
          <p:cNvPr id="3" name="Title 1" descr="|"/>
          <p:cNvSpPr txBox="1">
            <a:spLocks/>
          </p:cNvSpPr>
          <p:nvPr/>
        </p:nvSpPr>
        <p:spPr>
          <a:xfrm>
            <a:off x="251521" y="72997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Disclosures for Article 9 Products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4" name="Content Placeholder 2"/>
          <p:cNvSpPr txBox="1">
            <a:spLocks/>
          </p:cNvSpPr>
          <p:nvPr/>
        </p:nvSpPr>
        <p:spPr>
          <a:xfrm>
            <a:off x="251521" y="1340770"/>
            <a:ext cx="4392487" cy="2952326"/>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a:t>
            </a:r>
          </a:p>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Product that does not have a reference benchmark:</a:t>
            </a:r>
          </a:p>
          <a:p>
            <a:pPr marL="3619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 addition to the Article 6 requirements, the pre-contractual disclosures must disclose how the sustainable investment objective will be attained</a:t>
            </a:r>
          </a:p>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Product that has a reference benchmark:</a:t>
            </a:r>
          </a:p>
          <a:p>
            <a:pPr marL="3238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the pre-contractual disclosures must also disclose how the index is aligned with the objective of sustainable investment and how the index differs from a broad market (ie, non-ESG) index</a:t>
            </a: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5" name="Picture 4"/>
          <p:cNvPicPr>
            <a:picLocks noChangeAspect="1"/>
          </p:cNvPicPr>
          <p:nvPr/>
        </p:nvPicPr>
        <p:blipFill>
          <a:blip r:embed="rId3"/>
          <a:stretch>
            <a:fillRect/>
          </a:stretch>
        </p:blipFill>
        <p:spPr>
          <a:xfrm>
            <a:off x="7245667" y="425147"/>
            <a:ext cx="1438781" cy="609653"/>
          </a:xfrm>
          <a:prstGeom prst="rect">
            <a:avLst/>
          </a:prstGeom>
        </p:spPr>
      </p:pic>
      <p:sp>
        <p:nvSpPr>
          <p:cNvPr id="8" name="Content Placeholder 2"/>
          <p:cNvSpPr txBox="1">
            <a:spLocks/>
          </p:cNvSpPr>
          <p:nvPr/>
        </p:nvSpPr>
        <p:spPr>
          <a:xfrm>
            <a:off x="251521" y="4404191"/>
            <a:ext cx="4392487" cy="2193161"/>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Taxonomy Regulation Level1 Obligations</a:t>
            </a:r>
            <a:endParaRPr kumimoji="0" lang="en-US" sz="1200" b="0"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environmental objective(s) to which the investment contributes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rPr>
              <a:t>A description of how and to what extent the investments underlying the financial product are in economic activities that quality as environmentally sustainable</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9" name="Content Placeholder 2"/>
          <p:cNvSpPr txBox="1">
            <a:spLocks/>
          </p:cNvSpPr>
          <p:nvPr/>
        </p:nvSpPr>
        <p:spPr>
          <a:xfrm>
            <a:off x="4788024" y="1340768"/>
            <a:ext cx="3896424" cy="5256584"/>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600" b="0" i="0" u="none" strike="noStrike" kern="1200" cap="none" spc="0" normalizeH="0" baseline="0" noProof="0" dirty="0">
                <a:ln>
                  <a:noFill/>
                </a:ln>
                <a:solidFill>
                  <a:srgbClr val="E30026"/>
                </a:solidFill>
                <a:effectLst/>
                <a:uLnTx/>
                <a:uFillTx/>
                <a:latin typeface="Corporate S" pitchFamily="50" charset="0"/>
                <a:ea typeface="+mn-ea"/>
                <a:cs typeface="+mn-cs"/>
              </a:rPr>
              <a:t>Pre-contractual: Draft RTS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Template published 6 April 2022– Annex II to Draft SFDR RTS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is the sustainable objective of this financial product?</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Does the financial product consider principal adverse impacts on sustainability factors?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investment strategy does the financial product follow?</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What is the asset allocation and the minimum share of sustainable investments?</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To what minimum extent are sustainable investments with an environmental objective aligned with the EU Taxonomy?</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What is the minimum share of sustainable investments with an environmental objective that are not aligned with the EU Taxonomy?</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Narrow"/>
                <a:ea typeface="+mn-ea"/>
                <a:cs typeface="+mn-cs"/>
              </a:rPr>
              <a:t>What is the minimum share of sustainable investments with a social objective? </a:t>
            </a:r>
          </a:p>
          <a:p>
            <a:pPr marL="648000" marR="0" lvl="2"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Corporate S" pitchFamily="50" charset="0"/>
                <a:ea typeface="+mn-ea"/>
                <a:cs typeface="+mn-cs"/>
              </a:rPr>
              <a:t>What investments are included under “#2 Other”, what is their purpose and are there any minimum environmental or social safeguards?</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Reference benchmark (if relevant)</a:t>
            </a:r>
          </a:p>
          <a:p>
            <a:pPr marL="360000" marR="0" lvl="1"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Can I find more product specific information online?</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305667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bg2">
                <a:shade val="45000"/>
                <a:satMod val="135000"/>
              </a:schemeClr>
              <a:prstClr val="white"/>
            </a:duotone>
          </a:blip>
          <a:srcRect r="10752"/>
          <a:stretch/>
        </p:blipFill>
        <p:spPr>
          <a:xfrm>
            <a:off x="-36512" y="-7296"/>
            <a:ext cx="9186636" cy="6865296"/>
          </a:xfrm>
          <a:prstGeom prst="rect">
            <a:avLst/>
          </a:prstGeom>
        </p:spPr>
      </p:pic>
      <p:sp>
        <p:nvSpPr>
          <p:cNvPr id="3" name="Title 1" descr="|"/>
          <p:cNvSpPr txBox="1">
            <a:spLocks/>
          </p:cNvSpPr>
          <p:nvPr/>
        </p:nvSpPr>
        <p:spPr>
          <a:xfrm>
            <a:off x="251521" y="72997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Disclosures for Article 9 Products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5" name="Picture 4"/>
          <p:cNvPicPr>
            <a:picLocks noChangeAspect="1"/>
          </p:cNvPicPr>
          <p:nvPr/>
        </p:nvPicPr>
        <p:blipFill>
          <a:blip r:embed="rId3"/>
          <a:stretch>
            <a:fillRect/>
          </a:stretch>
        </p:blipFill>
        <p:spPr>
          <a:xfrm>
            <a:off x="7245667" y="425147"/>
            <a:ext cx="1438781" cy="609653"/>
          </a:xfrm>
          <a:prstGeom prst="rect">
            <a:avLst/>
          </a:prstGeom>
        </p:spPr>
      </p:pic>
      <p:sp>
        <p:nvSpPr>
          <p:cNvPr id="6" name="Content Placeholder 2"/>
          <p:cNvSpPr txBox="1">
            <a:spLocks/>
          </p:cNvSpPr>
          <p:nvPr/>
        </p:nvSpPr>
        <p:spPr>
          <a:xfrm>
            <a:off x="467544" y="1628800"/>
            <a:ext cx="3960440" cy="3744416"/>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Website</a:t>
            </a:r>
            <a:r>
              <a:rPr kumimoji="0" lang="en-US" sz="1600" b="0" i="0" u="none" strike="noStrike" kern="1200" cap="none" spc="0" normalizeH="0" baseline="0" noProof="0" dirty="0">
                <a:ln>
                  <a:noFill/>
                </a:ln>
                <a:solidFill>
                  <a:srgbClr val="E30026"/>
                </a:solidFill>
                <a:effectLst/>
                <a:uLnTx/>
                <a:uFillTx/>
                <a:latin typeface="Corporate S" pitchFamily="50" charset="0"/>
                <a:ea typeface="+mn-ea"/>
                <a:cs typeface="+mn-cs"/>
              </a:rPr>
              <a:t> </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A description of the sustainable investment objective of the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methodologies used to assess, measure and monitor the impact of the sustainable investments on the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Similar disclosures to those required to be included within the pre-contractual disclosures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Similar disclosures to those required to be included within the annual report</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7" name="Content Placeholder 2"/>
          <p:cNvSpPr txBox="1">
            <a:spLocks/>
          </p:cNvSpPr>
          <p:nvPr/>
        </p:nvSpPr>
        <p:spPr>
          <a:xfrm>
            <a:off x="4644008" y="1628800"/>
            <a:ext cx="4269054" cy="3744416"/>
          </a:xfrm>
          <a:prstGeom prst="rect">
            <a:avLst/>
          </a:prstGeom>
          <a:solidFill>
            <a:schemeClr val="bg1">
              <a:alpha val="7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E30026"/>
                </a:solidFill>
                <a:effectLst/>
                <a:uLnTx/>
                <a:uFillTx/>
                <a:latin typeface="Corporate S" pitchFamily="50" charset="0"/>
                <a:ea typeface="+mn-ea"/>
                <a:cs typeface="+mn-cs"/>
              </a:rPr>
              <a:t>Annual Report</a:t>
            </a:r>
            <a:endParaRPr kumimoji="0" lang="en-US" sz="1600" b="0" i="0" u="none" strike="noStrike" kern="1200" cap="none" spc="0" normalizeH="0" baseline="0" noProof="0" dirty="0">
              <a:ln>
                <a:noFill/>
              </a:ln>
              <a:solidFill>
                <a:srgbClr val="E30026"/>
              </a:solidFill>
              <a:effectLst/>
              <a:uLnTx/>
              <a:uFillTx/>
              <a:latin typeface="Corporate S" pitchFamily="50" charset="0"/>
              <a:ea typeface="+mn-ea"/>
              <a:cs typeface="+mn-cs"/>
            </a:endParaRP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A description of the sustainable investment objective of the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methodologies used to assess, measure and monitor the impact of the sustainable investments on the product</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Similar disclosures to those required to be included within the pre-contractual disclosures</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Similar disclosures to those required to be included within the annual report</a:t>
            </a: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196260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201151" cy="6858000"/>
          </a:xfrm>
          <a:prstGeom prst="rect">
            <a:avLst/>
          </a:prstGeom>
        </p:spPr>
      </p:pic>
      <p:sp>
        <p:nvSpPr>
          <p:cNvPr id="4" name="Rectangle 3"/>
          <p:cNvSpPr/>
          <p:nvPr/>
        </p:nvSpPr>
        <p:spPr>
          <a:xfrm>
            <a:off x="0" y="4103160"/>
            <a:ext cx="9204777" cy="18002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Box 4"/>
          <p:cNvSpPr txBox="1"/>
          <p:nvPr/>
        </p:nvSpPr>
        <p:spPr>
          <a:xfrm>
            <a:off x="1403648" y="4633972"/>
            <a:ext cx="7416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A39A00">
                    <a:lumMod val="50000"/>
                  </a:srgbClr>
                </a:solidFill>
                <a:effectLst/>
                <a:uLnTx/>
                <a:uFillTx/>
                <a:latin typeface="Corporate S" pitchFamily="50" charset="0"/>
                <a:ea typeface="+mn-ea"/>
                <a:cs typeface="+mn-cs"/>
              </a:rPr>
              <a:t>Taxonomy Regulation</a:t>
            </a:r>
            <a:endPar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7" name="Picture 6"/>
          <p:cNvPicPr>
            <a:picLocks noChangeAspect="1"/>
          </p:cNvPicPr>
          <p:nvPr/>
        </p:nvPicPr>
        <p:blipFill>
          <a:blip r:embed="rId3"/>
          <a:stretch>
            <a:fillRect/>
          </a:stretch>
        </p:blipFill>
        <p:spPr>
          <a:xfrm>
            <a:off x="7308304" y="404664"/>
            <a:ext cx="1438781" cy="609653"/>
          </a:xfrm>
          <a:prstGeom prst="rect">
            <a:avLst/>
          </a:prstGeom>
        </p:spPr>
      </p:pic>
    </p:spTree>
    <p:extLst>
      <p:ext uri="{BB962C8B-B14F-4D97-AF65-F5344CB8AC3E}">
        <p14:creationId xmlns:p14="http://schemas.microsoft.com/office/powerpoint/2010/main" val="1070800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51520" y="648824"/>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Taxonomy Regulation</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276812" y="1484784"/>
            <a:ext cx="4508135" cy="4680520"/>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Harmonised classification system for economic activities that qualify as environmental sustainable for investment purposes</a:t>
            </a:r>
          </a:p>
          <a:p>
            <a:pPr marL="3238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Level 1 requirement to disclose:</a:t>
            </a:r>
          </a:p>
          <a:p>
            <a:pPr marL="611850" marR="0" lvl="2"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information on the environmental objective(s) to which the investment contributes </a:t>
            </a:r>
          </a:p>
          <a:p>
            <a:pPr marL="611850" marR="0" lvl="2"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how and to what extent the investments underlying the financial product are in environmentally sustainable economic activities</a:t>
            </a:r>
          </a:p>
          <a:p>
            <a:pPr marL="3238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Level 1 applies from </a:t>
            </a:r>
            <a:r>
              <a:rPr kumimoji="0" lang="en-IE" sz="1600" b="1" i="0" u="none" strike="noStrike" kern="1200" cap="none" spc="0" normalizeH="0" baseline="0" noProof="0" dirty="0">
                <a:ln>
                  <a:noFill/>
                </a:ln>
                <a:solidFill>
                  <a:srgbClr val="000000"/>
                </a:solidFill>
                <a:effectLst/>
                <a:uLnTx/>
                <a:uFillTx/>
                <a:latin typeface="Corporate S" pitchFamily="50" charset="0"/>
                <a:ea typeface="+mn-ea"/>
                <a:cs typeface="+mn-cs"/>
              </a:rPr>
              <a:t>1 January 2022 </a:t>
            </a: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(first two environmental objectives) and </a:t>
            </a:r>
            <a:r>
              <a:rPr kumimoji="0" lang="en-IE" sz="1600" b="1" i="0" u="none" strike="noStrike" kern="1200" cap="none" spc="0" normalizeH="0" baseline="0" noProof="0" dirty="0">
                <a:ln>
                  <a:noFill/>
                </a:ln>
                <a:solidFill>
                  <a:srgbClr val="000000"/>
                </a:solidFill>
                <a:effectLst/>
                <a:uLnTx/>
                <a:uFillTx/>
                <a:latin typeface="Corporate S" pitchFamily="50" charset="0"/>
                <a:ea typeface="+mn-ea"/>
                <a:cs typeface="+mn-cs"/>
              </a:rPr>
              <a:t>1 January 2023 </a:t>
            </a: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(last four environmental objectives)</a:t>
            </a:r>
          </a:p>
          <a:p>
            <a:pPr marL="323850" marR="0" lvl="1" indent="-3238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RTS addressing disclosures under SFDR and Taxonomy Regulation due to apply from </a:t>
            </a:r>
            <a:r>
              <a:rPr kumimoji="0" lang="en-IE" sz="1600" b="1" i="0" u="none" strike="noStrike" kern="1200" cap="none" spc="0" normalizeH="0" baseline="0" noProof="0" dirty="0">
                <a:ln>
                  <a:noFill/>
                </a:ln>
                <a:solidFill>
                  <a:srgbClr val="000000"/>
                </a:solidFill>
                <a:effectLst/>
                <a:uLnTx/>
                <a:uFillTx/>
                <a:latin typeface="Corporate S" pitchFamily="50" charset="0"/>
                <a:ea typeface="+mn-ea"/>
                <a:cs typeface="+mn-cs"/>
              </a:rPr>
              <a:t>1 January 2023</a:t>
            </a: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972000" marR="0" lvl="2" indent="-288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15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972000" marR="0" lvl="2" indent="-288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1500" b="1"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75373" y="425147"/>
            <a:ext cx="1438781" cy="609653"/>
          </a:xfrm>
          <a:prstGeom prst="rect">
            <a:avLst/>
          </a:prstGeom>
        </p:spPr>
      </p:pic>
      <p:grpSp>
        <p:nvGrpSpPr>
          <p:cNvPr id="20" name="Group 19"/>
          <p:cNvGrpSpPr/>
          <p:nvPr/>
        </p:nvGrpSpPr>
        <p:grpSpPr>
          <a:xfrm>
            <a:off x="5118496" y="2177339"/>
            <a:ext cx="3773984" cy="2835837"/>
            <a:chOff x="5014324" y="1916832"/>
            <a:chExt cx="3773984" cy="2835837"/>
          </a:xfrm>
        </p:grpSpPr>
        <p:pic>
          <p:nvPicPr>
            <p:cNvPr id="3" name="Picture 2"/>
            <p:cNvPicPr>
              <a:picLocks noChangeAspect="1"/>
            </p:cNvPicPr>
            <p:nvPr/>
          </p:nvPicPr>
          <p:blipFill>
            <a:blip r:embed="rId4"/>
            <a:stretch>
              <a:fillRect/>
            </a:stretch>
          </p:blipFill>
          <p:spPr>
            <a:xfrm>
              <a:off x="5020456" y="1916832"/>
              <a:ext cx="541067" cy="563929"/>
            </a:xfrm>
            <a:prstGeom prst="rect">
              <a:avLst/>
            </a:prstGeom>
          </p:spPr>
        </p:pic>
        <p:pic>
          <p:nvPicPr>
            <p:cNvPr id="7" name="Picture 6"/>
            <p:cNvPicPr>
              <a:picLocks noChangeAspect="1"/>
            </p:cNvPicPr>
            <p:nvPr/>
          </p:nvPicPr>
          <p:blipFill>
            <a:blip r:embed="rId5"/>
            <a:stretch>
              <a:fillRect/>
            </a:stretch>
          </p:blipFill>
          <p:spPr>
            <a:xfrm>
              <a:off x="6948264" y="1932073"/>
              <a:ext cx="533446" cy="548688"/>
            </a:xfrm>
            <a:prstGeom prst="rect">
              <a:avLst/>
            </a:prstGeom>
          </p:spPr>
        </p:pic>
        <p:pic>
          <p:nvPicPr>
            <p:cNvPr id="9" name="Picture 8"/>
            <p:cNvPicPr>
              <a:picLocks noChangeAspect="1"/>
            </p:cNvPicPr>
            <p:nvPr/>
          </p:nvPicPr>
          <p:blipFill>
            <a:blip r:embed="rId6"/>
            <a:stretch>
              <a:fillRect/>
            </a:stretch>
          </p:blipFill>
          <p:spPr>
            <a:xfrm>
              <a:off x="5014324" y="2894870"/>
              <a:ext cx="540000" cy="584471"/>
            </a:xfrm>
            <a:prstGeom prst="rect">
              <a:avLst/>
            </a:prstGeom>
          </p:spPr>
        </p:pic>
        <p:pic>
          <p:nvPicPr>
            <p:cNvPr id="10" name="Picture 9"/>
            <p:cNvPicPr>
              <a:picLocks noChangeAspect="1"/>
            </p:cNvPicPr>
            <p:nvPr/>
          </p:nvPicPr>
          <p:blipFill>
            <a:blip r:embed="rId7"/>
            <a:stretch>
              <a:fillRect/>
            </a:stretch>
          </p:blipFill>
          <p:spPr>
            <a:xfrm>
              <a:off x="6967314" y="2894870"/>
              <a:ext cx="540000" cy="598154"/>
            </a:xfrm>
            <a:prstGeom prst="rect">
              <a:avLst/>
            </a:prstGeom>
          </p:spPr>
        </p:pic>
        <p:pic>
          <p:nvPicPr>
            <p:cNvPr id="11" name="Picture 10"/>
            <p:cNvPicPr>
              <a:picLocks noChangeAspect="1"/>
            </p:cNvPicPr>
            <p:nvPr/>
          </p:nvPicPr>
          <p:blipFill>
            <a:blip r:embed="rId8"/>
            <a:stretch>
              <a:fillRect/>
            </a:stretch>
          </p:blipFill>
          <p:spPr>
            <a:xfrm>
              <a:off x="5015211" y="4055144"/>
              <a:ext cx="540000" cy="548181"/>
            </a:xfrm>
            <a:prstGeom prst="rect">
              <a:avLst/>
            </a:prstGeom>
          </p:spPr>
        </p:pic>
        <p:pic>
          <p:nvPicPr>
            <p:cNvPr id="12" name="Picture 11"/>
            <p:cNvPicPr>
              <a:picLocks noChangeAspect="1"/>
            </p:cNvPicPr>
            <p:nvPr/>
          </p:nvPicPr>
          <p:blipFill>
            <a:blip r:embed="rId9"/>
            <a:stretch>
              <a:fillRect/>
            </a:stretch>
          </p:blipFill>
          <p:spPr>
            <a:xfrm>
              <a:off x="6948263" y="4055144"/>
              <a:ext cx="540000" cy="614769"/>
            </a:xfrm>
            <a:prstGeom prst="rect">
              <a:avLst/>
            </a:prstGeom>
          </p:spPr>
        </p:pic>
        <p:sp>
          <p:nvSpPr>
            <p:cNvPr id="13" name="TextBox 12"/>
            <p:cNvSpPr txBox="1"/>
            <p:nvPr/>
          </p:nvSpPr>
          <p:spPr>
            <a:xfrm>
              <a:off x="5561523" y="1990972"/>
              <a:ext cx="1242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1.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Climate change mitigation</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4" name="TextBox 13"/>
            <p:cNvSpPr txBox="1"/>
            <p:nvPr/>
          </p:nvSpPr>
          <p:spPr>
            <a:xfrm>
              <a:off x="7513818" y="1990973"/>
              <a:ext cx="1242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4.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Transition to circular economy</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5" name="TextBox 14"/>
            <p:cNvSpPr txBox="1"/>
            <p:nvPr/>
          </p:nvSpPr>
          <p:spPr>
            <a:xfrm>
              <a:off x="5561523" y="2978503"/>
              <a:ext cx="1242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2.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Climate change adaptation</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7" name="TextBox 16"/>
            <p:cNvSpPr txBox="1"/>
            <p:nvPr/>
          </p:nvSpPr>
          <p:spPr>
            <a:xfrm>
              <a:off x="5561523" y="3983228"/>
              <a:ext cx="12427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3.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Sustainable use and protection of water and marine resources</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8" name="TextBox 17"/>
            <p:cNvSpPr txBox="1"/>
            <p:nvPr/>
          </p:nvSpPr>
          <p:spPr>
            <a:xfrm>
              <a:off x="7545583" y="2898255"/>
              <a:ext cx="124272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5.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Pollution prevention and control</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9" name="TextBox 18"/>
            <p:cNvSpPr txBox="1"/>
            <p:nvPr/>
          </p:nvSpPr>
          <p:spPr>
            <a:xfrm>
              <a:off x="7540980" y="3983228"/>
              <a:ext cx="12427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6.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Protection and restoration of biodiversity and ecosystems</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grpSp>
    </p:spTree>
    <p:extLst>
      <p:ext uri="{BB962C8B-B14F-4D97-AF65-F5344CB8AC3E}">
        <p14:creationId xmlns:p14="http://schemas.microsoft.com/office/powerpoint/2010/main" val="3430680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300290" y="639464"/>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Taxonomy Regulation: </a:t>
            </a:r>
            <a:b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b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Disclosures / Disclaimers</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p:txBody>
      </p:sp>
      <p:pic>
        <p:nvPicPr>
          <p:cNvPr id="3" name="Picture 2"/>
          <p:cNvPicPr>
            <a:picLocks noChangeAspect="1"/>
          </p:cNvPicPr>
          <p:nvPr/>
        </p:nvPicPr>
        <p:blipFill>
          <a:blip r:embed="rId3"/>
          <a:stretch>
            <a:fillRect/>
          </a:stretch>
        </p:blipFill>
        <p:spPr>
          <a:xfrm>
            <a:off x="7164288" y="457048"/>
            <a:ext cx="1438781" cy="609653"/>
          </a:xfrm>
          <a:prstGeom prst="rect">
            <a:avLst/>
          </a:prstGeom>
        </p:spPr>
      </p:pic>
      <p:sp>
        <p:nvSpPr>
          <p:cNvPr id="4" name="Oval 3"/>
          <p:cNvSpPr/>
          <p:nvPr/>
        </p:nvSpPr>
        <p:spPr>
          <a:xfrm>
            <a:off x="401026" y="1628800"/>
            <a:ext cx="1620000" cy="162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9" name="Oval 8"/>
          <p:cNvSpPr/>
          <p:nvPr/>
        </p:nvSpPr>
        <p:spPr>
          <a:xfrm>
            <a:off x="401026" y="3356992"/>
            <a:ext cx="1620000" cy="162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Oval 9"/>
          <p:cNvSpPr/>
          <p:nvPr/>
        </p:nvSpPr>
        <p:spPr>
          <a:xfrm>
            <a:off x="401026" y="5085184"/>
            <a:ext cx="1620000" cy="162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1" name="TextBox 10"/>
          <p:cNvSpPr txBox="1"/>
          <p:nvPr/>
        </p:nvSpPr>
        <p:spPr>
          <a:xfrm>
            <a:off x="706970" y="1772816"/>
            <a:ext cx="10081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rPr>
              <a:t>Product which has sustainable investment as an objective (Article 9)</a:t>
            </a:r>
            <a:endParaRPr kumimoji="0" lang="en-GB" sz="12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2" name="TextBox 11"/>
          <p:cNvSpPr txBox="1"/>
          <p:nvPr/>
        </p:nvSpPr>
        <p:spPr>
          <a:xfrm>
            <a:off x="611560" y="3750131"/>
            <a:ext cx="11755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rPr>
              <a:t>Product which promotes environmental characteristics (Article 8)</a:t>
            </a:r>
            <a:endParaRPr kumimoji="0" lang="en-GB" sz="12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3" name="TextBox 12"/>
          <p:cNvSpPr txBox="1"/>
          <p:nvPr/>
        </p:nvSpPr>
        <p:spPr>
          <a:xfrm>
            <a:off x="683568" y="5589240"/>
            <a:ext cx="10081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rPr>
              <a:t>Product which does neither</a:t>
            </a:r>
            <a:endParaRPr kumimoji="0" lang="en-GB" sz="12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4" name="TextBox 13"/>
          <p:cNvSpPr txBox="1"/>
          <p:nvPr/>
        </p:nvSpPr>
        <p:spPr>
          <a:xfrm>
            <a:off x="2339751" y="2005293"/>
            <a:ext cx="6263317" cy="871180"/>
          </a:xfrm>
          <a:prstGeom prst="snipRoundRect">
            <a:avLst/>
          </a:prstGeom>
          <a:solidFill>
            <a:schemeClr val="bg1">
              <a:lumMod val="85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Detailed disclosure requirements</a:t>
            </a:r>
            <a:endPar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No disclaimer required</a:t>
            </a:r>
            <a:endPar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5" name="TextBox 14"/>
          <p:cNvSpPr txBox="1"/>
          <p:nvPr/>
        </p:nvSpPr>
        <p:spPr>
          <a:xfrm>
            <a:off x="2339751" y="3084720"/>
            <a:ext cx="6344874" cy="2161818"/>
          </a:xfrm>
          <a:prstGeom prst="snipRoundRect">
            <a:avLst/>
          </a:prstGeom>
          <a:solidFill>
            <a:schemeClr val="bg1">
              <a:lumMod val="85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Detailed disclosure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“The “do no significant harm” principle is applied only for the investments underlying the product that take into account the EU criteria for environmentally sustainable investments.</a:t>
            </a:r>
            <a:endPar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The investments underlying the remaining portion of this financial product do not take into account the EU criteria for environmentally sustainable investments.”</a:t>
            </a:r>
          </a:p>
        </p:txBody>
      </p:sp>
      <p:sp>
        <p:nvSpPr>
          <p:cNvPr id="16" name="TextBox 15"/>
          <p:cNvSpPr txBox="1"/>
          <p:nvPr/>
        </p:nvSpPr>
        <p:spPr>
          <a:xfrm>
            <a:off x="2422052" y="5624259"/>
            <a:ext cx="6181016" cy="613053"/>
          </a:xfrm>
          <a:prstGeom prst="snipRoundRect">
            <a:avLst/>
          </a:prstGeom>
          <a:solidFill>
            <a:schemeClr val="bg1">
              <a:lumMod val="85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“The investments underlying this financial product do not take into account the EU criteria for environmentally sustainable investments.”</a:t>
            </a:r>
          </a:p>
        </p:txBody>
      </p:sp>
      <p:cxnSp>
        <p:nvCxnSpPr>
          <p:cNvPr id="26" name="Straight Connector 25"/>
          <p:cNvCxnSpPr>
            <a:stCxn id="4" idx="6"/>
          </p:cNvCxnSpPr>
          <p:nvPr/>
        </p:nvCxnSpPr>
        <p:spPr>
          <a:xfrm flipV="1">
            <a:off x="2021026" y="2438799"/>
            <a:ext cx="288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19914" y="4167855"/>
            <a:ext cx="288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38844" y="5936722"/>
            <a:ext cx="360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62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300290" y="639464"/>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Taxonomy Regulation:</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Alignment Disclosure</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p:txBody>
      </p:sp>
      <p:pic>
        <p:nvPicPr>
          <p:cNvPr id="3" name="Picture 2"/>
          <p:cNvPicPr>
            <a:picLocks noChangeAspect="1"/>
          </p:cNvPicPr>
          <p:nvPr/>
        </p:nvPicPr>
        <p:blipFill>
          <a:blip r:embed="rId3"/>
          <a:stretch>
            <a:fillRect/>
          </a:stretch>
        </p:blipFill>
        <p:spPr>
          <a:xfrm>
            <a:off x="7164288" y="457048"/>
            <a:ext cx="1438781" cy="609653"/>
          </a:xfrm>
          <a:prstGeom prst="rect">
            <a:avLst/>
          </a:prstGeom>
        </p:spPr>
      </p:pic>
      <p:sp>
        <p:nvSpPr>
          <p:cNvPr id="6" name="TextBox 5"/>
          <p:cNvSpPr txBox="1"/>
          <p:nvPr/>
        </p:nvSpPr>
        <p:spPr>
          <a:xfrm>
            <a:off x="4067944" y="6166465"/>
            <a:ext cx="4626834"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666666"/>
                </a:solidFill>
                <a:effectLst/>
                <a:uLnTx/>
                <a:uFillTx/>
                <a:latin typeface="Corporate S" pitchFamily="50" charset="0"/>
                <a:ea typeface="+mn-ea"/>
                <a:cs typeface="+mn-cs"/>
              </a:rPr>
              <a:t>European Commission Adopted Delegated Act 6 April 2022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666666"/>
                </a:solidFill>
                <a:effectLst/>
                <a:uLnTx/>
                <a:uFillTx/>
                <a:latin typeface="Corporate S" pitchFamily="50" charset="0"/>
                <a:ea typeface="+mn-ea"/>
                <a:cs typeface="+mn-cs"/>
              </a:rPr>
              <a:t>Annex II Template pre-contractual disclosure for Article 8 Light Green Products</a:t>
            </a:r>
            <a:endParaRPr kumimoji="0" lang="en-GB" sz="1100" b="0" i="0" u="none" strike="noStrike" kern="1200" cap="none" spc="0" normalizeH="0" baseline="0" noProof="0" dirty="0">
              <a:ln>
                <a:noFill/>
              </a:ln>
              <a:solidFill>
                <a:srgbClr val="666666"/>
              </a:solidFill>
              <a:effectLst/>
              <a:uLnTx/>
              <a:uFillTx/>
              <a:latin typeface="Corporate S" pitchFamily="50" charset="0"/>
              <a:ea typeface="+mn-ea"/>
              <a:cs typeface="+mn-cs"/>
            </a:endParaRPr>
          </a:p>
        </p:txBody>
      </p:sp>
      <p:pic>
        <p:nvPicPr>
          <p:cNvPr id="7" name="Picture 6"/>
          <p:cNvPicPr>
            <a:picLocks noChangeAspect="1"/>
          </p:cNvPicPr>
          <p:nvPr/>
        </p:nvPicPr>
        <p:blipFill>
          <a:blip r:embed="rId4"/>
          <a:stretch>
            <a:fillRect/>
          </a:stretch>
        </p:blipFill>
        <p:spPr>
          <a:xfrm>
            <a:off x="1670112" y="1654602"/>
            <a:ext cx="5803776" cy="4367790"/>
          </a:xfrm>
          <a:prstGeom prst="rect">
            <a:avLst/>
          </a:prstGeom>
        </p:spPr>
      </p:pic>
    </p:spTree>
    <p:extLst>
      <p:ext uri="{BB962C8B-B14F-4D97-AF65-F5344CB8AC3E}">
        <p14:creationId xmlns:p14="http://schemas.microsoft.com/office/powerpoint/2010/main" val="3737189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t="1" b="3042"/>
          <a:stretch/>
        </p:blipFill>
        <p:spPr>
          <a:xfrm>
            <a:off x="27650" y="0"/>
            <a:ext cx="9202172" cy="6885383"/>
          </a:xfrm>
          <a:prstGeom prst="rect">
            <a:avLst/>
          </a:prstGeom>
          <a:ln>
            <a:solidFill>
              <a:srgbClr val="C00000"/>
            </a:solidFill>
            <a:prstDash val="sysDash"/>
          </a:ln>
        </p:spPr>
      </p:pic>
      <p:sp>
        <p:nvSpPr>
          <p:cNvPr id="5" name="Title 1" descr="|"/>
          <p:cNvSpPr txBox="1">
            <a:spLocks/>
          </p:cNvSpPr>
          <p:nvPr/>
        </p:nvSpPr>
        <p:spPr>
          <a:xfrm>
            <a:off x="323528" y="1196752"/>
            <a:ext cx="8352928"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Taxonomy Regulation (Regulation (EU) 2020/852)</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20" name="Picture 19"/>
          <p:cNvPicPr>
            <a:picLocks noChangeAspect="1"/>
          </p:cNvPicPr>
          <p:nvPr/>
        </p:nvPicPr>
        <p:blipFill rotWithShape="1">
          <a:blip r:embed="rId3"/>
          <a:srcRect t="4045" r="1349" b="5501"/>
          <a:stretch/>
        </p:blipFill>
        <p:spPr>
          <a:xfrm>
            <a:off x="7175055" y="138066"/>
            <a:ext cx="1897096" cy="833272"/>
          </a:xfrm>
          <a:prstGeom prst="rect">
            <a:avLst/>
          </a:prstGeom>
        </p:spPr>
      </p:pic>
      <p:sp>
        <p:nvSpPr>
          <p:cNvPr id="6" name="Rectangle 5"/>
          <p:cNvSpPr/>
          <p:nvPr/>
        </p:nvSpPr>
        <p:spPr>
          <a:xfrm>
            <a:off x="395536" y="1663649"/>
            <a:ext cx="8589465" cy="2264712"/>
          </a:xfrm>
          <a:prstGeom prst="rect">
            <a:avLst/>
          </a:prstGeom>
          <a:solidFill>
            <a:schemeClr val="bg1">
              <a:lumMod val="85000"/>
              <a:alpha val="9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Box 6"/>
          <p:cNvSpPr txBox="1"/>
          <p:nvPr/>
        </p:nvSpPr>
        <p:spPr>
          <a:xfrm>
            <a:off x="3081605" y="1852673"/>
            <a:ext cx="2980790" cy="1942519"/>
          </a:xfrm>
          <a:prstGeom prst="rect">
            <a:avLst/>
          </a:prstGeom>
          <a:solidFill>
            <a:schemeClr val="bg1">
              <a:lumMod val="85000"/>
            </a:schemeClr>
          </a:solidFill>
          <a:ln w="28575">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C00000"/>
                </a:solidFill>
                <a:effectLst/>
                <a:uLnTx/>
                <a:uFillTx/>
                <a:latin typeface="Arial Narrow"/>
                <a:ea typeface="+mn-ea"/>
                <a:cs typeface="+mn-cs"/>
              </a:rPr>
              <a:t>Taxonomy Regulation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000000">
                    <a:lumMod val="50000"/>
                    <a:lumOff val="50000"/>
                  </a:srgbClr>
                </a:solidFill>
                <a:effectLst/>
                <a:uLnTx/>
                <a:uFillTx/>
                <a:latin typeface="Arial Narrow"/>
                <a:ea typeface="+mn-ea"/>
                <a:cs typeface="+mn-cs"/>
              </a:rPr>
              <a:t>Applies from </a:t>
            </a:r>
            <a:r>
              <a:rPr kumimoji="0" lang="en-IE" sz="1200" b="1" i="0" u="none" strike="noStrike" kern="1200" cap="none" spc="0" normalizeH="0" baseline="0" noProof="0" dirty="0">
                <a:ln>
                  <a:noFill/>
                </a:ln>
                <a:solidFill>
                  <a:srgbClr val="000000">
                    <a:lumMod val="50000"/>
                    <a:lumOff val="50000"/>
                  </a:srgbClr>
                </a:solidFill>
                <a:effectLst/>
                <a:uLnTx/>
                <a:uFillTx/>
                <a:latin typeface="Arial Narrow"/>
                <a:ea typeface="+mn-ea"/>
                <a:cs typeface="+mn-cs"/>
              </a:rPr>
              <a:t>1 January 2022</a:t>
            </a:r>
            <a:endParaRPr kumimoji="0" lang="en-IE" sz="1800" b="0" i="0" u="none" strike="noStrike" kern="1200" cap="none" spc="0" normalizeH="0" baseline="0" noProof="0" dirty="0">
              <a:ln>
                <a:noFill/>
              </a:ln>
              <a:solidFill>
                <a:srgbClr val="000000">
                  <a:lumMod val="50000"/>
                  <a:lumOff val="50000"/>
                </a:srgbClr>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Arial Narrow"/>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pic>
        <p:nvPicPr>
          <p:cNvPr id="8" name="Picture 7"/>
          <p:cNvPicPr>
            <a:picLocks noChangeAspect="1"/>
          </p:cNvPicPr>
          <p:nvPr/>
        </p:nvPicPr>
        <p:blipFill>
          <a:blip r:embed="rId4">
            <a:duotone>
              <a:prstClr val="black"/>
              <a:schemeClr val="tx2">
                <a:tint val="45000"/>
                <a:satMod val="400000"/>
              </a:schemeClr>
            </a:duotone>
          </a:blip>
          <a:stretch>
            <a:fillRect/>
          </a:stretch>
        </p:blipFill>
        <p:spPr>
          <a:xfrm>
            <a:off x="3341440" y="2431970"/>
            <a:ext cx="2461120" cy="1261319"/>
          </a:xfrm>
          <a:prstGeom prst="rect">
            <a:avLst/>
          </a:prstGeom>
        </p:spPr>
      </p:pic>
      <p:sp>
        <p:nvSpPr>
          <p:cNvPr id="9" name="Rectangle 8"/>
          <p:cNvSpPr/>
          <p:nvPr/>
        </p:nvSpPr>
        <p:spPr>
          <a:xfrm>
            <a:off x="395536" y="3789040"/>
            <a:ext cx="8589465" cy="299275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Box 9"/>
          <p:cNvSpPr txBox="1"/>
          <p:nvPr/>
        </p:nvSpPr>
        <p:spPr>
          <a:xfrm>
            <a:off x="469605" y="3916143"/>
            <a:ext cx="1871790" cy="2766845"/>
          </a:xfrm>
          <a:prstGeom prst="rect">
            <a:avLst/>
          </a:prstGeom>
          <a:solidFill>
            <a:schemeClr val="bg1">
              <a:lumMod val="85000"/>
            </a:schemeClr>
          </a:solidFill>
          <a:ln w="28575">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Corporate S" pitchFamily="50" charset="0"/>
                <a:ea typeface="+mn-ea"/>
                <a:cs typeface="+mn-cs"/>
              </a:rPr>
              <a:t>Climate Delegated Act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Applies from </a:t>
            </a:r>
            <a:r>
              <a:rPr kumimoji="0" lang="en-IE" sz="1100" b="1"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1 January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Delegated regulation establishing </a:t>
            </a:r>
            <a:r>
              <a:rPr kumimoji="0" lang="en-GB" sz="10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technical screening criteria </a:t>
            </a:r>
            <a:r>
              <a:rPr kumimoji="0" lang="en-GB" sz="10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for determining the conditions under which an economic activity qualifies as contributing to </a:t>
            </a:r>
            <a:r>
              <a:rPr kumimoji="0" lang="en-GB" sz="10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climate change mitigation </a:t>
            </a:r>
            <a:r>
              <a:rPr kumimoji="0" lang="en-GB" sz="10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or </a:t>
            </a:r>
            <a:r>
              <a:rPr kumimoji="0" lang="en-GB" sz="10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climate change adaptation </a:t>
            </a:r>
            <a:r>
              <a:rPr kumimoji="0" lang="en-GB" sz="10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and does no significant harm to other environmental objectives</a:t>
            </a:r>
            <a:endParaRPr kumimoji="0" lang="en-IE"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1" name="TextBox 10"/>
          <p:cNvSpPr txBox="1"/>
          <p:nvPr/>
        </p:nvSpPr>
        <p:spPr>
          <a:xfrm>
            <a:off x="2467834" y="3915601"/>
            <a:ext cx="1940929" cy="2767385"/>
          </a:xfrm>
          <a:prstGeom prst="rect">
            <a:avLst/>
          </a:prstGeom>
          <a:solidFill>
            <a:schemeClr val="bg1">
              <a:lumMod val="85000"/>
            </a:schemeClr>
          </a:solidFill>
          <a:ln w="28575">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C00000"/>
                </a:solidFill>
                <a:effectLst/>
                <a:uLnTx/>
                <a:uFillTx/>
                <a:latin typeface="Corporate S" pitchFamily="50" charset="0"/>
                <a:ea typeface="+mn-ea"/>
                <a:cs typeface="+mn-cs"/>
              </a:rPr>
              <a:t>Complementary Delegated Act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Applies from </a:t>
            </a:r>
            <a:r>
              <a:rPr kumimoji="0" lang="en-IE" sz="1200" b="1"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1 January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Delegated regulation setting out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technical screening criteria </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for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climate change mitigation</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and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climate change adaptation</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for additional economic activities in the energy sectors not include in the Climate Delegated Act –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natural gas </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and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nuclear</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a:t>
            </a:r>
            <a:r>
              <a:rPr kumimoji="0" lang="en-GB" sz="105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energy</a:t>
            </a:r>
            <a:r>
              <a:rPr kumimoji="0" lang="en-GB" sz="105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sectors</a:t>
            </a:r>
            <a:endParaRPr kumimoji="0" lang="en-IE" sz="10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2" name="TextBox 11"/>
          <p:cNvSpPr txBox="1"/>
          <p:nvPr/>
        </p:nvSpPr>
        <p:spPr>
          <a:xfrm>
            <a:off x="4535202" y="3904770"/>
            <a:ext cx="2358965" cy="2761289"/>
          </a:xfrm>
          <a:prstGeom prst="rect">
            <a:avLst/>
          </a:prstGeom>
          <a:solidFill>
            <a:schemeClr val="bg1">
              <a:lumMod val="85000"/>
            </a:schemeClr>
          </a:solidFill>
          <a:ln w="28575">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C00000"/>
                </a:solidFill>
                <a:effectLst/>
                <a:uLnTx/>
                <a:uFillTx/>
                <a:latin typeface="Corporate S" pitchFamily="50" charset="0"/>
                <a:ea typeface="+mn-ea"/>
                <a:cs typeface="+mn-cs"/>
              </a:rPr>
              <a:t>Article 8 Delegated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Applies from </a:t>
            </a:r>
            <a:r>
              <a:rPr kumimoji="0" lang="en-US" sz="1200" b="1"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1 January 2022 </a:t>
            </a:r>
            <a:r>
              <a:rPr kumimoji="0" lang="en-US" sz="1200" b="0"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on a phased basis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In scope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non-financial undertakings </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will need to disclose: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Taxonomy-</a:t>
            </a:r>
            <a:r>
              <a:rPr kumimoji="0" lang="en-US" sz="900" b="0" i="1"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eligibility</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from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1 January 2022</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Taxonomy-</a:t>
            </a:r>
            <a:r>
              <a:rPr kumimoji="0" lang="en-US" sz="900" b="0" i="1"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alignment</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from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1 January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In scope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financial undertakings </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will need to disclose:</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Taxonomy-</a:t>
            </a:r>
            <a:r>
              <a:rPr kumimoji="0" lang="en-US" sz="900" b="0" i="1"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eligibility</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from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1 January 2022</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Taxonomy-</a:t>
            </a:r>
            <a:r>
              <a:rPr kumimoji="0" lang="en-US" sz="900" b="0" i="1"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alignment</a:t>
            </a:r>
            <a:r>
              <a:rPr kumimoji="0" lang="en-US" sz="900"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 from </a:t>
            </a:r>
            <a:r>
              <a:rPr kumimoji="0" lang="en-US" sz="900"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1 January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
        <p:nvSpPr>
          <p:cNvPr id="14" name="TextBox 13"/>
          <p:cNvSpPr txBox="1"/>
          <p:nvPr/>
        </p:nvSpPr>
        <p:spPr>
          <a:xfrm>
            <a:off x="7020606" y="3894481"/>
            <a:ext cx="1796913" cy="2761290"/>
          </a:xfrm>
          <a:prstGeom prst="rect">
            <a:avLst/>
          </a:prstGeom>
          <a:solidFill>
            <a:schemeClr val="bg1">
              <a:lumMod val="85000"/>
            </a:schemeClr>
          </a:solidFill>
          <a:ln w="28575">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C00000"/>
                </a:solidFill>
                <a:effectLst/>
                <a:uLnTx/>
                <a:uFillTx/>
                <a:latin typeface="Corporate S" pitchFamily="50" charset="0"/>
                <a:ea typeface="+mn-ea"/>
                <a:cs typeface="+mn-cs"/>
              </a:rPr>
              <a:t>Regulatory Technical Standards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728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Applies from </a:t>
            </a:r>
            <a:r>
              <a:rPr kumimoji="0" lang="en-US" sz="1200" b="1" i="0" u="none" strike="noStrike" kern="1200" cap="none" spc="0" normalizeH="0" baseline="0" noProof="0" dirty="0">
                <a:ln>
                  <a:noFill/>
                </a:ln>
                <a:solidFill>
                  <a:srgbClr val="000000">
                    <a:lumMod val="50000"/>
                    <a:lumOff val="50000"/>
                  </a:srgbClr>
                </a:solidFill>
                <a:effectLst/>
                <a:uLnTx/>
                <a:uFillTx/>
                <a:latin typeface="Corporate S" pitchFamily="50" charset="0"/>
                <a:ea typeface="+mn-ea"/>
                <a:cs typeface="+mn-cs"/>
              </a:rPr>
              <a:t>1 January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4" b="0"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rPr>
              <a:t>Regulatory technical standards under the SFDR providing for additional Taxonomy-related disclosures for Article 8 and Article 9 SFDR products  </a:t>
            </a:r>
            <a:endParaRPr kumimoji="0" lang="en-US" sz="1054" b="1" i="0" u="none" strike="noStrike" kern="1200" cap="none" spc="0" normalizeH="0" baseline="0" noProof="0" dirty="0">
              <a:ln>
                <a:noFill/>
              </a:ln>
              <a:solidFill>
                <a:srgbClr val="000000">
                  <a:lumMod val="95000"/>
                  <a:lumOff val="5000"/>
                </a:srgbClr>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50598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201151" cy="6858000"/>
          </a:xfrm>
          <a:prstGeom prst="rect">
            <a:avLst/>
          </a:prstGeom>
        </p:spPr>
      </p:pic>
      <p:pic>
        <p:nvPicPr>
          <p:cNvPr id="6" name="Picture 5"/>
          <p:cNvPicPr>
            <a:picLocks noChangeAspect="1"/>
          </p:cNvPicPr>
          <p:nvPr/>
        </p:nvPicPr>
        <p:blipFill rotWithShape="1">
          <a:blip r:embed="rId3"/>
          <a:srcRect t="1" b="3042"/>
          <a:stretch/>
        </p:blipFill>
        <p:spPr>
          <a:xfrm>
            <a:off x="0" y="1"/>
            <a:ext cx="9202172" cy="6885383"/>
          </a:xfrm>
          <a:prstGeom prst="rect">
            <a:avLst/>
          </a:prstGeom>
        </p:spPr>
      </p:pic>
      <p:sp>
        <p:nvSpPr>
          <p:cNvPr id="4" name="Rectangle 3"/>
          <p:cNvSpPr/>
          <p:nvPr/>
        </p:nvSpPr>
        <p:spPr>
          <a:xfrm>
            <a:off x="755577" y="1844824"/>
            <a:ext cx="7848872" cy="468052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5" name="TextBox 4"/>
          <p:cNvSpPr txBox="1"/>
          <p:nvPr/>
        </p:nvSpPr>
        <p:spPr>
          <a:xfrm>
            <a:off x="1119373" y="1947897"/>
            <a:ext cx="6962404" cy="37856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Overview</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Policies – Sustainability Risk Policy and Remuneration Policy</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Article 6 Disclosures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Article 8 Products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Article 9 Products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Taxonomy Regulation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Principal Adverse Impact Statement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MiFID Level 2 Amendments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rPr>
              <a:t>What’s Next?</a:t>
            </a:r>
          </a:p>
        </p:txBody>
      </p:sp>
      <p:pic>
        <p:nvPicPr>
          <p:cNvPr id="2" name="Picture 1"/>
          <p:cNvPicPr>
            <a:picLocks noChangeAspect="1"/>
          </p:cNvPicPr>
          <p:nvPr/>
        </p:nvPicPr>
        <p:blipFill>
          <a:blip r:embed="rId4"/>
          <a:stretch>
            <a:fillRect/>
          </a:stretch>
        </p:blipFill>
        <p:spPr>
          <a:xfrm>
            <a:off x="7236296" y="548680"/>
            <a:ext cx="1438781" cy="609653"/>
          </a:xfrm>
          <a:prstGeom prst="rect">
            <a:avLst/>
          </a:prstGeom>
        </p:spPr>
      </p:pic>
    </p:spTree>
    <p:extLst>
      <p:ext uri="{BB962C8B-B14F-4D97-AF65-F5344CB8AC3E}">
        <p14:creationId xmlns:p14="http://schemas.microsoft.com/office/powerpoint/2010/main" val="631963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0588"/>
          <a:stretch/>
        </p:blipFill>
        <p:spPr>
          <a:xfrm>
            <a:off x="1" y="1"/>
            <a:ext cx="9180512" cy="6858000"/>
          </a:xfrm>
          <a:prstGeom prst="rect">
            <a:avLst/>
          </a:prstGeom>
        </p:spPr>
      </p:pic>
      <p:sp>
        <p:nvSpPr>
          <p:cNvPr id="4" name="Rectangle 3"/>
          <p:cNvSpPr/>
          <p:nvPr/>
        </p:nvSpPr>
        <p:spPr>
          <a:xfrm>
            <a:off x="0" y="4103160"/>
            <a:ext cx="9204777" cy="18002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5" name="TextBox 4"/>
          <p:cNvSpPr txBox="1"/>
          <p:nvPr/>
        </p:nvSpPr>
        <p:spPr>
          <a:xfrm>
            <a:off x="1403648" y="4654816"/>
            <a:ext cx="77403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FFFFFF"/>
                </a:solidFill>
                <a:effectLst/>
                <a:uLnTx/>
                <a:uFillTx/>
                <a:latin typeface="Corporate S" pitchFamily="50" charset="0"/>
                <a:ea typeface="+mn-ea"/>
                <a:cs typeface="+mn-cs"/>
              </a:rPr>
              <a:t>Principal Adverse Impact Statement</a:t>
            </a:r>
            <a:endPar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7" name="Picture 6"/>
          <p:cNvPicPr>
            <a:picLocks noChangeAspect="1"/>
          </p:cNvPicPr>
          <p:nvPr/>
        </p:nvPicPr>
        <p:blipFill>
          <a:blip r:embed="rId3"/>
          <a:stretch>
            <a:fillRect/>
          </a:stretch>
        </p:blipFill>
        <p:spPr>
          <a:xfrm>
            <a:off x="7308304" y="476672"/>
            <a:ext cx="1438781" cy="609653"/>
          </a:xfrm>
          <a:prstGeom prst="rect">
            <a:avLst/>
          </a:prstGeom>
        </p:spPr>
      </p:pic>
    </p:spTree>
    <p:extLst>
      <p:ext uri="{BB962C8B-B14F-4D97-AF65-F5344CB8AC3E}">
        <p14:creationId xmlns:p14="http://schemas.microsoft.com/office/powerpoint/2010/main" val="1987274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061" y="0"/>
            <a:ext cx="9180512" cy="6858000"/>
          </a:xfrm>
          <a:prstGeom prst="rect">
            <a:avLst/>
          </a:prstGeom>
        </p:spPr>
      </p:pic>
      <p:sp>
        <p:nvSpPr>
          <p:cNvPr id="5" name="Title 1" descr="|"/>
          <p:cNvSpPr txBox="1">
            <a:spLocks/>
          </p:cNvSpPr>
          <p:nvPr/>
        </p:nvSpPr>
        <p:spPr>
          <a:xfrm>
            <a:off x="323528" y="715219"/>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is a Principal Adverse Impact </a:t>
            </a:r>
            <a:b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b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Statement?</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445395" y="1916832"/>
            <a:ext cx="8283600" cy="2124136"/>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Where FMPs consider principal adverse impacts (“</a:t>
            </a:r>
            <a:r>
              <a:rPr kumimoji="0" lang="en-US" sz="2000" b="1" i="0" u="none" strike="noStrike" kern="1200" cap="none" spc="0" normalizeH="0" baseline="0" noProof="0" dirty="0" err="1">
                <a:ln>
                  <a:noFill/>
                </a:ln>
                <a:solidFill>
                  <a:srgbClr val="000000"/>
                </a:solidFill>
                <a:effectLst/>
                <a:uLnTx/>
                <a:uFillTx/>
                <a:latin typeface="Corporate S" pitchFamily="50" charset="0"/>
                <a:ea typeface="+mn-ea"/>
                <a:cs typeface="+mn-cs"/>
              </a:rPr>
              <a:t>PAI</a:t>
            </a: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 of investment decisions on sustainability factors – they must disclose a statement on their website on the due diligence policies with respect to those impacts, taking due account of their size, the nature and scale of their activities and the types of financial products they make available</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rPr>
              <a:t>Template provided in Annex I to Draft SFDR RTS </a:t>
            </a:r>
          </a:p>
          <a:p>
            <a:pPr marL="360000" marR="0" lvl="0" indent="-360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684000" marR="0" lvl="1" indent="-32400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90214" y="470467"/>
            <a:ext cx="1438781" cy="609653"/>
          </a:xfrm>
          <a:prstGeom prst="rect">
            <a:avLst/>
          </a:prstGeom>
        </p:spPr>
      </p:pic>
      <p:sp>
        <p:nvSpPr>
          <p:cNvPr id="3" name="Oval 2"/>
          <p:cNvSpPr/>
          <p:nvPr/>
        </p:nvSpPr>
        <p:spPr>
          <a:xfrm>
            <a:off x="935484" y="4473216"/>
            <a:ext cx="1800000" cy="1800000"/>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Flowchart: Stored Data 7"/>
          <p:cNvSpPr/>
          <p:nvPr/>
        </p:nvSpPr>
        <p:spPr>
          <a:xfrm flipH="1">
            <a:off x="1907703" y="4221088"/>
            <a:ext cx="6821291" cy="2304256"/>
          </a:xfrm>
          <a:prstGeom prst="flowChartOnlineStorag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9" name="TextBox 8"/>
          <p:cNvSpPr txBox="1"/>
          <p:nvPr/>
        </p:nvSpPr>
        <p:spPr>
          <a:xfrm>
            <a:off x="3203848" y="4365104"/>
            <a:ext cx="4752528" cy="2406813"/>
          </a:xfrm>
          <a:prstGeom prst="rect">
            <a:avLst/>
          </a:prstGeom>
          <a:noFill/>
        </p:spPr>
        <p:txBody>
          <a:bodyPr wrap="square" rtlCol="0">
            <a:spAutoFit/>
          </a:bodyPr>
          <a:lstStyle/>
          <a:p>
            <a:pPr marL="285750" marR="0" lvl="1" indent="-285750" algn="l" defTabSz="711200" rtl="0" eaLnBrk="1" fontAlgn="auto" latinLnBrk="0" hangingPunct="1">
              <a:lnSpc>
                <a:spcPct val="90000"/>
              </a:lnSpc>
              <a:spcBef>
                <a:spcPct val="0"/>
              </a:spcBef>
              <a:spcAft>
                <a:spcPct val="1500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policies on the identification and prioritisation of principal adverse sustainability impacts and indicators </a:t>
            </a:r>
          </a:p>
          <a:p>
            <a:pPr marL="285750" marR="0" lvl="1" indent="-285750" algn="l" defTabSz="711200" rtl="0" eaLnBrk="1" fontAlgn="auto" latinLnBrk="0" hangingPunct="1">
              <a:lnSpc>
                <a:spcPct val="90000"/>
              </a:lnSpc>
              <a:spcBef>
                <a:spcPct val="0"/>
              </a:spcBef>
              <a:spcAft>
                <a:spcPct val="1500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a description of the principal adverse sustainability impacts and of any actions taken or, where relevant, planned </a:t>
            </a:r>
          </a:p>
          <a:p>
            <a:pPr marL="285750" marR="0" lvl="1" indent="-285750" algn="l" defTabSz="711200" rtl="0" eaLnBrk="1" fontAlgn="auto" latinLnBrk="0" hangingPunct="1">
              <a:lnSpc>
                <a:spcPct val="90000"/>
              </a:lnSpc>
              <a:spcBef>
                <a:spcPct val="0"/>
              </a:spcBef>
              <a:spcAft>
                <a:spcPct val="1500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brief summaries of shareholder engagement policies </a:t>
            </a:r>
          </a:p>
          <a:p>
            <a:pPr marL="285750" marR="0" lvl="1" indent="-285750" algn="l" defTabSz="711200" rtl="0" eaLnBrk="1" fontAlgn="auto" latinLnBrk="0" hangingPunct="1">
              <a:lnSpc>
                <a:spcPct val="90000"/>
              </a:lnSpc>
              <a:spcBef>
                <a:spcPct val="0"/>
              </a:spcBef>
              <a:spcAft>
                <a:spcPct val="15000"/>
              </a:spcAft>
              <a:buClr>
                <a:srgbClr val="C00000"/>
              </a:buClr>
              <a:buSzTx/>
              <a:buFont typeface="Wingdings" panose="05000000000000000000"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a reference to their adherence to responsible business conduct codes and internationally recognised standards for due diligence and reporting and, where relevant, the degree of their alignment with the objectives of the Paris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Box 9"/>
          <p:cNvSpPr txBox="1"/>
          <p:nvPr/>
        </p:nvSpPr>
        <p:spPr>
          <a:xfrm>
            <a:off x="1349492" y="4926940"/>
            <a:ext cx="97198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FFFFFF"/>
                </a:solidFill>
                <a:effectLst/>
                <a:uLnTx/>
                <a:uFillTx/>
                <a:latin typeface="Arial Narrow"/>
                <a:ea typeface="+mn-ea"/>
                <a:cs typeface="+mn-cs"/>
              </a:rPr>
              <a:t>PAIS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FFFFFF"/>
                </a:solidFill>
                <a:effectLst/>
                <a:uLnTx/>
                <a:uFillTx/>
                <a:latin typeface="Arial Narrow"/>
                <a:ea typeface="+mn-ea"/>
                <a:cs typeface="+mn-cs"/>
              </a:rPr>
              <a:t>Level 1</a:t>
            </a: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572471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393" y="-9944"/>
            <a:ext cx="9180512" cy="6858000"/>
          </a:xfrm>
          <a:prstGeom prst="rect">
            <a:avLst/>
          </a:prstGeom>
        </p:spPr>
      </p:pic>
      <p:sp>
        <p:nvSpPr>
          <p:cNvPr id="5" name="Title 1" descr="|"/>
          <p:cNvSpPr txBox="1">
            <a:spLocks/>
          </p:cNvSpPr>
          <p:nvPr/>
        </p:nvSpPr>
        <p:spPr>
          <a:xfrm>
            <a:off x="401026" y="1034800"/>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Do all FMPs have to comply?</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445395" y="2060848"/>
            <a:ext cx="8283600" cy="4320480"/>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rPr>
              <a:t>The requirement applies on a comply or explain basis (unless the FMP has an average of 500 employees or is the parent undertaking of a large group which has an average of 500 employees, in which case they must comply).</a:t>
            </a:r>
          </a:p>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rPr>
              <a:t>Where FMPs do not consider PAI, they need to disclose on their website clear reasons for why they do not do so, including, where relevant, information as to whether and when they intend to consider such adverse impacts. </a:t>
            </a:r>
          </a:p>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rPr>
              <a:t>It is worth bearing in mind that </a:t>
            </a:r>
            <a:r>
              <a:rPr kumimoji="0" lang="en-GB" sz="2200" b="0" i="0" u="none" strike="noStrike" kern="1200" cap="none" spc="0" normalizeH="0" baseline="0" noProof="0" dirty="0">
                <a:ln>
                  <a:noFill/>
                </a:ln>
                <a:solidFill>
                  <a:srgbClr val="000000"/>
                </a:solidFill>
                <a:effectLst/>
                <a:uLnTx/>
                <a:uFillTx/>
                <a:latin typeface="Corporate S" pitchFamily="50" charset="0"/>
                <a:ea typeface="+mn-ea"/>
                <a:cs typeface="+mn-cs"/>
              </a:rPr>
              <a:t>the requirement is relevant to all FMPs offering services into the EU, not just those with licences to provide services in the EU (although there is no enforcement mechanism for non-EU entities).</a:t>
            </a:r>
            <a:endParaRPr kumimoji="0" lang="en-US" sz="22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8" name="Picture 7"/>
          <p:cNvPicPr>
            <a:picLocks noChangeAspect="1"/>
          </p:cNvPicPr>
          <p:nvPr/>
        </p:nvPicPr>
        <p:blipFill rotWithShape="1">
          <a:blip r:embed="rId3"/>
          <a:srcRect t="4045" r="1349" b="5501"/>
          <a:stretch/>
        </p:blipFill>
        <p:spPr>
          <a:xfrm>
            <a:off x="7092280" y="201528"/>
            <a:ext cx="1897096" cy="833272"/>
          </a:xfrm>
          <a:prstGeom prst="rect">
            <a:avLst/>
          </a:prstGeom>
        </p:spPr>
      </p:pic>
    </p:spTree>
    <p:extLst>
      <p:ext uri="{BB962C8B-B14F-4D97-AF65-F5344CB8AC3E}">
        <p14:creationId xmlns:p14="http://schemas.microsoft.com/office/powerpoint/2010/main" val="4290889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393" y="-9944"/>
            <a:ext cx="9180512" cy="6858000"/>
          </a:xfrm>
          <a:prstGeom prst="rect">
            <a:avLst/>
          </a:prstGeom>
        </p:spPr>
      </p:pic>
      <p:sp>
        <p:nvSpPr>
          <p:cNvPr id="5" name="Title 1" descr="|"/>
          <p:cNvSpPr txBox="1">
            <a:spLocks/>
          </p:cNvSpPr>
          <p:nvPr/>
        </p:nvSpPr>
        <p:spPr>
          <a:xfrm>
            <a:off x="338099" y="703379"/>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Draft Template PAIS – Mandatory Indicators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graphicFrame>
        <p:nvGraphicFramePr>
          <p:cNvPr id="3" name="Diagram 2"/>
          <p:cNvGraphicFramePr/>
          <p:nvPr/>
        </p:nvGraphicFramePr>
        <p:xfrm>
          <a:off x="251520" y="1313032"/>
          <a:ext cx="8640960" cy="4708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95536" y="6021288"/>
            <a:ext cx="84249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666666"/>
                </a:solidFill>
                <a:effectLst/>
                <a:uLnTx/>
                <a:uFillTx/>
                <a:latin typeface="Corporate S" pitchFamily="50" charset="0"/>
                <a:ea typeface="+mn-ea"/>
                <a:cs typeface="+mn-cs"/>
              </a:rPr>
              <a:t>Plus at least one additional indicator related to principal adverse impacts on climate or other environment related sustainability factor (Table 2 Annex I) plus at least one additional indicator related to principal adverse impact on a social, employee, human rights, anti-corruption or anti-bribery sustainability factor (Table 3 Annex I).</a:t>
            </a:r>
            <a:endParaRPr kumimoji="0" lang="en-GB" sz="1200" b="0" i="0" u="none" strike="noStrike" kern="1200" cap="none" spc="0" normalizeH="0" baseline="0" noProof="0" dirty="0">
              <a:ln>
                <a:noFill/>
              </a:ln>
              <a:solidFill>
                <a:srgbClr val="666666"/>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265695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393" y="-9944"/>
            <a:ext cx="9180512" cy="6858000"/>
          </a:xfrm>
          <a:prstGeom prst="rect">
            <a:avLst/>
          </a:prstGeom>
        </p:spPr>
      </p:pic>
      <p:sp>
        <p:nvSpPr>
          <p:cNvPr id="5" name="Title 1" descr="|"/>
          <p:cNvSpPr txBox="1">
            <a:spLocks/>
          </p:cNvSpPr>
          <p:nvPr/>
        </p:nvSpPr>
        <p:spPr>
          <a:xfrm>
            <a:off x="338099" y="703379"/>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Principal Adverse Impact Statement</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6" name="Content Placeholder 2"/>
          <p:cNvSpPr txBox="1">
            <a:spLocks/>
          </p:cNvSpPr>
          <p:nvPr/>
        </p:nvSpPr>
        <p:spPr>
          <a:xfrm>
            <a:off x="335526" y="1748122"/>
            <a:ext cx="4236474" cy="4849229"/>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C00000"/>
                </a:solidFill>
                <a:effectLst/>
                <a:uLnTx/>
                <a:uFillTx/>
                <a:latin typeface="Corporate S" pitchFamily="50" charset="0"/>
                <a:ea typeface="+mn-ea"/>
                <a:cs typeface="+mn-cs"/>
              </a:rPr>
              <a:t>Do all FMPs have to comply?</a:t>
            </a:r>
            <a:endParaRPr kumimoji="0" lang="en-GB" sz="1800" b="0" i="0" u="none" strike="noStrike" kern="1200" cap="none" spc="0" normalizeH="0" baseline="0" noProof="0" dirty="0">
              <a:ln>
                <a:noFill/>
              </a:ln>
              <a:solidFill>
                <a:srgbClr val="C00000"/>
              </a:solidFill>
              <a:effectLst/>
              <a:uLnTx/>
              <a:uFillTx/>
              <a:latin typeface="Corporate S" pitchFamily="50" charset="0"/>
              <a:ea typeface="+mn-ea"/>
              <a:cs typeface="+mn-cs"/>
            </a:endParaRPr>
          </a:p>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The requirement applies on a </a:t>
            </a:r>
            <a:r>
              <a:rPr kumimoji="0" lang="en-US" sz="1600" b="1" i="0" u="none" strike="noStrike" kern="1200" cap="none" spc="0" normalizeH="0" baseline="0" noProof="0" dirty="0">
                <a:ln>
                  <a:noFill/>
                </a:ln>
                <a:solidFill>
                  <a:srgbClr val="000000"/>
                </a:solidFill>
                <a:effectLst/>
                <a:uLnTx/>
                <a:uFillTx/>
                <a:latin typeface="Corporate S" pitchFamily="50" charset="0"/>
                <a:ea typeface="+mn-ea"/>
                <a:cs typeface="+mn-cs"/>
              </a:rPr>
              <a:t>comply or explain basis</a:t>
            </a: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 (unless the FMP has an average of 500 employees or is the parent undertaking of a large group which has an average of 500 employees, in which case they must comply)</a:t>
            </a:r>
          </a:p>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Where FMPs do not consider PAI, they need to disclose on their website clear reasons for why they do not do so, including, where relevant, information as to whether and when they intend to consider such adverse impacts </a:t>
            </a:r>
          </a:p>
          <a:p>
            <a:pPr marL="357188" marR="0" lvl="1" indent="-357188"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IE" sz="1600" b="0" i="0" u="none" strike="noStrike" kern="1200" cap="none" spc="0" normalizeH="0" baseline="0" noProof="0" dirty="0">
                <a:ln>
                  <a:noFill/>
                </a:ln>
                <a:solidFill>
                  <a:srgbClr val="000000"/>
                </a:solidFill>
                <a:effectLst/>
                <a:uLnTx/>
                <a:uFillTx/>
                <a:latin typeface="Corporate S" pitchFamily="50" charset="0"/>
                <a:ea typeface="+mn-ea"/>
                <a:cs typeface="+mn-cs"/>
              </a:rPr>
              <a:t>The </a:t>
            </a:r>
            <a:r>
              <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rPr>
              <a:t>requirement is relevant to </a:t>
            </a:r>
            <a:r>
              <a:rPr kumimoji="0" lang="en-GB" sz="1600" b="1" i="0" u="none" strike="noStrike" kern="1200" cap="none" spc="0" normalizeH="0" baseline="0" noProof="0" dirty="0">
                <a:ln>
                  <a:noFill/>
                </a:ln>
                <a:solidFill>
                  <a:srgbClr val="000000"/>
                </a:solidFill>
                <a:effectLst/>
                <a:uLnTx/>
                <a:uFillTx/>
                <a:latin typeface="Corporate S" pitchFamily="50" charset="0"/>
                <a:ea typeface="+mn-ea"/>
                <a:cs typeface="+mn-cs"/>
              </a:rPr>
              <a:t>all FMPs offering services into the EU</a:t>
            </a:r>
            <a:r>
              <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rPr>
              <a:t>, not just those with licences to provide services in the EU (although there is no enforcement mechanism for non-EU entities)</a:t>
            </a: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7" name="Content Placeholder 2"/>
          <p:cNvSpPr txBox="1">
            <a:spLocks/>
          </p:cNvSpPr>
          <p:nvPr/>
        </p:nvSpPr>
        <p:spPr>
          <a:xfrm>
            <a:off x="4807127" y="1748121"/>
            <a:ext cx="4104456" cy="4849229"/>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800" b="0" i="0" u="none" strike="noStrike" kern="1200" cap="none" spc="0" normalizeH="0" baseline="0" noProof="0" dirty="0">
                <a:ln>
                  <a:noFill/>
                </a:ln>
                <a:solidFill>
                  <a:srgbClr val="C00000"/>
                </a:solidFill>
                <a:effectLst/>
                <a:uLnTx/>
                <a:uFillTx/>
                <a:latin typeface="Corporate S" pitchFamily="50" charset="0"/>
                <a:ea typeface="+mn-ea"/>
                <a:cs typeface="+mn-cs"/>
              </a:rPr>
              <a:t>How does this impact individual financial products?</a:t>
            </a:r>
            <a:endPar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orporate S" pitchFamily="50" charset="0"/>
                <a:ea typeface="+mn-ea"/>
                <a:cs typeface="+mn-cs"/>
              </a:rPr>
              <a:t>Where an FMP prepares a PAIS, the </a:t>
            </a:r>
            <a:r>
              <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rPr>
              <a:t>pre-contractual disclosures must disclose:</a:t>
            </a:r>
          </a:p>
          <a:p>
            <a:pPr marL="285750" marR="0" lvl="2" indent="-2857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a clear and reasoned explanation of whether, and, if so, how a financial product considers principal adverse impacts on sustainability factors</a:t>
            </a:r>
          </a:p>
          <a:p>
            <a:pPr marL="285750" marR="0" lvl="2" indent="-2857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a statement that information on principal adverse impacts on sustainability factors is available in the relevant periodic report of the financial product </a:t>
            </a:r>
          </a:p>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r>
              <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rPr>
              <a:t>Where an FMP does not consider </a:t>
            </a:r>
            <a:r>
              <a:rPr kumimoji="0" lang="en-GB" sz="1600" b="0" i="0" u="none" strike="noStrike" kern="1200" cap="none" spc="0" normalizeH="0" baseline="0" noProof="0" dirty="0" err="1">
                <a:ln>
                  <a:noFill/>
                </a:ln>
                <a:solidFill>
                  <a:srgbClr val="000000"/>
                </a:solidFill>
                <a:effectLst/>
                <a:uLnTx/>
                <a:uFillTx/>
                <a:latin typeface="Corporate S" pitchFamily="50" charset="0"/>
                <a:ea typeface="+mn-ea"/>
                <a:cs typeface="+mn-cs"/>
              </a:rPr>
              <a:t>PAI</a:t>
            </a:r>
            <a:r>
              <a:rPr kumimoji="0" lang="en-GB" sz="1600" b="0" i="0" u="none" strike="noStrike" kern="1200" cap="none" spc="0" normalizeH="0" baseline="0" noProof="0" dirty="0">
                <a:ln>
                  <a:noFill/>
                </a:ln>
                <a:solidFill>
                  <a:srgbClr val="000000"/>
                </a:solidFill>
                <a:effectLst/>
                <a:uLnTx/>
                <a:uFillTx/>
                <a:latin typeface="Corporate S" pitchFamily="50" charset="0"/>
                <a:ea typeface="+mn-ea"/>
                <a:cs typeface="+mn-cs"/>
              </a:rPr>
              <a:t>, the pre-contractual disclosures should disclose:</a:t>
            </a:r>
          </a:p>
          <a:p>
            <a:pPr marL="285750" marR="0" lvl="2" indent="-2857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that the FMP does not consider </a:t>
            </a:r>
            <a:r>
              <a:rPr kumimoji="0" lang="en-GB" sz="1400" b="0" i="0" u="none" strike="noStrike" kern="1200" cap="none" spc="0" normalizeH="0" baseline="0" noProof="0" dirty="0" err="1">
                <a:ln>
                  <a:noFill/>
                </a:ln>
                <a:solidFill>
                  <a:srgbClr val="000000"/>
                </a:solidFill>
                <a:effectLst/>
                <a:uLnTx/>
                <a:uFillTx/>
                <a:latin typeface="Corporate S" pitchFamily="50" charset="0"/>
                <a:ea typeface="+mn-ea"/>
                <a:cs typeface="+mn-cs"/>
              </a:rPr>
              <a:t>PAI</a:t>
            </a:r>
            <a:r>
              <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rPr>
              <a:t> and the reasons why </a:t>
            </a:r>
            <a:endParaRPr kumimoji="0" lang="en-US" sz="14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360000" marR="0" lvl="1"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US" sz="20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2" indent="0" algn="l" defTabSz="914400" rtl="0" eaLnBrk="1" fontAlgn="auto" latinLnBrk="0" hangingPunct="1">
              <a:lnSpc>
                <a:spcPct val="100000"/>
              </a:lnSpc>
              <a:spcBef>
                <a:spcPts val="0"/>
              </a:spcBef>
              <a:spcAft>
                <a:spcPts val="600"/>
              </a:spcAft>
              <a:buClr>
                <a:srgbClr val="CC2131"/>
              </a:buClr>
              <a:buSzTx/>
              <a:buFont typeface="Wingdings" pitchFamily="2" charset="2"/>
              <a:buNone/>
              <a:tabLst/>
              <a:defRPr/>
            </a:pPr>
            <a:endPar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2" indent="-285750" algn="l" defTabSz="914400" rtl="0" eaLnBrk="1" fontAlgn="auto" latinLnBrk="0" hangingPunct="1">
              <a:lnSpc>
                <a:spcPct val="100000"/>
              </a:lnSpc>
              <a:spcBef>
                <a:spcPts val="0"/>
              </a:spcBef>
              <a:spcAft>
                <a:spcPts val="600"/>
              </a:spcAft>
              <a:buClr>
                <a:srgbClr val="CC2131"/>
              </a:buClr>
              <a:buSzTx/>
              <a:buFont typeface="Wingdings" pitchFamily="2" charset="2"/>
              <a:buChar char="§"/>
              <a:tabLst/>
              <a:defRPr/>
            </a:pP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2210641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393" y="-9944"/>
            <a:ext cx="9180512" cy="6858000"/>
          </a:xfrm>
          <a:prstGeom prst="rect">
            <a:avLst/>
          </a:prstGeom>
        </p:spPr>
      </p:pic>
      <p:sp>
        <p:nvSpPr>
          <p:cNvPr id="5" name="Title 1" descr="|"/>
          <p:cNvSpPr txBox="1">
            <a:spLocks/>
          </p:cNvSpPr>
          <p:nvPr/>
        </p:nvSpPr>
        <p:spPr>
          <a:xfrm>
            <a:off x="251520" y="548680"/>
            <a:ext cx="432048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PAIS Timeline</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18" name="Rectangle 17"/>
          <p:cNvSpPr/>
          <p:nvPr/>
        </p:nvSpPr>
        <p:spPr>
          <a:xfrm>
            <a:off x="268486" y="1433193"/>
            <a:ext cx="8568952" cy="4948135"/>
          </a:xfrm>
          <a:prstGeom prst="rect">
            <a:avLst/>
          </a:prstGeom>
          <a:solidFill>
            <a:schemeClr val="bg1">
              <a:lumMod val="9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cxnSp>
        <p:nvCxnSpPr>
          <p:cNvPr id="8" name="Straight Arrow Connector 7"/>
          <p:cNvCxnSpPr/>
          <p:nvPr/>
        </p:nvCxnSpPr>
        <p:spPr>
          <a:xfrm>
            <a:off x="2195736" y="1664006"/>
            <a:ext cx="0" cy="4573307"/>
          </a:xfrm>
          <a:prstGeom prst="straightConnector1">
            <a:avLst/>
          </a:prstGeom>
          <a:ln w="762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4823" y="2608109"/>
            <a:ext cx="7996278"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10 March 2021</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US" sz="1400" b="0" i="0" u="none" strike="noStrike" kern="1200" cap="none" spc="0" normalizeH="0" baseline="0" noProof="0" dirty="0">
                <a:ln>
                  <a:noFill/>
                </a:ln>
                <a:solidFill>
                  <a:srgbClr val="000000"/>
                </a:solidFill>
                <a:effectLst/>
                <a:uLnTx/>
                <a:uFillTx/>
                <a:latin typeface="Arial Narrow"/>
                <a:ea typeface="+mn-ea"/>
                <a:cs typeface="+mn-cs"/>
              </a:rPr>
              <a:t>Where the FMP does not consider </a:t>
            </a:r>
            <a:r>
              <a:rPr kumimoji="0" lang="en-US" sz="1400" b="0" i="0" u="none" strike="noStrike" kern="1200" cap="none" spc="0" normalizeH="0" baseline="0" noProof="0" dirty="0" err="1">
                <a:ln>
                  <a:noFill/>
                </a:ln>
                <a:solidFill>
                  <a:srgbClr val="000000"/>
                </a:solidFill>
                <a:effectLst/>
                <a:uLnTx/>
                <a:uFillTx/>
                <a:latin typeface="Arial Narrow"/>
                <a:ea typeface="+mn-ea"/>
                <a:cs typeface="+mn-cs"/>
              </a:rPr>
              <a:t>PAI</a:t>
            </a:r>
            <a:r>
              <a:rPr kumimoji="0" lang="en-US" sz="1400" b="0" i="0" u="none" strike="noStrike" kern="1200" cap="none" spc="0" normalizeH="0" baseline="0" noProof="0" dirty="0">
                <a:ln>
                  <a:noFill/>
                </a:ln>
                <a:solidFill>
                  <a:srgbClr val="000000"/>
                </a:solidFill>
                <a:effectLst/>
                <a:uLnTx/>
                <a:uFillTx/>
                <a:latin typeface="Arial Narrow"/>
                <a:ea typeface="+mn-ea"/>
                <a:cs typeface="+mn-cs"/>
              </a:rPr>
              <a:t>, pre-contractual disclosure included</a:t>
            </a:r>
          </a:p>
        </p:txBody>
      </p:sp>
      <p:sp>
        <p:nvSpPr>
          <p:cNvPr id="10" name="TextBox 9"/>
          <p:cNvSpPr txBox="1"/>
          <p:nvPr/>
        </p:nvSpPr>
        <p:spPr>
          <a:xfrm>
            <a:off x="527846" y="3299386"/>
            <a:ext cx="8023255"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30 June 2021	</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IE" sz="1400" b="0" i="0" u="none" strike="noStrike" kern="1200" cap="none" spc="0" normalizeH="0" baseline="0" noProof="0" dirty="0">
                <a:ln>
                  <a:noFill/>
                </a:ln>
                <a:solidFill>
                  <a:srgbClr val="000000"/>
                </a:solidFill>
                <a:effectLst/>
                <a:uLnTx/>
                <a:uFillTx/>
                <a:latin typeface="Arial Narrow"/>
                <a:ea typeface="+mn-ea"/>
                <a:cs typeface="+mn-cs"/>
              </a:rPr>
              <a:t>Large</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IE" sz="1400" b="0" i="0" u="none" strike="noStrike" kern="1200" cap="none" spc="0" normalizeH="0" baseline="0" noProof="0" dirty="0">
                <a:ln>
                  <a:noFill/>
                </a:ln>
                <a:solidFill>
                  <a:srgbClr val="000000"/>
                </a:solidFill>
                <a:effectLst/>
                <a:uLnTx/>
                <a:uFillTx/>
                <a:latin typeface="Arial Narrow"/>
                <a:ea typeface="+mn-ea"/>
                <a:cs typeface="+mn-cs"/>
              </a:rPr>
              <a:t>FMPs published PAIS on website</a:t>
            </a:r>
            <a:endParaRPr kumimoji="0" lang="en-GB" sz="14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1" name="TextBox 10"/>
          <p:cNvSpPr txBox="1"/>
          <p:nvPr/>
        </p:nvSpPr>
        <p:spPr>
          <a:xfrm>
            <a:off x="520890" y="3950659"/>
            <a:ext cx="8030209"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30 December 2022</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IE" sz="1400" b="0" i="0" u="none" strike="noStrike" kern="1200" cap="none" spc="0" normalizeH="0" baseline="0" noProof="0" dirty="0">
                <a:ln>
                  <a:noFill/>
                </a:ln>
                <a:solidFill>
                  <a:srgbClr val="000000"/>
                </a:solidFill>
                <a:effectLst/>
                <a:uLnTx/>
                <a:uFillTx/>
                <a:latin typeface="Arial Narrow"/>
                <a:ea typeface="+mn-ea"/>
                <a:cs typeface="+mn-cs"/>
              </a:rPr>
              <a:t>Product pre-contractual disclosures and periodic report disclosures required</a:t>
            </a:r>
            <a:endParaRPr kumimoji="0" lang="en-GB" sz="14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2" name="TextBox 11"/>
          <p:cNvSpPr txBox="1"/>
          <p:nvPr/>
        </p:nvSpPr>
        <p:spPr>
          <a:xfrm>
            <a:off x="519580" y="4663020"/>
            <a:ext cx="8030209"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1 January 2023</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IE" sz="1400" b="0" i="0" u="none" strike="noStrike" kern="1200" cap="none" spc="0" normalizeH="0" baseline="0" noProof="0" dirty="0">
                <a:ln>
                  <a:noFill/>
                </a:ln>
                <a:solidFill>
                  <a:srgbClr val="000000"/>
                </a:solidFill>
                <a:effectLst/>
                <a:uLnTx/>
                <a:uFillTx/>
                <a:latin typeface="Arial Narrow"/>
                <a:ea typeface="+mn-ea"/>
                <a:cs typeface="+mn-cs"/>
              </a:rPr>
              <a:t>Level 2 requirements apply</a:t>
            </a:r>
            <a:endParaRPr kumimoji="0" lang="en-GB" sz="1400" b="1"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3" name="TextBox 12"/>
          <p:cNvSpPr txBox="1"/>
          <p:nvPr/>
        </p:nvSpPr>
        <p:spPr>
          <a:xfrm>
            <a:off x="554823" y="1916832"/>
            <a:ext cx="7996278"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10 March 2021</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IE" sz="1400" b="0" i="0" u="none" strike="noStrike" kern="1200" cap="none" spc="0" normalizeH="0" baseline="0" noProof="0" dirty="0">
                <a:ln>
                  <a:noFill/>
                </a:ln>
                <a:solidFill>
                  <a:srgbClr val="000000"/>
                </a:solidFill>
                <a:effectLst/>
                <a:uLnTx/>
                <a:uFillTx/>
                <a:latin typeface="Arial Narrow"/>
                <a:ea typeface="+mn-ea"/>
                <a:cs typeface="+mn-cs"/>
              </a:rPr>
              <a:t>FMPs opting in published PAIS on website</a:t>
            </a:r>
            <a:endParaRPr kumimoji="0" lang="en-GB" sz="1400" b="1"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2" name="Picture 1"/>
          <p:cNvPicPr>
            <a:picLocks noChangeAspect="1"/>
          </p:cNvPicPr>
          <p:nvPr/>
        </p:nvPicPr>
        <p:blipFill>
          <a:blip r:embed="rId3"/>
          <a:stretch>
            <a:fillRect/>
          </a:stretch>
        </p:blipFill>
        <p:spPr>
          <a:xfrm>
            <a:off x="7255151" y="404664"/>
            <a:ext cx="1438781" cy="609653"/>
          </a:xfrm>
          <a:prstGeom prst="rect">
            <a:avLst/>
          </a:prstGeom>
        </p:spPr>
      </p:pic>
      <p:sp>
        <p:nvSpPr>
          <p:cNvPr id="20" name="TextBox 19"/>
          <p:cNvSpPr txBox="1"/>
          <p:nvPr/>
        </p:nvSpPr>
        <p:spPr>
          <a:xfrm>
            <a:off x="520891" y="5373216"/>
            <a:ext cx="8030209" cy="307777"/>
          </a:xfrm>
          <a:prstGeom prst="rect">
            <a:avLst/>
          </a:prstGeom>
          <a:solidFill>
            <a:srgbClr val="FFFFFF">
              <a:alpha val="5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C00000"/>
                </a:solidFill>
                <a:effectLst/>
                <a:uLnTx/>
                <a:uFillTx/>
                <a:latin typeface="Arial Narrow"/>
                <a:ea typeface="+mn-ea"/>
                <a:cs typeface="+mn-cs"/>
              </a:rPr>
              <a:t>30 June 2023	</a:t>
            </a:r>
            <a:r>
              <a:rPr kumimoji="0" lang="en-IE" sz="1400" b="1" i="0" u="none" strike="noStrike" kern="1200" cap="none" spc="0" normalizeH="0" baseline="0" noProof="0" dirty="0">
                <a:ln>
                  <a:noFill/>
                </a:ln>
                <a:solidFill>
                  <a:srgbClr val="000000"/>
                </a:solidFill>
                <a:effectLst/>
                <a:uLnTx/>
                <a:uFillTx/>
                <a:latin typeface="Arial Narrow"/>
                <a:ea typeface="+mn-ea"/>
                <a:cs typeface="+mn-cs"/>
              </a:rPr>
              <a:t>	</a:t>
            </a:r>
            <a:r>
              <a:rPr kumimoji="0" lang="en-US" sz="1400" b="0" i="0" u="none" strike="noStrike" kern="1200" cap="none" spc="0" normalizeH="0" baseline="0" noProof="0" dirty="0">
                <a:ln>
                  <a:noFill/>
                </a:ln>
                <a:solidFill>
                  <a:srgbClr val="000000"/>
                </a:solidFill>
                <a:effectLst/>
                <a:uLnTx/>
                <a:uFillTx/>
                <a:latin typeface="Arial Narrow"/>
                <a:ea typeface="+mn-ea"/>
                <a:cs typeface="+mn-cs"/>
              </a:rPr>
              <a:t>First detailed PAIS with reference period information due for publication</a:t>
            </a:r>
          </a:p>
        </p:txBody>
      </p:sp>
    </p:spTree>
    <p:extLst>
      <p:ext uri="{BB962C8B-B14F-4D97-AF65-F5344CB8AC3E}">
        <p14:creationId xmlns:p14="http://schemas.microsoft.com/office/powerpoint/2010/main" val="2118944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3042"/>
          <a:stretch/>
        </p:blipFill>
        <p:spPr>
          <a:xfrm>
            <a:off x="0" y="1"/>
            <a:ext cx="9202172" cy="6885383"/>
          </a:xfrm>
          <a:prstGeom prst="rect">
            <a:avLst/>
          </a:prstGeom>
        </p:spPr>
      </p:pic>
      <p:sp>
        <p:nvSpPr>
          <p:cNvPr id="4" name="Rectangle 3"/>
          <p:cNvSpPr/>
          <p:nvPr/>
        </p:nvSpPr>
        <p:spPr>
          <a:xfrm>
            <a:off x="0" y="4103160"/>
            <a:ext cx="9204777" cy="18002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403648" y="4644425"/>
            <a:ext cx="7214552" cy="584775"/>
          </a:xfrm>
          <a:prstGeom prst="rect">
            <a:avLst/>
          </a:prstGeom>
          <a:noFill/>
        </p:spPr>
        <p:txBody>
          <a:bodyPr wrap="square" rtlCol="0">
            <a:spAutoFit/>
          </a:bodyPr>
          <a:lstStyle/>
          <a:p>
            <a:r>
              <a:rPr lang="en-IE" sz="3200" dirty="0">
                <a:solidFill>
                  <a:schemeClr val="bg1"/>
                </a:solidFill>
                <a:latin typeface="Corporate S" pitchFamily="50" charset="0"/>
              </a:rPr>
              <a:t>MiFID Level 2 Amendments</a:t>
            </a:r>
            <a:endParaRPr lang="en-IE" sz="2800" dirty="0">
              <a:solidFill>
                <a:schemeClr val="bg1"/>
              </a:solidFill>
              <a:latin typeface="Corporate S" pitchFamily="50" charset="0"/>
            </a:endParaRPr>
          </a:p>
        </p:txBody>
      </p:sp>
      <p:pic>
        <p:nvPicPr>
          <p:cNvPr id="3" name="Picture 2"/>
          <p:cNvPicPr>
            <a:picLocks noChangeAspect="1"/>
          </p:cNvPicPr>
          <p:nvPr/>
        </p:nvPicPr>
        <p:blipFill>
          <a:blip r:embed="rId3"/>
          <a:stretch>
            <a:fillRect/>
          </a:stretch>
        </p:blipFill>
        <p:spPr>
          <a:xfrm>
            <a:off x="7308304" y="476672"/>
            <a:ext cx="1438781" cy="609653"/>
          </a:xfrm>
          <a:prstGeom prst="rect">
            <a:avLst/>
          </a:prstGeom>
        </p:spPr>
      </p:pic>
    </p:spTree>
    <p:extLst>
      <p:ext uri="{BB962C8B-B14F-4D97-AF65-F5344CB8AC3E}">
        <p14:creationId xmlns:p14="http://schemas.microsoft.com/office/powerpoint/2010/main" val="60427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91655" y="1106808"/>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		New MiFID Requirements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2" name="Picture 1"/>
          <p:cNvPicPr>
            <a:picLocks noChangeAspect="1"/>
          </p:cNvPicPr>
          <p:nvPr/>
        </p:nvPicPr>
        <p:blipFill>
          <a:blip r:embed="rId4"/>
          <a:stretch>
            <a:fillRect/>
          </a:stretch>
        </p:blipFill>
        <p:spPr>
          <a:xfrm>
            <a:off x="7212487" y="425147"/>
            <a:ext cx="1438781" cy="60965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35397237"/>
              </p:ext>
            </p:extLst>
          </p:nvPr>
        </p:nvGraphicFramePr>
        <p:xfrm>
          <a:off x="466849" y="1556792"/>
          <a:ext cx="8174602" cy="5151120"/>
        </p:xfrm>
        <a:graphic>
          <a:graphicData uri="http://schemas.openxmlformats.org/drawingml/2006/table">
            <a:tbl>
              <a:tblPr firstRow="1" bandRow="1">
                <a:tableStyleId>{B301B821-A1FF-4177-AEE7-76D212191A09}</a:tableStyleId>
              </a:tblPr>
              <a:tblGrid>
                <a:gridCol w="3025031">
                  <a:extLst>
                    <a:ext uri="{9D8B030D-6E8A-4147-A177-3AD203B41FA5}">
                      <a16:colId xmlns:a16="http://schemas.microsoft.com/office/drawing/2014/main" val="1059609419"/>
                    </a:ext>
                  </a:extLst>
                </a:gridCol>
                <a:gridCol w="5149571">
                  <a:extLst>
                    <a:ext uri="{9D8B030D-6E8A-4147-A177-3AD203B41FA5}">
                      <a16:colId xmlns:a16="http://schemas.microsoft.com/office/drawing/2014/main" val="1090134953"/>
                    </a:ext>
                  </a:extLst>
                </a:gridCol>
              </a:tblGrid>
              <a:tr h="1440160">
                <a:tc>
                  <a:txBody>
                    <a:bodyPr/>
                    <a:lstStyle/>
                    <a:p>
                      <a:r>
                        <a:rPr lang="en-GB" sz="1400" b="1" kern="1200" dirty="0">
                          <a:solidFill>
                            <a:schemeClr val="dk1"/>
                          </a:solidFill>
                          <a:latin typeface="Corporate S" pitchFamily="50" charset="0"/>
                          <a:ea typeface="+mn-ea"/>
                          <a:cs typeface="+mn-cs"/>
                        </a:rPr>
                        <a:t>Commission Delegated Regulation 2021/1253 </a:t>
                      </a:r>
                      <a:r>
                        <a:rPr lang="en-GB" sz="1400" b="0" kern="1200" dirty="0">
                          <a:solidFill>
                            <a:schemeClr val="dk1"/>
                          </a:solidFill>
                          <a:latin typeface="Corporate S" pitchFamily="50" charset="0"/>
                          <a:ea typeface="+mn-ea"/>
                          <a:cs typeface="+mn-cs"/>
                        </a:rPr>
                        <a:t>as regards the integration</a:t>
                      </a:r>
                      <a:r>
                        <a:rPr lang="en-GB" sz="1400" b="0" kern="1200" baseline="0" dirty="0">
                          <a:solidFill>
                            <a:schemeClr val="dk1"/>
                          </a:solidFill>
                          <a:latin typeface="Corporate S" pitchFamily="50" charset="0"/>
                          <a:ea typeface="+mn-ea"/>
                          <a:cs typeface="+mn-cs"/>
                        </a:rPr>
                        <a:t> </a:t>
                      </a:r>
                      <a:r>
                        <a:rPr lang="en-GB" sz="1400" b="0" kern="1200" dirty="0">
                          <a:solidFill>
                            <a:schemeClr val="dk1"/>
                          </a:solidFill>
                          <a:latin typeface="Corporate S" pitchFamily="50" charset="0"/>
                          <a:ea typeface="+mn-ea"/>
                          <a:cs typeface="+mn-cs"/>
                        </a:rPr>
                        <a:t>of sustainability factors, risks and</a:t>
                      </a:r>
                      <a:r>
                        <a:rPr lang="en-GB" sz="1400" b="0" kern="1200" baseline="0" dirty="0">
                          <a:solidFill>
                            <a:schemeClr val="dk1"/>
                          </a:solidFill>
                          <a:latin typeface="Corporate S" pitchFamily="50" charset="0"/>
                          <a:ea typeface="+mn-ea"/>
                          <a:cs typeface="+mn-cs"/>
                        </a:rPr>
                        <a:t> </a:t>
                      </a:r>
                      <a:r>
                        <a:rPr lang="en-GB" sz="1400" b="0" kern="1200" dirty="0">
                          <a:solidFill>
                            <a:schemeClr val="dk1"/>
                          </a:solidFill>
                          <a:latin typeface="Corporate S" pitchFamily="50" charset="0"/>
                          <a:ea typeface="+mn-ea"/>
                          <a:cs typeface="+mn-cs"/>
                        </a:rPr>
                        <a:t>preferences into certain organisational</a:t>
                      </a:r>
                      <a:r>
                        <a:rPr lang="en-GB" sz="1400" b="0" kern="1200" baseline="0" dirty="0">
                          <a:solidFill>
                            <a:schemeClr val="dk1"/>
                          </a:solidFill>
                          <a:latin typeface="Corporate S" pitchFamily="50" charset="0"/>
                          <a:ea typeface="+mn-ea"/>
                          <a:cs typeface="+mn-cs"/>
                        </a:rPr>
                        <a:t> </a:t>
                      </a:r>
                      <a:r>
                        <a:rPr lang="en-GB" sz="1400" b="0" kern="1200" dirty="0">
                          <a:solidFill>
                            <a:schemeClr val="dk1"/>
                          </a:solidFill>
                          <a:latin typeface="Corporate S" pitchFamily="50" charset="0"/>
                          <a:ea typeface="+mn-ea"/>
                          <a:cs typeface="+mn-cs"/>
                        </a:rPr>
                        <a:t>requirements and</a:t>
                      </a:r>
                      <a:r>
                        <a:rPr lang="en-GB" sz="1400" b="0" kern="1200" baseline="0" dirty="0">
                          <a:solidFill>
                            <a:schemeClr val="dk1"/>
                          </a:solidFill>
                          <a:latin typeface="Corporate S" pitchFamily="50" charset="0"/>
                          <a:ea typeface="+mn-ea"/>
                          <a:cs typeface="+mn-cs"/>
                        </a:rPr>
                        <a:t> </a:t>
                      </a:r>
                      <a:r>
                        <a:rPr lang="en-GB" sz="1400" b="0" kern="1200" dirty="0">
                          <a:solidFill>
                            <a:schemeClr val="dk1"/>
                          </a:solidFill>
                          <a:latin typeface="Corporate S" pitchFamily="50" charset="0"/>
                          <a:ea typeface="+mn-ea"/>
                          <a:cs typeface="+mn-cs"/>
                        </a:rPr>
                        <a:t>operating conditions</a:t>
                      </a:r>
                      <a:r>
                        <a:rPr lang="en-GB" sz="1400" b="0" kern="1200" baseline="0" dirty="0">
                          <a:solidFill>
                            <a:schemeClr val="dk1"/>
                          </a:solidFill>
                          <a:latin typeface="Corporate S" pitchFamily="50" charset="0"/>
                          <a:ea typeface="+mn-ea"/>
                          <a:cs typeface="+mn-cs"/>
                        </a:rPr>
                        <a:t> </a:t>
                      </a:r>
                      <a:r>
                        <a:rPr lang="en-GB" sz="1400" b="0" kern="1200" dirty="0">
                          <a:solidFill>
                            <a:schemeClr val="dk1"/>
                          </a:solidFill>
                          <a:latin typeface="Corporate S" pitchFamily="50" charset="0"/>
                          <a:ea typeface="+mn-ea"/>
                          <a:cs typeface="+mn-cs"/>
                        </a:rPr>
                        <a:t>for investment firms</a:t>
                      </a:r>
                    </a:p>
                    <a:p>
                      <a:endParaRPr lang="en-GB" sz="1400" b="1" kern="1200" dirty="0">
                        <a:solidFill>
                          <a:schemeClr val="dk1"/>
                        </a:solidFill>
                        <a:latin typeface="Corporate S" pitchFamily="50" charset="0"/>
                        <a:ea typeface="+mn-ea"/>
                        <a:cs typeface="+mn-cs"/>
                      </a:endParaRPr>
                    </a:p>
                  </a:txBody>
                  <a:tcPr>
                    <a:solidFill>
                      <a:schemeClr val="bg1"/>
                    </a:solidFill>
                  </a:tcPr>
                </a:tc>
                <a:tc>
                  <a:txBody>
                    <a:bodyPr/>
                    <a:lstStyle/>
                    <a:p>
                      <a:pPr marL="171450" indent="-171450">
                        <a:buClr>
                          <a:srgbClr val="C00000"/>
                        </a:buClr>
                        <a:buFont typeface="Wingdings" panose="05000000000000000000" pitchFamily="2" charset="2"/>
                        <a:buChar char="§"/>
                      </a:pPr>
                      <a:r>
                        <a:rPr lang="en-GB" sz="1400" b="0" dirty="0">
                          <a:solidFill>
                            <a:sysClr val="windowText" lastClr="000000"/>
                          </a:solidFill>
                          <a:latin typeface="Corporate S" pitchFamily="50" charset="0"/>
                        </a:rPr>
                        <a:t>Amended MiFID – in</a:t>
                      </a:r>
                      <a:r>
                        <a:rPr lang="en-GB" sz="1400" b="0" baseline="0" dirty="0">
                          <a:solidFill>
                            <a:sysClr val="windowText" lastClr="000000"/>
                          </a:solidFill>
                          <a:latin typeface="Corporate S" pitchFamily="50" charset="0"/>
                        </a:rPr>
                        <a:t> </a:t>
                      </a:r>
                      <a:r>
                        <a:rPr lang="en-GB" sz="1400" b="0" dirty="0">
                          <a:solidFill>
                            <a:sysClr val="windowText" lastClr="000000"/>
                          </a:solidFill>
                          <a:latin typeface="Corporate S" pitchFamily="50" charset="0"/>
                        </a:rPr>
                        <a:t>particular, Delegated</a:t>
                      </a:r>
                      <a:r>
                        <a:rPr lang="en-GB" sz="1400" b="0" baseline="0" dirty="0">
                          <a:solidFill>
                            <a:sysClr val="windowText" lastClr="000000"/>
                          </a:solidFill>
                          <a:latin typeface="Corporate S" pitchFamily="50" charset="0"/>
                        </a:rPr>
                        <a:t> </a:t>
                      </a:r>
                      <a:r>
                        <a:rPr lang="en-GB" sz="1400" b="0" dirty="0">
                          <a:solidFill>
                            <a:sysClr val="windowText" lastClr="000000"/>
                          </a:solidFill>
                          <a:latin typeface="Corporate S" pitchFamily="50" charset="0"/>
                        </a:rPr>
                        <a:t>Regulation</a:t>
                      </a:r>
                      <a:r>
                        <a:rPr lang="en-GB" sz="1400" b="0" baseline="0" dirty="0">
                          <a:solidFill>
                            <a:sysClr val="windowText" lastClr="000000"/>
                          </a:solidFill>
                          <a:latin typeface="Corporate S" pitchFamily="50" charset="0"/>
                        </a:rPr>
                        <a:t> </a:t>
                      </a:r>
                      <a:r>
                        <a:rPr lang="en-GB" sz="1400" b="0" dirty="0">
                          <a:solidFill>
                            <a:sysClr val="windowText" lastClr="000000"/>
                          </a:solidFill>
                          <a:latin typeface="Corporate S" pitchFamily="50" charset="0"/>
                        </a:rPr>
                        <a:t>2017/5657</a:t>
                      </a:r>
                    </a:p>
                    <a:p>
                      <a:pPr marL="171450" indent="-171450">
                        <a:buClr>
                          <a:srgbClr val="C00000"/>
                        </a:buClr>
                        <a:buFont typeface="Wingdings" panose="05000000000000000000" pitchFamily="2" charset="2"/>
                        <a:buChar char="§"/>
                      </a:pPr>
                      <a:endParaRPr lang="en-GB" sz="1400" b="0" dirty="0">
                        <a:solidFill>
                          <a:sysClr val="windowText" lastClr="000000"/>
                        </a:solidFill>
                        <a:latin typeface="Corporate S" pitchFamily="50" charset="0"/>
                      </a:endParaRPr>
                    </a:p>
                    <a:p>
                      <a:pPr marL="171450" indent="-171450">
                        <a:buClr>
                          <a:srgbClr val="C00000"/>
                        </a:buClr>
                        <a:buFont typeface="Wingdings" panose="05000000000000000000" pitchFamily="2" charset="2"/>
                        <a:buChar char="§"/>
                      </a:pPr>
                      <a:r>
                        <a:rPr lang="en-GB" sz="1400" b="0" dirty="0">
                          <a:solidFill>
                            <a:sysClr val="windowText" lastClr="000000"/>
                          </a:solidFill>
                          <a:latin typeface="Corporate S" pitchFamily="50" charset="0"/>
                        </a:rPr>
                        <a:t>Applies since </a:t>
                      </a:r>
                      <a:r>
                        <a:rPr lang="en-GB" sz="1400" b="0" baseline="0" dirty="0">
                          <a:solidFill>
                            <a:sysClr val="windowText" lastClr="000000"/>
                          </a:solidFill>
                          <a:latin typeface="Corporate S" pitchFamily="50" charset="0"/>
                        </a:rPr>
                        <a:t>2 August 2022</a:t>
                      </a:r>
                      <a:endParaRPr lang="en-GB" sz="1400" b="0" dirty="0">
                        <a:solidFill>
                          <a:sysClr val="windowText" lastClr="000000"/>
                        </a:solidFill>
                        <a:latin typeface="Corporate S" pitchFamily="50" charset="0"/>
                      </a:endParaRPr>
                    </a:p>
                    <a:p>
                      <a:pPr marL="171450" indent="-171450">
                        <a:buClr>
                          <a:srgbClr val="C00000"/>
                        </a:buClr>
                        <a:buFont typeface="Wingdings" panose="05000000000000000000" pitchFamily="2" charset="2"/>
                        <a:buChar char="§"/>
                      </a:pPr>
                      <a:endParaRPr lang="en-GB" sz="1400" b="0" dirty="0">
                        <a:solidFill>
                          <a:sysClr val="windowText" lastClr="000000"/>
                        </a:solidFill>
                        <a:latin typeface="Corporate S" pitchFamily="50" charset="0"/>
                      </a:endParaRPr>
                    </a:p>
                  </a:txBody>
                  <a:tcPr>
                    <a:solidFill>
                      <a:schemeClr val="bg1"/>
                    </a:solidFill>
                  </a:tcPr>
                </a:tc>
                <a:extLst>
                  <a:ext uri="{0D108BD9-81ED-4DB2-BD59-A6C34878D82A}">
                    <a16:rowId xmlns:a16="http://schemas.microsoft.com/office/drawing/2014/main" val="833370748"/>
                  </a:ext>
                </a:extLst>
              </a:tr>
              <a:tr h="654924">
                <a:tc>
                  <a:txBody>
                    <a:bodyPr/>
                    <a:lstStyle/>
                    <a:p>
                      <a:r>
                        <a:rPr lang="en-GB" sz="1400" b="1" dirty="0">
                          <a:latin typeface="Corporate S" pitchFamily="50" charset="0"/>
                        </a:rPr>
                        <a:t>Commission Delegated Directive 2021/1269 </a:t>
                      </a:r>
                      <a:r>
                        <a:rPr lang="en-GB" sz="1400" b="0" dirty="0">
                          <a:latin typeface="Corporate S" pitchFamily="50" charset="0"/>
                        </a:rPr>
                        <a:t>as regards the integration</a:t>
                      </a:r>
                      <a:r>
                        <a:rPr lang="en-GB" sz="1400" b="0" baseline="0" dirty="0">
                          <a:latin typeface="Corporate S" pitchFamily="50" charset="0"/>
                        </a:rPr>
                        <a:t> </a:t>
                      </a:r>
                      <a:r>
                        <a:rPr lang="en-GB" sz="1400" b="0" dirty="0">
                          <a:latin typeface="Corporate S" pitchFamily="50" charset="0"/>
                        </a:rPr>
                        <a:t>of sustainability factors into the product</a:t>
                      </a:r>
                      <a:r>
                        <a:rPr lang="en-GB" sz="1400" b="0" baseline="0" dirty="0">
                          <a:latin typeface="Corporate S" pitchFamily="50" charset="0"/>
                        </a:rPr>
                        <a:t> </a:t>
                      </a:r>
                      <a:r>
                        <a:rPr lang="en-GB" sz="1400" b="0" dirty="0">
                          <a:latin typeface="Corporate S" pitchFamily="50" charset="0"/>
                        </a:rPr>
                        <a:t>governance obligations</a:t>
                      </a:r>
                    </a:p>
                    <a:p>
                      <a:endParaRPr lang="en-GB"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GB" sz="1400" kern="1200" dirty="0">
                          <a:solidFill>
                            <a:schemeClr val="dk1"/>
                          </a:solidFill>
                          <a:latin typeface="Corporate S" pitchFamily="50" charset="0"/>
                          <a:ea typeface="+mn-ea"/>
                          <a:cs typeface="+mn-cs"/>
                        </a:rPr>
                        <a:t>Amended MiFID – in</a:t>
                      </a:r>
                      <a:r>
                        <a:rPr lang="en-GB" sz="1400" kern="1200" baseline="0" dirty="0">
                          <a:solidFill>
                            <a:schemeClr val="dk1"/>
                          </a:solidFill>
                          <a:latin typeface="Corporate S" pitchFamily="50" charset="0"/>
                          <a:ea typeface="+mn-ea"/>
                          <a:cs typeface="+mn-cs"/>
                        </a:rPr>
                        <a:t> </a:t>
                      </a:r>
                      <a:r>
                        <a:rPr lang="en-GB" sz="1400" kern="1200" dirty="0">
                          <a:solidFill>
                            <a:schemeClr val="dk1"/>
                          </a:solidFill>
                          <a:latin typeface="Corporate S" pitchFamily="50" charset="0"/>
                          <a:ea typeface="+mn-ea"/>
                          <a:cs typeface="+mn-cs"/>
                        </a:rPr>
                        <a:t>particular, Delegated Directive</a:t>
                      </a:r>
                      <a:r>
                        <a:rPr lang="en-GB" sz="1400" kern="1200" baseline="0" dirty="0">
                          <a:solidFill>
                            <a:schemeClr val="dk1"/>
                          </a:solidFill>
                          <a:latin typeface="Corporate S" pitchFamily="50" charset="0"/>
                          <a:ea typeface="+mn-ea"/>
                          <a:cs typeface="+mn-cs"/>
                        </a:rPr>
                        <a:t> </a:t>
                      </a:r>
                      <a:r>
                        <a:rPr lang="en-GB" sz="1400" kern="1200" dirty="0">
                          <a:solidFill>
                            <a:schemeClr val="dk1"/>
                          </a:solidFill>
                          <a:latin typeface="Corporate S" pitchFamily="50" charset="0"/>
                          <a:ea typeface="+mn-ea"/>
                          <a:cs typeface="+mn-cs"/>
                        </a:rPr>
                        <a:t>2017/593</a:t>
                      </a: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GB" sz="1400" kern="1200" dirty="0">
                        <a:solidFill>
                          <a:schemeClr val="dk1"/>
                        </a:solidFill>
                        <a:latin typeface="Corporate S"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GB" sz="1400" kern="1200" dirty="0">
                          <a:solidFill>
                            <a:schemeClr val="dk1"/>
                          </a:solidFill>
                          <a:latin typeface="Corporate S" pitchFamily="50" charset="0"/>
                          <a:ea typeface="+mn-ea"/>
                          <a:cs typeface="+mn-cs"/>
                        </a:rPr>
                        <a:t>Will apply from 22 November</a:t>
                      </a:r>
                      <a:r>
                        <a:rPr lang="en-GB" sz="1400" kern="1200" baseline="0" dirty="0">
                          <a:solidFill>
                            <a:schemeClr val="dk1"/>
                          </a:solidFill>
                          <a:latin typeface="Corporate S" pitchFamily="50" charset="0"/>
                          <a:ea typeface="+mn-ea"/>
                          <a:cs typeface="+mn-cs"/>
                        </a:rPr>
                        <a:t> 2022</a:t>
                      </a:r>
                      <a:endParaRPr lang="en-IE"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2126914924"/>
                  </a:ext>
                </a:extLst>
              </a:tr>
              <a:tr h="641176">
                <a:tc>
                  <a:txBody>
                    <a:bodyPr/>
                    <a:lstStyle/>
                    <a:p>
                      <a:r>
                        <a:rPr lang="en-IE" sz="1400" b="1" dirty="0">
                          <a:latin typeface="Corporate S" pitchFamily="50" charset="0"/>
                        </a:rPr>
                        <a:t>1. Organisational</a:t>
                      </a:r>
                      <a:r>
                        <a:rPr lang="en-IE" sz="1400" b="1" baseline="0" dirty="0">
                          <a:latin typeface="Corporate S" pitchFamily="50" charset="0"/>
                        </a:rPr>
                        <a:t> Requirements</a:t>
                      </a:r>
                      <a:endParaRPr lang="en-IE"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GB" sz="1400" kern="1200" dirty="0">
                          <a:solidFill>
                            <a:schemeClr val="dk1"/>
                          </a:solidFill>
                          <a:latin typeface="Corporate S" pitchFamily="50" charset="0"/>
                          <a:ea typeface="+mn-ea"/>
                          <a:cs typeface="+mn-cs"/>
                        </a:rPr>
                        <a:t>Apply</a:t>
                      </a:r>
                      <a:r>
                        <a:rPr lang="en-GB" sz="1400" kern="1200" baseline="0" dirty="0">
                          <a:solidFill>
                            <a:schemeClr val="dk1"/>
                          </a:solidFill>
                          <a:latin typeface="Corporate S" pitchFamily="50" charset="0"/>
                          <a:ea typeface="+mn-ea"/>
                          <a:cs typeface="+mn-cs"/>
                        </a:rPr>
                        <a:t> to all MiFID firms – incorporate </a:t>
                      </a:r>
                      <a:r>
                        <a:rPr lang="en-GB" sz="1400" kern="1200" baseline="0" dirty="0" err="1">
                          <a:solidFill>
                            <a:schemeClr val="dk1"/>
                          </a:solidFill>
                          <a:latin typeface="Corporate S" pitchFamily="50" charset="0"/>
                          <a:ea typeface="+mn-ea"/>
                          <a:cs typeface="+mn-cs"/>
                        </a:rPr>
                        <a:t>ESG</a:t>
                      </a:r>
                      <a:r>
                        <a:rPr lang="en-GB" sz="1400" kern="1200" baseline="0" dirty="0">
                          <a:solidFill>
                            <a:schemeClr val="dk1"/>
                          </a:solidFill>
                          <a:latin typeface="Corporate S" pitchFamily="50" charset="0"/>
                          <a:ea typeface="+mn-ea"/>
                          <a:cs typeface="+mn-cs"/>
                        </a:rPr>
                        <a:t> consideration / sustainability risk into MiFID Firms. </a:t>
                      </a:r>
                      <a:endParaRPr lang="en-GB" sz="1400" kern="1200" dirty="0">
                        <a:solidFill>
                          <a:schemeClr val="dk1"/>
                        </a:solidFill>
                        <a:latin typeface="Corporate S" pitchFamily="50" charset="0"/>
                        <a:ea typeface="+mn-ea"/>
                        <a:cs typeface="+mn-cs"/>
                      </a:endParaRPr>
                    </a:p>
                    <a:p>
                      <a:pPr marL="171450" indent="-171450" algn="l" defTabSz="914400" rtl="0" eaLnBrk="1" latinLnBrk="0" hangingPunct="1">
                        <a:buClr>
                          <a:srgbClr val="C00000"/>
                        </a:buClr>
                        <a:buFont typeface="Wingdings" panose="05000000000000000000" pitchFamily="2" charset="2"/>
                        <a:buChar char="§"/>
                      </a:pPr>
                      <a:endParaRPr lang="en-US"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1247208613"/>
                  </a:ext>
                </a:extLst>
              </a:tr>
              <a:tr h="56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Corporate S" pitchFamily="50" charset="0"/>
                        </a:rPr>
                        <a:t>2. Product Governance </a:t>
                      </a:r>
                      <a:endParaRPr lang="en-GB" sz="1400" b="1" kern="1200" dirty="0">
                        <a:solidFill>
                          <a:schemeClr val="dk1"/>
                        </a:solidFill>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Corporate S" pitchFamily="50" charset="0"/>
                      </a:endParaRPr>
                    </a:p>
                    <a:p>
                      <a:endParaRPr lang="en-GB"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GB" sz="1400" kern="1200" dirty="0">
                          <a:solidFill>
                            <a:schemeClr val="dk1"/>
                          </a:solidFill>
                          <a:latin typeface="Corporate S" pitchFamily="50" charset="0"/>
                          <a:ea typeface="+mn-ea"/>
                          <a:cs typeface="+mn-cs"/>
                        </a:rPr>
                        <a:t>All manufacturers and distributors to integrate sustainability</a:t>
                      </a:r>
                      <a:r>
                        <a:rPr lang="en-GB" sz="1400" kern="1200" baseline="0" dirty="0">
                          <a:solidFill>
                            <a:schemeClr val="dk1"/>
                          </a:solidFill>
                          <a:latin typeface="Corporate S" pitchFamily="50" charset="0"/>
                          <a:ea typeface="+mn-ea"/>
                          <a:cs typeface="+mn-cs"/>
                        </a:rPr>
                        <a:t> factors and preferences into product governance arrangements. </a:t>
                      </a:r>
                      <a:endParaRPr lang="en-GB"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3405875875"/>
                  </a:ext>
                </a:extLst>
              </a:tr>
              <a:tr h="944880">
                <a:tc>
                  <a:txBody>
                    <a:bodyPr/>
                    <a:lstStyle/>
                    <a:p>
                      <a:r>
                        <a:rPr lang="en-GB" sz="1400" b="1" dirty="0">
                          <a:latin typeface="Corporate S" pitchFamily="50" charset="0"/>
                        </a:rPr>
                        <a:t>3. Sustainability</a:t>
                      </a:r>
                      <a:r>
                        <a:rPr lang="en-GB" sz="1400" b="1" baseline="0" dirty="0">
                          <a:latin typeface="Corporate S" pitchFamily="50" charset="0"/>
                        </a:rPr>
                        <a:t>  Preferences </a:t>
                      </a:r>
                      <a:endParaRPr lang="en-US" sz="1400" b="1" dirty="0">
                        <a:latin typeface="Corporate S" pitchFamily="50" charset="0"/>
                      </a:endParaRPr>
                    </a:p>
                    <a:p>
                      <a:endParaRPr lang="en-GB" sz="1400" b="1" dirty="0">
                        <a:latin typeface="Corporate S" pitchFamily="50" charset="0"/>
                      </a:endParaRPr>
                    </a:p>
                  </a:txBody>
                  <a:tcPr/>
                </a:tc>
                <a:tc>
                  <a:txBody>
                    <a:bodyPr/>
                    <a:lstStyle/>
                    <a:p>
                      <a:pPr marL="171450" indent="-171450" algn="l" defTabSz="914400" rtl="0" eaLnBrk="1" latinLnBrk="0" hangingPunct="1">
                        <a:buClr>
                          <a:srgbClr val="C00000"/>
                        </a:buClr>
                        <a:buFont typeface="Wingdings" panose="05000000000000000000" pitchFamily="2" charset="2"/>
                        <a:buChar char="§"/>
                      </a:pPr>
                      <a:r>
                        <a:rPr lang="en-IE" sz="1400" kern="1200" dirty="0">
                          <a:solidFill>
                            <a:schemeClr val="dk1"/>
                          </a:solidFill>
                          <a:latin typeface="Corporate S" pitchFamily="50" charset="0"/>
                          <a:ea typeface="+mn-ea"/>
                          <a:cs typeface="+mn-cs"/>
                        </a:rPr>
                        <a:t>Portfolio manager and advisors - sustainability preferences of retail and institutional clients. </a:t>
                      </a:r>
                      <a:endParaRPr lang="en-GB"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3179538398"/>
                  </a:ext>
                </a:extLst>
              </a:tr>
            </a:tbl>
          </a:graphicData>
        </a:graphic>
      </p:graphicFrame>
    </p:spTree>
    <p:extLst>
      <p:ext uri="{BB962C8B-B14F-4D97-AF65-F5344CB8AC3E}">
        <p14:creationId xmlns:p14="http://schemas.microsoft.com/office/powerpoint/2010/main" val="397588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91655" y="1106808"/>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	Summary of Requirements for MiFID Firms</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84936074"/>
              </p:ext>
            </p:extLst>
          </p:nvPr>
        </p:nvGraphicFramePr>
        <p:xfrm>
          <a:off x="466849" y="1556792"/>
          <a:ext cx="8174602" cy="5151120"/>
        </p:xfrm>
        <a:graphic>
          <a:graphicData uri="http://schemas.openxmlformats.org/drawingml/2006/table">
            <a:tbl>
              <a:tblPr firstRow="1" bandRow="1">
                <a:tableStyleId>{B301B821-A1FF-4177-AEE7-76D212191A09}</a:tableStyleId>
              </a:tblPr>
              <a:tblGrid>
                <a:gridCol w="2524515">
                  <a:extLst>
                    <a:ext uri="{9D8B030D-6E8A-4147-A177-3AD203B41FA5}">
                      <a16:colId xmlns:a16="http://schemas.microsoft.com/office/drawing/2014/main" val="1059609419"/>
                    </a:ext>
                  </a:extLst>
                </a:gridCol>
                <a:gridCol w="5650087">
                  <a:extLst>
                    <a:ext uri="{9D8B030D-6E8A-4147-A177-3AD203B41FA5}">
                      <a16:colId xmlns:a16="http://schemas.microsoft.com/office/drawing/2014/main" val="1090134953"/>
                    </a:ext>
                  </a:extLst>
                </a:gridCol>
              </a:tblGrid>
              <a:tr h="944880">
                <a:tc>
                  <a:txBody>
                    <a:bodyPr/>
                    <a:lstStyle/>
                    <a:p>
                      <a:r>
                        <a:rPr lang="en-GB" sz="1400" b="1" kern="1200" dirty="0">
                          <a:solidFill>
                            <a:schemeClr val="dk1"/>
                          </a:solidFill>
                          <a:latin typeface="Corporate S" pitchFamily="50" charset="0"/>
                          <a:ea typeface="+mn-ea"/>
                          <a:cs typeface="+mn-cs"/>
                        </a:rPr>
                        <a:t>Organisational and Systems / Controls Requirements</a:t>
                      </a:r>
                    </a:p>
                    <a:p>
                      <a:r>
                        <a:rPr lang="en-GB" sz="1400" b="1" kern="1200" dirty="0">
                          <a:solidFill>
                            <a:schemeClr val="dk1"/>
                          </a:solidFill>
                          <a:latin typeface="Corporate S" pitchFamily="50" charset="0"/>
                          <a:ea typeface="+mn-ea"/>
                          <a:cs typeface="+mn-cs"/>
                        </a:rPr>
                        <a:t>(2</a:t>
                      </a:r>
                      <a:r>
                        <a:rPr lang="en-GB" sz="1400" b="1" kern="1200" baseline="0" dirty="0">
                          <a:solidFill>
                            <a:schemeClr val="dk1"/>
                          </a:solidFill>
                          <a:latin typeface="Corporate S" pitchFamily="50" charset="0"/>
                          <a:ea typeface="+mn-ea"/>
                          <a:cs typeface="+mn-cs"/>
                        </a:rPr>
                        <a:t> August 2022)</a:t>
                      </a:r>
                      <a:endParaRPr lang="en-GB" sz="1400" b="1" kern="1200" dirty="0">
                        <a:solidFill>
                          <a:schemeClr val="dk1"/>
                        </a:solidFill>
                        <a:latin typeface="Corporate S" pitchFamily="50" charset="0"/>
                        <a:ea typeface="+mn-ea"/>
                        <a:cs typeface="+mn-cs"/>
                      </a:endParaRPr>
                    </a:p>
                  </a:txBody>
                  <a:tcPr>
                    <a:solidFill>
                      <a:schemeClr val="bg1"/>
                    </a:solidFill>
                  </a:tcPr>
                </a:tc>
                <a:tc>
                  <a:txBody>
                    <a:bodyPr/>
                    <a:lstStyle/>
                    <a:p>
                      <a:pPr marL="171450" indent="-171450">
                        <a:buClr>
                          <a:srgbClr val="C00000"/>
                        </a:buClr>
                        <a:buFont typeface="Wingdings" panose="05000000000000000000" pitchFamily="2" charset="2"/>
                        <a:buChar char="§"/>
                      </a:pPr>
                      <a:r>
                        <a:rPr lang="en-GB" sz="1400" b="0" dirty="0">
                          <a:solidFill>
                            <a:sysClr val="windowText" lastClr="000000"/>
                          </a:solidFill>
                          <a:latin typeface="Corporate S" pitchFamily="50" charset="0"/>
                        </a:rPr>
                        <a:t>Take sustainability risks into account when complying with MiFID II organisational requirements and when establishing, implementing and maintaining adequate risk management policies</a:t>
                      </a:r>
                    </a:p>
                    <a:p>
                      <a:pPr marL="171450" indent="-171450">
                        <a:buClr>
                          <a:srgbClr val="C00000"/>
                        </a:buClr>
                        <a:buFont typeface="Wingdings" panose="05000000000000000000" pitchFamily="2" charset="2"/>
                        <a:buChar char="§"/>
                      </a:pPr>
                      <a:r>
                        <a:rPr lang="en-GB" sz="1400" b="0" dirty="0">
                          <a:solidFill>
                            <a:sysClr val="windowText" lastClr="000000"/>
                          </a:solidFill>
                          <a:latin typeface="Corporate S" pitchFamily="50" charset="0"/>
                        </a:rPr>
                        <a:t>Consider clients’ sustainability preferences when identifying conflicts</a:t>
                      </a:r>
                    </a:p>
                    <a:p>
                      <a:pPr marL="0" indent="0">
                        <a:buClr>
                          <a:srgbClr val="C00000"/>
                        </a:buClr>
                        <a:buFont typeface="Wingdings" panose="05000000000000000000" pitchFamily="2" charset="2"/>
                        <a:buNone/>
                      </a:pPr>
                      <a:endParaRPr lang="en-GB" sz="1400" b="0" dirty="0">
                        <a:solidFill>
                          <a:sysClr val="windowText" lastClr="000000"/>
                        </a:solidFill>
                        <a:latin typeface="Corporate S" pitchFamily="50" charset="0"/>
                      </a:endParaRPr>
                    </a:p>
                  </a:txBody>
                  <a:tcPr>
                    <a:solidFill>
                      <a:schemeClr val="bg1"/>
                    </a:solidFill>
                  </a:tcPr>
                </a:tc>
                <a:extLst>
                  <a:ext uri="{0D108BD9-81ED-4DB2-BD59-A6C34878D82A}">
                    <a16:rowId xmlns:a16="http://schemas.microsoft.com/office/drawing/2014/main" val="833370748"/>
                  </a:ext>
                </a:extLst>
              </a:tr>
              <a:tr h="654924">
                <a:tc>
                  <a:txBody>
                    <a:bodyPr/>
                    <a:lstStyle/>
                    <a:p>
                      <a:r>
                        <a:rPr lang="en-IE" sz="1400" b="1" dirty="0">
                          <a:latin typeface="Corporate S" pitchFamily="50" charset="0"/>
                        </a:rPr>
                        <a:t>Suitability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Corporate S" pitchFamily="50" charset="0"/>
                          <a:ea typeface="+mn-ea"/>
                          <a:cs typeface="+mn-cs"/>
                        </a:rPr>
                        <a:t>(2</a:t>
                      </a:r>
                      <a:r>
                        <a:rPr lang="en-GB" sz="1400" b="1" kern="1200" baseline="0" dirty="0">
                          <a:solidFill>
                            <a:schemeClr val="dk1"/>
                          </a:solidFill>
                          <a:latin typeface="Corporate S" pitchFamily="50" charset="0"/>
                          <a:ea typeface="+mn-ea"/>
                          <a:cs typeface="+mn-cs"/>
                        </a:rPr>
                        <a:t> August 2022)</a:t>
                      </a:r>
                      <a:endParaRPr lang="en-GB" sz="1400" b="1" kern="1200" dirty="0">
                        <a:solidFill>
                          <a:schemeClr val="dk1"/>
                        </a:solidFill>
                        <a:latin typeface="Corporate S" pitchFamily="50" charset="0"/>
                        <a:ea typeface="+mn-ea"/>
                        <a:cs typeface="+mn-cs"/>
                      </a:endParaRPr>
                    </a:p>
                    <a:p>
                      <a:endParaRPr lang="en-IE" sz="1400" b="1" dirty="0">
                        <a:latin typeface="Corporate S" pitchFamily="50" charset="0"/>
                      </a:endParaRPr>
                    </a:p>
                    <a:p>
                      <a:endParaRPr lang="en-GB"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IE" sz="1400" b="0" dirty="0">
                          <a:solidFill>
                            <a:sysClr val="windowText" lastClr="000000"/>
                          </a:solidFill>
                          <a:latin typeface="Corporate S" pitchFamily="50" charset="0"/>
                        </a:rPr>
                        <a:t>Obtain information about sustainability</a:t>
                      </a:r>
                      <a:r>
                        <a:rPr lang="en-IE" sz="1400" b="0" baseline="0" dirty="0">
                          <a:solidFill>
                            <a:sysClr val="windowText" lastClr="000000"/>
                          </a:solidFill>
                          <a:latin typeface="Corporate S" pitchFamily="50" charset="0"/>
                        </a:rPr>
                        <a:t> preferences</a:t>
                      </a:r>
                      <a:endParaRPr lang="en-IE"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2126914924"/>
                  </a:ext>
                </a:extLst>
              </a:tr>
              <a:tr h="944880">
                <a:tc>
                  <a:txBody>
                    <a:bodyPr/>
                    <a:lstStyle/>
                    <a:p>
                      <a:r>
                        <a:rPr lang="en-IE" sz="1400" b="1" dirty="0" err="1">
                          <a:latin typeface="Corporate S" pitchFamily="50" charset="0"/>
                        </a:rPr>
                        <a:t>ESG</a:t>
                      </a:r>
                      <a:r>
                        <a:rPr lang="en-IE" sz="1400" b="1" dirty="0">
                          <a:latin typeface="Corporate S" pitchFamily="50" charset="0"/>
                        </a:rPr>
                        <a:t> Due Diligence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Corporate S" pitchFamily="50" charset="0"/>
                          <a:ea typeface="+mn-ea"/>
                          <a:cs typeface="+mn-cs"/>
                        </a:rPr>
                        <a:t>(2</a:t>
                      </a:r>
                      <a:r>
                        <a:rPr lang="en-GB" sz="1400" b="1" kern="1200" baseline="0" dirty="0">
                          <a:solidFill>
                            <a:schemeClr val="dk1"/>
                          </a:solidFill>
                          <a:latin typeface="Corporate S" pitchFamily="50" charset="0"/>
                          <a:ea typeface="+mn-ea"/>
                          <a:cs typeface="+mn-cs"/>
                        </a:rPr>
                        <a:t> August 2022)</a:t>
                      </a:r>
                      <a:endParaRPr lang="en-GB" sz="1400" b="1" kern="1200" dirty="0">
                        <a:solidFill>
                          <a:schemeClr val="dk1"/>
                        </a:solidFill>
                        <a:latin typeface="Corporate S" pitchFamily="50" charset="0"/>
                        <a:ea typeface="+mn-ea"/>
                        <a:cs typeface="+mn-cs"/>
                      </a:endParaRPr>
                    </a:p>
                    <a:p>
                      <a:endParaRPr lang="en-IE"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IE" sz="1400" kern="1200" dirty="0">
                          <a:solidFill>
                            <a:schemeClr val="dk1"/>
                          </a:solidFill>
                          <a:latin typeface="Corporate S" pitchFamily="50" charset="0"/>
                          <a:ea typeface="+mn-ea"/>
                          <a:cs typeface="+mn-cs"/>
                        </a:rPr>
                        <a:t>Put in place</a:t>
                      </a:r>
                      <a:r>
                        <a:rPr lang="en-IE" sz="1400" kern="1200" baseline="0" dirty="0">
                          <a:solidFill>
                            <a:schemeClr val="dk1"/>
                          </a:solidFill>
                          <a:latin typeface="Corporate S" pitchFamily="50" charset="0"/>
                          <a:ea typeface="+mn-ea"/>
                          <a:cs typeface="+mn-cs"/>
                        </a:rPr>
                        <a:t> adequate policies and procedures to understand the nature and features of investment services and financial instruments selected for clients including any sustainability factors</a:t>
                      </a:r>
                      <a:endParaRPr lang="en-GB" sz="1400" kern="1200" dirty="0">
                        <a:solidFill>
                          <a:schemeClr val="dk1"/>
                        </a:solidFill>
                        <a:latin typeface="Corporate S" pitchFamily="50" charset="0"/>
                        <a:ea typeface="+mn-ea"/>
                        <a:cs typeface="+mn-cs"/>
                      </a:endParaRPr>
                    </a:p>
                    <a:p>
                      <a:pPr marL="171450" indent="-171450" algn="l" defTabSz="914400" rtl="0" eaLnBrk="1" latinLnBrk="0" hangingPunct="1">
                        <a:buClr>
                          <a:srgbClr val="C00000"/>
                        </a:buClr>
                        <a:buFont typeface="Wingdings" panose="05000000000000000000" pitchFamily="2" charset="2"/>
                        <a:buChar char="§"/>
                      </a:pPr>
                      <a:endParaRPr lang="en-US"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1247208613"/>
                  </a:ext>
                </a:extLst>
              </a:tr>
              <a:tr h="94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dirty="0">
                          <a:latin typeface="Corporate S" pitchFamily="50" charset="0"/>
                        </a:rPr>
                        <a:t>Pre-contractual Disclosures</a:t>
                      </a:r>
                      <a:r>
                        <a:rPr lang="en-IE" sz="1400" b="1" baseline="0" dirty="0">
                          <a:latin typeface="Corporate S" pitchFamily="50" charset="0"/>
                        </a:rPr>
                        <a:t> (Advisors)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Corporate S" pitchFamily="50" charset="0"/>
                          <a:ea typeface="+mn-ea"/>
                          <a:cs typeface="+mn-cs"/>
                        </a:rPr>
                        <a:t>(2</a:t>
                      </a:r>
                      <a:r>
                        <a:rPr lang="en-GB" sz="1400" b="1" kern="1200" baseline="0" dirty="0">
                          <a:solidFill>
                            <a:schemeClr val="dk1"/>
                          </a:solidFill>
                          <a:latin typeface="Corporate S" pitchFamily="50" charset="0"/>
                          <a:ea typeface="+mn-ea"/>
                          <a:cs typeface="+mn-cs"/>
                        </a:rPr>
                        <a:t> August 2022)</a:t>
                      </a:r>
                      <a:endParaRPr lang="en-GB" sz="1400" b="1" kern="1200" dirty="0">
                        <a:solidFill>
                          <a:schemeClr val="dk1"/>
                        </a:solidFill>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Corporate S" pitchFamily="50" charset="0"/>
                      </a:endParaRPr>
                    </a:p>
                    <a:p>
                      <a:endParaRPr lang="en-GB" sz="1400" b="1" dirty="0">
                        <a:latin typeface="Corporate S" pitchFamily="50"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400" kern="1200" dirty="0">
                          <a:solidFill>
                            <a:schemeClr val="dk1"/>
                          </a:solidFill>
                          <a:latin typeface="Corporate S" pitchFamily="50" charset="0"/>
                          <a:ea typeface="+mn-ea"/>
                          <a:cs typeface="+mn-cs"/>
                        </a:rPr>
                        <a:t>Include sustainability factors</a:t>
                      </a:r>
                      <a:r>
                        <a:rPr lang="en-US" sz="1400" kern="1200" baseline="0" dirty="0">
                          <a:solidFill>
                            <a:schemeClr val="dk1"/>
                          </a:solidFill>
                          <a:latin typeface="Corporate S" pitchFamily="50" charset="0"/>
                          <a:ea typeface="+mn-ea"/>
                          <a:cs typeface="+mn-cs"/>
                        </a:rPr>
                        <a:t> in description of factors taken into consideration in the selection process used to recommend financial instruments</a:t>
                      </a:r>
                      <a:endParaRPr lang="en-GB" sz="1400" kern="1200" dirty="0">
                        <a:solidFill>
                          <a:schemeClr val="dk1"/>
                        </a:solidFill>
                        <a:latin typeface="Corporate S" pitchFamily="50" charset="0"/>
                        <a:ea typeface="+mn-ea"/>
                        <a:cs typeface="+mn-cs"/>
                      </a:endParaRPr>
                    </a:p>
                    <a:p>
                      <a:pPr marL="171450" indent="-171450" algn="l" defTabSz="914400" rtl="0" eaLnBrk="1" latinLnBrk="0" hangingPunct="1">
                        <a:buClr>
                          <a:srgbClr val="C00000"/>
                        </a:buClr>
                        <a:buFont typeface="Wingdings" panose="05000000000000000000" pitchFamily="2" charset="2"/>
                        <a:buChar char="§"/>
                      </a:pPr>
                      <a:endParaRPr lang="en-GB"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3405875875"/>
                  </a:ext>
                </a:extLst>
              </a:tr>
              <a:tr h="944880">
                <a:tc>
                  <a:txBody>
                    <a:bodyPr/>
                    <a:lstStyle/>
                    <a:p>
                      <a:r>
                        <a:rPr lang="en-IE" sz="1400" b="1" dirty="0">
                          <a:latin typeface="Corporate S" pitchFamily="50" charset="0"/>
                        </a:rPr>
                        <a:t>Product</a:t>
                      </a:r>
                      <a:r>
                        <a:rPr lang="en-IE" sz="1400" b="1" baseline="0" dirty="0">
                          <a:latin typeface="Corporate S" pitchFamily="50" charset="0"/>
                        </a:rPr>
                        <a:t>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orporate S" pitchFamily="50" charset="0"/>
                        </a:rPr>
                        <a:t>(22 November 2022)</a:t>
                      </a:r>
                    </a:p>
                    <a:p>
                      <a:endParaRPr lang="en-GB" sz="1400" b="1" dirty="0">
                        <a:latin typeface="Corporate S" pitchFamily="50" charset="0"/>
                      </a:endParaRPr>
                    </a:p>
                  </a:txBody>
                  <a:tcPr/>
                </a:tc>
                <a:tc>
                  <a:txBody>
                    <a:bodyPr/>
                    <a:lstStyle/>
                    <a:p>
                      <a:pPr marL="171450" indent="-171450" algn="l" defTabSz="914400" rtl="0" eaLnBrk="1" latinLnBrk="0" hangingPunct="1">
                        <a:buClr>
                          <a:srgbClr val="C00000"/>
                        </a:buClr>
                        <a:buFont typeface="Wingdings" panose="05000000000000000000" pitchFamily="2" charset="2"/>
                        <a:buChar char="§"/>
                      </a:pPr>
                      <a:r>
                        <a:rPr lang="en-IE" sz="1400" kern="1200" dirty="0">
                          <a:solidFill>
                            <a:schemeClr val="dk1"/>
                          </a:solidFill>
                          <a:latin typeface="Corporate S" pitchFamily="50" charset="0"/>
                          <a:ea typeface="+mn-ea"/>
                          <a:cs typeface="+mn-cs"/>
                        </a:rPr>
                        <a:t>Include sustainability preferences and sustainability factors into target market analysis</a:t>
                      </a:r>
                      <a:endParaRPr lang="en-GB" sz="1400" kern="1200" dirty="0">
                        <a:solidFill>
                          <a:schemeClr val="dk1"/>
                        </a:solidFill>
                        <a:latin typeface="Corporate S" pitchFamily="50" charset="0"/>
                        <a:ea typeface="+mn-ea"/>
                        <a:cs typeface="+mn-cs"/>
                      </a:endParaRPr>
                    </a:p>
                  </a:txBody>
                  <a:tcPr/>
                </a:tc>
                <a:extLst>
                  <a:ext uri="{0D108BD9-81ED-4DB2-BD59-A6C34878D82A}">
                    <a16:rowId xmlns:a16="http://schemas.microsoft.com/office/drawing/2014/main" val="3179538398"/>
                  </a:ext>
                </a:extLst>
              </a:tr>
            </a:tbl>
          </a:graphicData>
        </a:graphic>
      </p:graphicFrame>
    </p:spTree>
    <p:extLst>
      <p:ext uri="{BB962C8B-B14F-4D97-AF65-F5344CB8AC3E}">
        <p14:creationId xmlns:p14="http://schemas.microsoft.com/office/powerpoint/2010/main" val="5871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MiFID </a:t>
            </a:r>
            <a:r>
              <a:rPr lang="en-US" dirty="0" err="1">
                <a:latin typeface="Corporate S" pitchFamily="50" charset="0"/>
              </a:rPr>
              <a:t>Organisational</a:t>
            </a:r>
            <a:r>
              <a:rPr lang="en-US" dirty="0">
                <a:latin typeface="Corporate S" pitchFamily="50" charset="0"/>
              </a:rPr>
              <a:t> Requirements</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orporate S" pitchFamily="50" charset="0"/>
              </a:rPr>
              <a:t>Applies since </a:t>
            </a:r>
            <a:r>
              <a:rPr lang="en-US" sz="1800" b="1" dirty="0">
                <a:latin typeface="Corporate S" pitchFamily="50" charset="0"/>
              </a:rPr>
              <a:t>2 August 2022</a:t>
            </a:r>
          </a:p>
          <a:p>
            <a:r>
              <a:rPr lang="en-GB" sz="1800" b="1" dirty="0">
                <a:latin typeface="Corporate S" pitchFamily="50" charset="0"/>
              </a:rPr>
              <a:t>Organisational requirements</a:t>
            </a:r>
            <a:r>
              <a:rPr lang="en-GB" sz="1800" dirty="0">
                <a:latin typeface="Corporate S" pitchFamily="50" charset="0"/>
              </a:rPr>
              <a:t>: Take </a:t>
            </a:r>
            <a:r>
              <a:rPr lang="en-GB" sz="1800" b="1" dirty="0">
                <a:latin typeface="Corporate S" pitchFamily="50" charset="0"/>
              </a:rPr>
              <a:t>sustainability risks </a:t>
            </a:r>
            <a:r>
              <a:rPr lang="en-GB" sz="1800" dirty="0">
                <a:latin typeface="Corporate S" pitchFamily="50" charset="0"/>
              </a:rPr>
              <a:t>when complying with MiFID general organisational requirements </a:t>
            </a:r>
          </a:p>
          <a:p>
            <a:r>
              <a:rPr lang="en-GB" sz="1800" b="1" dirty="0">
                <a:latin typeface="Corporate S" pitchFamily="50" charset="0"/>
              </a:rPr>
              <a:t>Risk management</a:t>
            </a:r>
            <a:r>
              <a:rPr lang="en-GB" sz="1800" dirty="0">
                <a:latin typeface="Corporate S" pitchFamily="50" charset="0"/>
              </a:rPr>
              <a:t>: Take sustainability risks into account in risk management policies and procedures.</a:t>
            </a:r>
          </a:p>
          <a:p>
            <a:r>
              <a:rPr lang="en-GB" sz="1800" b="1" dirty="0">
                <a:latin typeface="Corporate S" pitchFamily="50" charset="0"/>
              </a:rPr>
              <a:t>Conflicts</a:t>
            </a:r>
            <a:r>
              <a:rPr lang="en-GB" sz="1800" dirty="0">
                <a:latin typeface="Corporate S" pitchFamily="50" charset="0"/>
              </a:rPr>
              <a:t>: regard damage to a client’s </a:t>
            </a:r>
            <a:r>
              <a:rPr lang="en-GB" sz="1800" b="1" dirty="0">
                <a:latin typeface="Corporate S" pitchFamily="50" charset="0"/>
              </a:rPr>
              <a:t>sustainability preferences </a:t>
            </a:r>
            <a:r>
              <a:rPr lang="en-GB" sz="1800" dirty="0">
                <a:latin typeface="Corporate S" pitchFamily="50" charset="0"/>
              </a:rPr>
              <a:t>as a type of client detriment for the purposes of their conflicts policies and procedures.</a:t>
            </a:r>
          </a:p>
          <a:p>
            <a:r>
              <a:rPr lang="en-US" sz="1800" b="1" dirty="0">
                <a:latin typeface="Corporate S" pitchFamily="50" charset="0"/>
              </a:rPr>
              <a:t>Sustainability Risk</a:t>
            </a:r>
            <a:r>
              <a:rPr lang="en-US" sz="1800" dirty="0">
                <a:latin typeface="Corporate S" pitchFamily="50" charset="0"/>
              </a:rPr>
              <a:t>: “</a:t>
            </a:r>
            <a:r>
              <a:rPr lang="en-US" sz="1600" i="1" dirty="0">
                <a:latin typeface="Corporate S" pitchFamily="50" charset="0"/>
              </a:rPr>
              <a:t>a</a:t>
            </a:r>
            <a:r>
              <a:rPr lang="en-GB" sz="1600" i="1" dirty="0">
                <a:latin typeface="Corporate S" pitchFamily="50" charset="0"/>
              </a:rPr>
              <a:t>n environmental, social or governance event or condition that, if it occurs, could cause an actual or a potential material negative impact on the value of the investment”</a:t>
            </a:r>
            <a:endParaRPr lang="en-US" sz="1600" i="1" dirty="0">
              <a:latin typeface="Corporate S" pitchFamily="50" charset="0"/>
            </a:endParaRPr>
          </a:p>
          <a:p>
            <a:pPr marL="0" indent="0">
              <a:buNone/>
            </a:pPr>
            <a:endParaRPr lang="en-US" sz="2000" dirty="0">
              <a:latin typeface="Corporate S" pitchFamily="50" charset="0"/>
            </a:endParaRPr>
          </a:p>
        </p:txBody>
      </p:sp>
    </p:spTree>
    <p:extLst>
      <p:ext uri="{BB962C8B-B14F-4D97-AF65-F5344CB8AC3E}">
        <p14:creationId xmlns:p14="http://schemas.microsoft.com/office/powerpoint/2010/main" val="32161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201151" cy="6858000"/>
          </a:xfrm>
          <a:prstGeom prst="rect">
            <a:avLst/>
          </a:prstGeom>
        </p:spPr>
      </p:pic>
      <p:sp>
        <p:nvSpPr>
          <p:cNvPr id="4" name="Rectangle 3"/>
          <p:cNvSpPr/>
          <p:nvPr/>
        </p:nvSpPr>
        <p:spPr>
          <a:xfrm>
            <a:off x="0" y="4103160"/>
            <a:ext cx="9204777" cy="1800200"/>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Box 4"/>
          <p:cNvSpPr txBox="1"/>
          <p:nvPr/>
        </p:nvSpPr>
        <p:spPr>
          <a:xfrm>
            <a:off x="1403648" y="4633972"/>
            <a:ext cx="7416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A39A00">
                    <a:lumMod val="50000"/>
                  </a:srgbClr>
                </a:solidFill>
                <a:effectLst/>
                <a:uLnTx/>
                <a:uFillTx/>
                <a:latin typeface="Corporate S" pitchFamily="50" charset="0"/>
                <a:ea typeface="+mn-ea"/>
                <a:cs typeface="+mn-cs"/>
              </a:rPr>
              <a:t>Overview</a:t>
            </a:r>
            <a:r>
              <a:rPr kumimoji="0" lang="en-IE" sz="2800" b="0" i="0" u="none" strike="noStrike" kern="1200" cap="none" spc="0" normalizeH="0" baseline="0" noProof="0" dirty="0">
                <a:ln>
                  <a:noFill/>
                </a:ln>
                <a:solidFill>
                  <a:srgbClr val="FFFFFF"/>
                </a:solidFill>
                <a:effectLst/>
                <a:uLnTx/>
                <a:uFillTx/>
                <a:latin typeface="Corporate S" pitchFamily="50" charset="0"/>
                <a:ea typeface="+mn-ea"/>
                <a:cs typeface="+mn-cs"/>
              </a:rPr>
              <a:t> </a:t>
            </a:r>
            <a:endPar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7" name="Picture 6"/>
          <p:cNvPicPr>
            <a:picLocks noChangeAspect="1"/>
          </p:cNvPicPr>
          <p:nvPr/>
        </p:nvPicPr>
        <p:blipFill>
          <a:blip r:embed="rId3"/>
          <a:stretch>
            <a:fillRect/>
          </a:stretch>
        </p:blipFill>
        <p:spPr>
          <a:xfrm>
            <a:off x="7308304" y="404664"/>
            <a:ext cx="1438781" cy="609653"/>
          </a:xfrm>
          <a:prstGeom prst="rect">
            <a:avLst/>
          </a:prstGeom>
        </p:spPr>
      </p:pic>
    </p:spTree>
    <p:extLst>
      <p:ext uri="{BB962C8B-B14F-4D97-AF65-F5344CB8AC3E}">
        <p14:creationId xmlns:p14="http://schemas.microsoft.com/office/powerpoint/2010/main" val="157155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MiFID Sustainability Preferences</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latin typeface="Corporate S" pitchFamily="50" charset="0"/>
              </a:rPr>
              <a:t>Advisers and portfolio managers, both retail and institutional must:</a:t>
            </a:r>
          </a:p>
          <a:p>
            <a:pPr lvl="1"/>
            <a:r>
              <a:rPr lang="en-GB" sz="1600" dirty="0">
                <a:latin typeface="Corporate S" pitchFamily="50" charset="0"/>
              </a:rPr>
              <a:t>capture information about a client’s </a:t>
            </a:r>
            <a:r>
              <a:rPr lang="en-GB" sz="1600" b="1" dirty="0">
                <a:latin typeface="Corporate S" pitchFamily="50" charset="0"/>
              </a:rPr>
              <a:t>sustainability preferences</a:t>
            </a:r>
            <a:r>
              <a:rPr lang="en-GB" sz="1600" dirty="0">
                <a:latin typeface="Corporate S" pitchFamily="50" charset="0"/>
              </a:rPr>
              <a:t>; and</a:t>
            </a:r>
          </a:p>
          <a:p>
            <a:pPr lvl="1"/>
            <a:r>
              <a:rPr lang="en-GB" sz="1600" dirty="0">
                <a:latin typeface="Corporate S" pitchFamily="50" charset="0"/>
              </a:rPr>
              <a:t>where a client has such preferences, to comply with them when conducting transactions or recommending products</a:t>
            </a:r>
            <a:endParaRPr lang="en-US" sz="1600" dirty="0">
              <a:latin typeface="Corporate S" pitchFamily="50" charset="0"/>
            </a:endParaRPr>
          </a:p>
          <a:p>
            <a:r>
              <a:rPr lang="en-GB" sz="1800" dirty="0">
                <a:latin typeface="Corporate S" pitchFamily="50" charset="0"/>
              </a:rPr>
              <a:t>Relevant to manufacturers of products sold or distributed via advisor/portfolio manager</a:t>
            </a:r>
          </a:p>
          <a:p>
            <a:r>
              <a:rPr lang="en-GB" sz="1800" dirty="0">
                <a:latin typeface="Corporate S" pitchFamily="50" charset="0"/>
              </a:rPr>
              <a:t>Applies since 2 August 2022.</a:t>
            </a:r>
          </a:p>
          <a:p>
            <a:r>
              <a:rPr lang="en-GB" sz="1800" dirty="0">
                <a:latin typeface="Corporate S" pitchFamily="50" charset="0"/>
              </a:rPr>
              <a:t>Ex: Sell structured products to portfolio manager, and its client only wants products in its portfolio that match its sustainability preferences, the portfolio manager:</a:t>
            </a:r>
          </a:p>
          <a:p>
            <a:pPr lvl="1"/>
            <a:r>
              <a:rPr lang="en-GB" sz="1600" dirty="0">
                <a:latin typeface="Corporate S" pitchFamily="50" charset="0"/>
              </a:rPr>
              <a:t>will require information to ensure it matches relevant products</a:t>
            </a:r>
          </a:p>
          <a:p>
            <a:pPr lvl="1"/>
            <a:r>
              <a:rPr lang="en-GB" sz="1600" dirty="0">
                <a:latin typeface="Corporate S" pitchFamily="50" charset="0"/>
              </a:rPr>
              <a:t>exit products that do not match those preferences;</a:t>
            </a:r>
          </a:p>
          <a:p>
            <a:pPr lvl="1"/>
            <a:r>
              <a:rPr lang="en-GB" sz="1600" dirty="0">
                <a:latin typeface="Corporate S" pitchFamily="50" charset="0"/>
              </a:rPr>
              <a:t>may say it needs relevant products to incorporate certain </a:t>
            </a:r>
            <a:r>
              <a:rPr lang="en-GB" sz="1600" dirty="0" err="1">
                <a:latin typeface="Corporate S" pitchFamily="50" charset="0"/>
              </a:rPr>
              <a:t>ESG</a:t>
            </a:r>
            <a:r>
              <a:rPr lang="en-GB" sz="1600" dirty="0">
                <a:latin typeface="Corporate S" pitchFamily="50" charset="0"/>
              </a:rPr>
              <a:t> creds going forward, to match the actual or expected sustainability preferences of its underlying clients</a:t>
            </a:r>
          </a:p>
          <a:p>
            <a:pPr marL="0" indent="0">
              <a:buNone/>
            </a:pPr>
            <a:endParaRPr lang="en-US" sz="2000" dirty="0">
              <a:latin typeface="Corporate S" pitchFamily="50" charset="0"/>
            </a:endParaRPr>
          </a:p>
        </p:txBody>
      </p:sp>
    </p:spTree>
    <p:extLst>
      <p:ext uri="{BB962C8B-B14F-4D97-AF65-F5344CB8AC3E}">
        <p14:creationId xmlns:p14="http://schemas.microsoft.com/office/powerpoint/2010/main" val="85663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2381"/>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MiFID Sustainability Preferences (cont.)</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orporate S" pitchFamily="50" charset="0"/>
              </a:rPr>
              <a:t>“Sustainability preferences” refers to:</a:t>
            </a:r>
          </a:p>
          <a:p>
            <a:pPr lvl="1"/>
            <a:r>
              <a:rPr lang="en-US" sz="1600" dirty="0">
                <a:latin typeface="Corporate S" pitchFamily="50" charset="0"/>
              </a:rPr>
              <a:t>a financial instrument that is invested in environmentally sustainable investments as defined in the Taxonomy Regulation, in a minimum proportion determined by the client / potential client</a:t>
            </a:r>
          </a:p>
          <a:p>
            <a:pPr lvl="1"/>
            <a:r>
              <a:rPr lang="en-US" sz="1600" dirty="0">
                <a:latin typeface="Corporate S" pitchFamily="50" charset="0"/>
              </a:rPr>
              <a:t>a financial instrument that is invested in sustainable investments within the meaning of the </a:t>
            </a:r>
            <a:r>
              <a:rPr lang="en-US" sz="1600" dirty="0" err="1">
                <a:latin typeface="Corporate S" pitchFamily="50" charset="0"/>
              </a:rPr>
              <a:t>SFDR</a:t>
            </a:r>
            <a:r>
              <a:rPr lang="en-US" sz="1600" dirty="0">
                <a:latin typeface="Corporate S" pitchFamily="50" charset="0"/>
              </a:rPr>
              <a:t>, in a minimum proportion determined by the client / potential client</a:t>
            </a:r>
          </a:p>
          <a:p>
            <a:pPr lvl="1"/>
            <a:r>
              <a:rPr lang="en-US" sz="1600" dirty="0">
                <a:latin typeface="Corporate S" pitchFamily="50" charset="0"/>
              </a:rPr>
              <a:t>a financial instrument that addresses principal adverse impacts on sustainability factors, with the qualitative and quantitative elements that demonstrate this being determined by the client / potential client</a:t>
            </a:r>
            <a:endParaRPr lang="en-US" sz="1800" dirty="0">
              <a:latin typeface="Corporate S" pitchFamily="50" charset="0"/>
            </a:endParaRPr>
          </a:p>
          <a:p>
            <a:r>
              <a:rPr lang="en-US" sz="1800" dirty="0" err="1">
                <a:latin typeface="Corporate S" pitchFamily="50" charset="0"/>
              </a:rPr>
              <a:t>ESMA</a:t>
            </a:r>
            <a:r>
              <a:rPr lang="en-US" sz="1800" dirty="0">
                <a:latin typeface="Corporate S" pitchFamily="50" charset="0"/>
              </a:rPr>
              <a:t> consultation on changes to its Guidelines on certain aspects of the MiFID suitability requirements launched 27 January 2022 (closed 27 April 2022)</a:t>
            </a:r>
          </a:p>
          <a:p>
            <a:r>
              <a:rPr lang="en-IE" sz="1800" dirty="0">
                <a:latin typeface="Corporate S" pitchFamily="50" charset="0"/>
              </a:rPr>
              <a:t>Practical challenges to implementation of amendments to MiFID as a result of the deferred date and timing of the Article 8 Taxonomy Regulation delegated act and SFDR Level 2</a:t>
            </a:r>
            <a:endParaRPr lang="en-GB" sz="1800" dirty="0">
              <a:latin typeface="Corporate S" pitchFamily="50" charset="0"/>
            </a:endParaRPr>
          </a:p>
          <a:p>
            <a:endParaRPr lang="en-US" sz="2000" dirty="0">
              <a:latin typeface="Corporate S" pitchFamily="50" charset="0"/>
            </a:endParaRPr>
          </a:p>
        </p:txBody>
      </p:sp>
    </p:spTree>
    <p:extLst>
      <p:ext uri="{BB962C8B-B14F-4D97-AF65-F5344CB8AC3E}">
        <p14:creationId xmlns:p14="http://schemas.microsoft.com/office/powerpoint/2010/main" val="11966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duotone>
              <a:schemeClr val="bg2">
                <a:shade val="45000"/>
                <a:satMod val="135000"/>
              </a:schemeClr>
              <a:prstClr val="white"/>
            </a:duotone>
          </a:blip>
          <a:srcRect t="1" b="3042"/>
          <a:stretch/>
        </p:blipFill>
        <p:spPr>
          <a:xfrm>
            <a:off x="28280" y="19430"/>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MiFID Product Governance</a:t>
            </a:r>
            <a:endParaRPr lang="en-GB" dirty="0">
              <a:latin typeface="Corporate S" pitchFamily="50" charset="0"/>
            </a:endParaRPr>
          </a:p>
        </p:txBody>
      </p:sp>
      <p:pic>
        <p:nvPicPr>
          <p:cNvPr id="2" name="Picture 1"/>
          <p:cNvPicPr>
            <a:picLocks noChangeAspect="1"/>
          </p:cNvPicPr>
          <p:nvPr/>
        </p:nvPicPr>
        <p:blipFill>
          <a:blip r:embed="rId4"/>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orporate S" pitchFamily="50" charset="0"/>
              </a:rPr>
              <a:t>Will apply from 22 November 2022</a:t>
            </a:r>
          </a:p>
          <a:p>
            <a:r>
              <a:rPr lang="en-US" sz="1800" dirty="0">
                <a:latin typeface="Corporate S" pitchFamily="50" charset="0"/>
              </a:rPr>
              <a:t>Manufacturers and Distributors must:</a:t>
            </a:r>
          </a:p>
          <a:p>
            <a:pPr lvl="1"/>
            <a:r>
              <a:rPr lang="en-US" sz="1600" dirty="0">
                <a:latin typeface="Corporate S" pitchFamily="50" charset="0"/>
              </a:rPr>
              <a:t>consider </a:t>
            </a:r>
            <a:r>
              <a:rPr lang="en-US" sz="1600" b="1" dirty="0">
                <a:latin typeface="Corporate S" pitchFamily="50" charset="0"/>
              </a:rPr>
              <a:t>sustainability factors </a:t>
            </a:r>
            <a:r>
              <a:rPr lang="en-US" sz="1600" dirty="0">
                <a:latin typeface="Corporate S" pitchFamily="50" charset="0"/>
              </a:rPr>
              <a:t>in the </a:t>
            </a:r>
            <a:r>
              <a:rPr lang="en-US" sz="1600" b="1" dirty="0">
                <a:latin typeface="Corporate S" pitchFamily="50" charset="0"/>
              </a:rPr>
              <a:t>product approval </a:t>
            </a:r>
            <a:r>
              <a:rPr lang="en-US" sz="1600" dirty="0">
                <a:latin typeface="Corporate S" pitchFamily="50" charset="0"/>
              </a:rPr>
              <a:t>process of each financial instrument</a:t>
            </a:r>
          </a:p>
          <a:p>
            <a:pPr lvl="1"/>
            <a:r>
              <a:rPr lang="en-US" sz="1600" dirty="0">
                <a:latin typeface="Corporate S" pitchFamily="50" charset="0"/>
              </a:rPr>
              <a:t>consider </a:t>
            </a:r>
            <a:r>
              <a:rPr lang="en-US" sz="1600" b="1" dirty="0">
                <a:latin typeface="Corporate S" pitchFamily="50" charset="0"/>
              </a:rPr>
              <a:t>sustainability factors </a:t>
            </a:r>
            <a:r>
              <a:rPr lang="en-US" sz="1600" dirty="0">
                <a:latin typeface="Corporate S" pitchFamily="50" charset="0"/>
              </a:rPr>
              <a:t>in the other </a:t>
            </a:r>
            <a:r>
              <a:rPr lang="en-US" sz="1600" b="1" dirty="0">
                <a:latin typeface="Corporate S" pitchFamily="50" charset="0"/>
              </a:rPr>
              <a:t>product governance and oversight arrangements </a:t>
            </a:r>
            <a:r>
              <a:rPr lang="en-US" sz="1600" dirty="0">
                <a:latin typeface="Corporate S" pitchFamily="50" charset="0"/>
              </a:rPr>
              <a:t>for each financial instrument intended to be distributed to clients seeking financial instruments with a sustainability related profile</a:t>
            </a:r>
          </a:p>
          <a:p>
            <a:pPr lvl="1"/>
            <a:r>
              <a:rPr lang="en-US" sz="1600" dirty="0">
                <a:latin typeface="Corporate S" pitchFamily="50" charset="0"/>
              </a:rPr>
              <a:t>when identifying the potential </a:t>
            </a:r>
            <a:r>
              <a:rPr lang="en-US" sz="1600" b="1" dirty="0">
                <a:latin typeface="Corporate S" pitchFamily="50" charset="0"/>
              </a:rPr>
              <a:t>target market </a:t>
            </a:r>
            <a:r>
              <a:rPr lang="en-US" sz="1600" dirty="0">
                <a:latin typeface="Corporate S" pitchFamily="50" charset="0"/>
              </a:rPr>
              <a:t>for a product </a:t>
            </a:r>
            <a:r>
              <a:rPr lang="en-GB" sz="1600" dirty="0">
                <a:latin typeface="Corporate S" pitchFamily="50" charset="0"/>
              </a:rPr>
              <a:t>and specify the types of client for whose needs, characteristics and objectives the product is compatible, you must include “</a:t>
            </a:r>
            <a:r>
              <a:rPr lang="en-GB" sz="1600" b="1" dirty="0">
                <a:latin typeface="Corporate S" pitchFamily="50" charset="0"/>
              </a:rPr>
              <a:t>any sustainability related objectives</a:t>
            </a:r>
            <a:r>
              <a:rPr lang="en-GB" sz="1600" dirty="0">
                <a:latin typeface="Corporate S" pitchFamily="50" charset="0"/>
              </a:rPr>
              <a:t>”</a:t>
            </a:r>
            <a:endParaRPr lang="en-US" sz="1800" b="1" dirty="0">
              <a:latin typeface="Corporate S" pitchFamily="50" charset="0"/>
            </a:endParaRPr>
          </a:p>
          <a:p>
            <a:r>
              <a:rPr lang="en-US" sz="1800" b="1" dirty="0">
                <a:latin typeface="Corporate S" pitchFamily="50" charset="0"/>
              </a:rPr>
              <a:t>Sustainability factors</a:t>
            </a:r>
            <a:r>
              <a:rPr lang="en-US" sz="1800" dirty="0">
                <a:latin typeface="Corporate S" pitchFamily="50" charset="0"/>
              </a:rPr>
              <a:t>: “</a:t>
            </a:r>
            <a:r>
              <a:rPr lang="en-US" sz="1800" i="1" dirty="0">
                <a:latin typeface="Corporate S" pitchFamily="50" charset="0"/>
              </a:rPr>
              <a:t>e</a:t>
            </a:r>
            <a:r>
              <a:rPr lang="en-GB" sz="1800" i="1" dirty="0" err="1">
                <a:latin typeface="Corporate S" pitchFamily="50" charset="0"/>
              </a:rPr>
              <a:t>nvironmental</a:t>
            </a:r>
            <a:r>
              <a:rPr lang="en-GB" sz="1800" i="1" dirty="0">
                <a:latin typeface="Corporate S" pitchFamily="50" charset="0"/>
              </a:rPr>
              <a:t>, social and employee matters, respect for human rights, anti‐corruption and anti‐bribery matters”</a:t>
            </a:r>
          </a:p>
          <a:p>
            <a:r>
              <a:rPr lang="en-GB" sz="1800" dirty="0" err="1">
                <a:latin typeface="Corporate S" pitchFamily="50" charset="0"/>
              </a:rPr>
              <a:t>ESMA</a:t>
            </a:r>
            <a:r>
              <a:rPr lang="en-GB" sz="1800" dirty="0">
                <a:latin typeface="Corporate S" pitchFamily="50" charset="0"/>
              </a:rPr>
              <a:t> Guidance – CP published 8 July on MiFID II product governance on results of CSA 2021 and certain </a:t>
            </a:r>
            <a:r>
              <a:rPr lang="en-GB" sz="1800" dirty="0" err="1">
                <a:latin typeface="Corporate S" pitchFamily="50" charset="0"/>
              </a:rPr>
              <a:t>ESG</a:t>
            </a:r>
            <a:r>
              <a:rPr lang="en-GB" sz="1800" dirty="0">
                <a:latin typeface="Corporate S" pitchFamily="50" charset="0"/>
              </a:rPr>
              <a:t> requirements</a:t>
            </a:r>
          </a:p>
          <a:p>
            <a:r>
              <a:rPr lang="en-GB" sz="1800" b="1" dirty="0">
                <a:latin typeface="Corporate S" pitchFamily="50" charset="0"/>
              </a:rPr>
              <a:t>Final Report Q1 2023</a:t>
            </a:r>
            <a:endParaRPr lang="en-US" sz="1600" b="1" dirty="0">
              <a:latin typeface="Corporate S" pitchFamily="50" charset="0"/>
            </a:endParaRPr>
          </a:p>
          <a:p>
            <a:pPr lvl="1"/>
            <a:endParaRPr lang="en-US" sz="1600" dirty="0">
              <a:latin typeface="Corporate S" pitchFamily="50" charset="0"/>
            </a:endParaRPr>
          </a:p>
          <a:p>
            <a:pPr lvl="1"/>
            <a:endParaRPr lang="en-US" sz="1600" dirty="0">
              <a:latin typeface="Corporate S" pitchFamily="50" charset="0"/>
            </a:endParaRPr>
          </a:p>
          <a:p>
            <a:pPr lvl="1"/>
            <a:endParaRPr lang="en-US" sz="1600" dirty="0">
              <a:latin typeface="Corporate S" pitchFamily="50" charset="0"/>
            </a:endParaRPr>
          </a:p>
          <a:p>
            <a:endParaRPr lang="en-US" sz="2000" dirty="0">
              <a:latin typeface="Corporate S" pitchFamily="50" charset="0"/>
            </a:endParaRPr>
          </a:p>
        </p:txBody>
      </p:sp>
    </p:spTree>
    <p:extLst>
      <p:ext uri="{BB962C8B-B14F-4D97-AF65-F5344CB8AC3E}">
        <p14:creationId xmlns:p14="http://schemas.microsoft.com/office/powerpoint/2010/main" val="42578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Product Governance - Manufacturers</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orporate S" pitchFamily="50" charset="0"/>
              </a:rPr>
              <a:t>Consider sustainability factors in </a:t>
            </a:r>
            <a:r>
              <a:rPr lang="en-US" sz="1800" b="1" dirty="0">
                <a:latin typeface="Corporate S" pitchFamily="50" charset="0"/>
              </a:rPr>
              <a:t>product approval, governance and oversight</a:t>
            </a:r>
            <a:endParaRPr lang="en-US" sz="1800" dirty="0">
              <a:latin typeface="Corporate S" pitchFamily="50" charset="0"/>
            </a:endParaRPr>
          </a:p>
          <a:p>
            <a:r>
              <a:rPr lang="en-US" sz="1800" b="1" dirty="0">
                <a:latin typeface="Corporate S" pitchFamily="50" charset="0"/>
              </a:rPr>
              <a:t>Target Market: </a:t>
            </a:r>
            <a:r>
              <a:rPr lang="en-GB" sz="1800" dirty="0">
                <a:latin typeface="Corporate S" pitchFamily="50" charset="0"/>
              </a:rPr>
              <a:t>when identifying the potential target market for a product, must include “any sustainability related objectives”. Must be granular (no general statement that a product has a sustainability-related profile)</a:t>
            </a:r>
          </a:p>
          <a:p>
            <a:r>
              <a:rPr lang="en-GB" sz="1800" b="1" dirty="0">
                <a:latin typeface="Corporate S" pitchFamily="50" charset="0"/>
              </a:rPr>
              <a:t>No negative target market </a:t>
            </a:r>
            <a:r>
              <a:rPr lang="en-GB" sz="1800" dirty="0">
                <a:latin typeface="Corporate S" pitchFamily="50" charset="0"/>
              </a:rPr>
              <a:t>analysis where product considers sustainability factors </a:t>
            </a:r>
          </a:p>
          <a:p>
            <a:r>
              <a:rPr lang="en-GB" sz="1800" b="1" dirty="0">
                <a:latin typeface="Corporate S" pitchFamily="50" charset="0"/>
              </a:rPr>
              <a:t>Information to distributors </a:t>
            </a:r>
            <a:r>
              <a:rPr lang="en-GB" sz="1800" dirty="0">
                <a:latin typeface="Corporate S" pitchFamily="50" charset="0"/>
              </a:rPr>
              <a:t>on sustainability factors of product in clear manner</a:t>
            </a:r>
          </a:p>
          <a:p>
            <a:r>
              <a:rPr lang="en-GB" sz="1800" b="1" dirty="0">
                <a:latin typeface="Corporate S" pitchFamily="50" charset="0"/>
              </a:rPr>
              <a:t>Periodic Review</a:t>
            </a:r>
            <a:r>
              <a:rPr lang="en-GB" sz="1800" dirty="0">
                <a:latin typeface="Corporate S" pitchFamily="50" charset="0"/>
              </a:rPr>
              <a:t>: when periodically reviewing products, must consider if they remain consistent with the needs, characteristics and objectives, “including any sustainability related objectives”, of the target market</a:t>
            </a:r>
          </a:p>
          <a:p>
            <a:endParaRPr lang="en-US" sz="1600" dirty="0">
              <a:latin typeface="Corporate S" pitchFamily="50" charset="0"/>
            </a:endParaRPr>
          </a:p>
          <a:p>
            <a:pPr lvl="1"/>
            <a:endParaRPr lang="en-US" sz="1600" dirty="0">
              <a:latin typeface="Corporate S" pitchFamily="50" charset="0"/>
            </a:endParaRPr>
          </a:p>
          <a:p>
            <a:endParaRPr lang="en-US" sz="2000" dirty="0">
              <a:latin typeface="Corporate S" pitchFamily="50" charset="0"/>
            </a:endParaRPr>
          </a:p>
        </p:txBody>
      </p:sp>
    </p:spTree>
    <p:extLst>
      <p:ext uri="{BB962C8B-B14F-4D97-AF65-F5344CB8AC3E}">
        <p14:creationId xmlns:p14="http://schemas.microsoft.com/office/powerpoint/2010/main" val="15776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bg2">
                <a:shade val="45000"/>
                <a:satMod val="135000"/>
              </a:schemeClr>
              <a:prstClr val="white"/>
            </a:duotone>
          </a:blip>
          <a:srcRect t="1" b="3042"/>
          <a:stretch/>
        </p:blipFill>
        <p:spPr>
          <a:xfrm>
            <a:off x="0" y="-27383"/>
            <a:ext cx="9202172" cy="6885383"/>
          </a:xfrm>
          <a:prstGeom prst="rect">
            <a:avLst/>
          </a:prstGeom>
        </p:spPr>
      </p:pic>
      <p:sp>
        <p:nvSpPr>
          <p:cNvPr id="5" name="Title 1" descr="|"/>
          <p:cNvSpPr txBox="1">
            <a:spLocks/>
          </p:cNvSpPr>
          <p:nvPr/>
        </p:nvSpPr>
        <p:spPr>
          <a:xfrm>
            <a:off x="291655" y="1006153"/>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Product Governance - Distributor</a:t>
            </a:r>
            <a:endParaRPr lang="en-GB" dirty="0">
              <a:latin typeface="Corporate S" pitchFamily="50" charset="0"/>
            </a:endParaRPr>
          </a:p>
        </p:txBody>
      </p:sp>
      <p:pic>
        <p:nvPicPr>
          <p:cNvPr id="2" name="Picture 1"/>
          <p:cNvPicPr>
            <a:picLocks noChangeAspect="1"/>
          </p:cNvPicPr>
          <p:nvPr/>
        </p:nvPicPr>
        <p:blipFill>
          <a:blip r:embed="rId3"/>
          <a:stretch>
            <a:fillRect/>
          </a:stretch>
        </p:blipFill>
        <p:spPr>
          <a:xfrm>
            <a:off x="7212487" y="425147"/>
            <a:ext cx="1438781" cy="609653"/>
          </a:xfrm>
          <a:prstGeom prst="rect">
            <a:avLst/>
          </a:prstGeom>
        </p:spPr>
      </p:pic>
      <p:sp>
        <p:nvSpPr>
          <p:cNvPr id="11" name="Content Placeholder 2"/>
          <p:cNvSpPr txBox="1">
            <a:spLocks/>
          </p:cNvSpPr>
          <p:nvPr/>
        </p:nvSpPr>
        <p:spPr>
          <a:xfrm>
            <a:off x="378858" y="1484784"/>
            <a:ext cx="8272410" cy="5112568"/>
          </a:xfrm>
          <a:prstGeom prst="rect">
            <a:avLst/>
          </a:prstGeom>
          <a:solidFill>
            <a:schemeClr val="bg1">
              <a:alpha val="50000"/>
            </a:schemeClr>
          </a:solidFill>
        </p:spPr>
        <p:txBody>
          <a:bodyPr anchor="t" anchorCtr="0"/>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orporate S" pitchFamily="50" charset="0"/>
              </a:rPr>
              <a:t>Consider sustainability factors in </a:t>
            </a:r>
            <a:r>
              <a:rPr lang="en-US" sz="1800" b="1" dirty="0">
                <a:latin typeface="Corporate S" pitchFamily="50" charset="0"/>
              </a:rPr>
              <a:t>due diligence, product approval process, governance and oversight arrangements</a:t>
            </a:r>
            <a:endParaRPr lang="en-US" sz="1800" dirty="0">
              <a:latin typeface="Corporate S" pitchFamily="50" charset="0"/>
            </a:endParaRPr>
          </a:p>
          <a:p>
            <a:r>
              <a:rPr lang="en-GB" sz="1800" b="1" dirty="0">
                <a:latin typeface="Corporate S" pitchFamily="50" charset="0"/>
              </a:rPr>
              <a:t>Due diligence and </a:t>
            </a:r>
            <a:r>
              <a:rPr lang="en-GB" sz="1800" b="1" dirty="0" err="1">
                <a:latin typeface="Corporate S" pitchFamily="50" charset="0"/>
              </a:rPr>
              <a:t>mis</a:t>
            </a:r>
            <a:r>
              <a:rPr lang="en-GB" sz="1800" b="1" dirty="0">
                <a:latin typeface="Corporate S" pitchFamily="50" charset="0"/>
              </a:rPr>
              <a:t>-selling risk: </a:t>
            </a:r>
            <a:r>
              <a:rPr lang="en-GB" sz="1800" dirty="0">
                <a:latin typeface="Corporate S" pitchFamily="50" charset="0"/>
              </a:rPr>
              <a:t>only offer or recommend products that do what they “say on the tin” from an </a:t>
            </a:r>
            <a:r>
              <a:rPr lang="en-GB" sz="1800" dirty="0" err="1">
                <a:latin typeface="Corporate S" pitchFamily="50" charset="0"/>
              </a:rPr>
              <a:t>ESG</a:t>
            </a:r>
            <a:r>
              <a:rPr lang="en-GB" sz="1800" dirty="0">
                <a:latin typeface="Corporate S" pitchFamily="50" charset="0"/>
              </a:rPr>
              <a:t> perspective</a:t>
            </a:r>
            <a:endParaRPr lang="en-US" sz="1800" dirty="0">
              <a:latin typeface="Corporate S" pitchFamily="50" charset="0"/>
            </a:endParaRPr>
          </a:p>
          <a:p>
            <a:r>
              <a:rPr lang="en-US" sz="1800" b="1" dirty="0">
                <a:latin typeface="Corporate S" pitchFamily="50" charset="0"/>
              </a:rPr>
              <a:t>Target Market: </a:t>
            </a:r>
            <a:r>
              <a:rPr lang="en-GB" sz="1800" dirty="0">
                <a:latin typeface="Corporate S" pitchFamily="50" charset="0"/>
              </a:rPr>
              <a:t>when identifying the potential target market for a product, must include “any sustainability related objectives”. Must be granular (no general statement that a product has a sustainability-related profile)</a:t>
            </a:r>
          </a:p>
          <a:p>
            <a:r>
              <a:rPr lang="en-GB" sz="1800" b="1" dirty="0">
                <a:latin typeface="Corporate S" pitchFamily="50" charset="0"/>
              </a:rPr>
              <a:t>No negative target market </a:t>
            </a:r>
            <a:r>
              <a:rPr lang="en-GB" sz="1800" dirty="0">
                <a:latin typeface="Corporate S" pitchFamily="50" charset="0"/>
              </a:rPr>
              <a:t>analysis where product considers sustainability factors </a:t>
            </a:r>
          </a:p>
          <a:p>
            <a:r>
              <a:rPr lang="en-GB" sz="1800" b="1" dirty="0">
                <a:latin typeface="Corporate S" pitchFamily="50" charset="0"/>
              </a:rPr>
              <a:t>Information to distributors </a:t>
            </a:r>
            <a:r>
              <a:rPr lang="en-GB" sz="1800" dirty="0">
                <a:latin typeface="Corporate S" pitchFamily="50" charset="0"/>
              </a:rPr>
              <a:t>on sustainability factors of product in clear manner</a:t>
            </a:r>
          </a:p>
          <a:p>
            <a:r>
              <a:rPr lang="en-GB" sz="1800" b="1" dirty="0">
                <a:latin typeface="Corporate S" pitchFamily="50" charset="0"/>
              </a:rPr>
              <a:t>Periodic Review</a:t>
            </a:r>
            <a:r>
              <a:rPr lang="en-GB" sz="1800" dirty="0">
                <a:latin typeface="Corporate S" pitchFamily="50" charset="0"/>
              </a:rPr>
              <a:t>: when periodically reviewing products, must consider if they remain consistent with the needs, characteristics and objectives, “including any sustainability related objectives”, of the target market</a:t>
            </a:r>
          </a:p>
          <a:p>
            <a:endParaRPr lang="en-US" sz="1600" dirty="0">
              <a:latin typeface="Corporate S" pitchFamily="50" charset="0"/>
            </a:endParaRPr>
          </a:p>
          <a:p>
            <a:pPr lvl="1"/>
            <a:endParaRPr lang="en-US" sz="1600" dirty="0">
              <a:latin typeface="Corporate S" pitchFamily="50" charset="0"/>
            </a:endParaRPr>
          </a:p>
          <a:p>
            <a:endParaRPr lang="en-US" sz="2000" dirty="0">
              <a:latin typeface="Corporate S" pitchFamily="50" charset="0"/>
            </a:endParaRPr>
          </a:p>
        </p:txBody>
      </p:sp>
    </p:spTree>
    <p:extLst>
      <p:ext uri="{BB962C8B-B14F-4D97-AF65-F5344CB8AC3E}">
        <p14:creationId xmlns:p14="http://schemas.microsoft.com/office/powerpoint/2010/main" val="9175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3042"/>
          <a:stretch/>
        </p:blipFill>
        <p:spPr>
          <a:xfrm>
            <a:off x="0" y="1"/>
            <a:ext cx="9202172" cy="6885383"/>
          </a:xfrm>
          <a:prstGeom prst="rect">
            <a:avLst/>
          </a:prstGeom>
        </p:spPr>
      </p:pic>
      <p:sp>
        <p:nvSpPr>
          <p:cNvPr id="4" name="Rectangle 3"/>
          <p:cNvSpPr/>
          <p:nvPr/>
        </p:nvSpPr>
        <p:spPr>
          <a:xfrm>
            <a:off x="0" y="4103160"/>
            <a:ext cx="9204777" cy="18002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403648" y="4419109"/>
            <a:ext cx="7632848" cy="523220"/>
          </a:xfrm>
          <a:prstGeom prst="rect">
            <a:avLst/>
          </a:prstGeom>
          <a:noFill/>
        </p:spPr>
        <p:txBody>
          <a:bodyPr wrap="square" rtlCol="0">
            <a:spAutoFit/>
          </a:bodyPr>
          <a:lstStyle/>
          <a:p>
            <a:r>
              <a:rPr lang="en-IE" sz="2800" dirty="0">
                <a:solidFill>
                  <a:schemeClr val="bg1"/>
                </a:solidFill>
                <a:latin typeface="Corporate S" pitchFamily="50" charset="0"/>
              </a:rPr>
              <a:t>What’s Next?</a:t>
            </a:r>
            <a:endParaRPr lang="en-IE" sz="2400" dirty="0">
              <a:solidFill>
                <a:schemeClr val="bg1"/>
              </a:solidFill>
              <a:latin typeface="Corporate S" pitchFamily="50" charset="0"/>
            </a:endParaRPr>
          </a:p>
        </p:txBody>
      </p:sp>
      <p:pic>
        <p:nvPicPr>
          <p:cNvPr id="2" name="Picture 1"/>
          <p:cNvPicPr>
            <a:picLocks noChangeAspect="1"/>
          </p:cNvPicPr>
          <p:nvPr/>
        </p:nvPicPr>
        <p:blipFill>
          <a:blip r:embed="rId3"/>
          <a:stretch>
            <a:fillRect/>
          </a:stretch>
        </p:blipFill>
        <p:spPr>
          <a:xfrm>
            <a:off x="7236296" y="548680"/>
            <a:ext cx="1438781" cy="609653"/>
          </a:xfrm>
          <a:prstGeom prst="rect">
            <a:avLst/>
          </a:prstGeom>
        </p:spPr>
      </p:pic>
    </p:spTree>
    <p:extLst>
      <p:ext uri="{BB962C8B-B14F-4D97-AF65-F5344CB8AC3E}">
        <p14:creationId xmlns:p14="http://schemas.microsoft.com/office/powerpoint/2010/main" val="630786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195" y="1124744"/>
            <a:ext cx="1707757" cy="1800200"/>
          </a:xfrm>
          <a:prstGeom prst="rect">
            <a:avLst/>
          </a:prstGeom>
          <a:solidFill>
            <a:schemeClr val="bg1">
              <a:lumMod val="75000"/>
            </a:schemeClr>
          </a:solidFill>
        </p:spPr>
        <p:txBody>
          <a:bodyPr wrap="square" rtlCol="0">
            <a:spAutoFit/>
          </a:bodyPr>
          <a:lstStyle/>
          <a:p>
            <a:endParaRPr lang="en-GB" dirty="0"/>
          </a:p>
        </p:txBody>
      </p:sp>
      <p:pic>
        <p:nvPicPr>
          <p:cNvPr id="4" name="Picture 3"/>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a:ln>
            <a:solidFill>
              <a:srgbClr val="C00000"/>
            </a:solidFill>
            <a:prstDash val="sysDash"/>
          </a:ln>
        </p:spPr>
      </p:pic>
      <p:sp>
        <p:nvSpPr>
          <p:cNvPr id="5" name="Title 1" descr="|"/>
          <p:cNvSpPr txBox="1">
            <a:spLocks/>
          </p:cNvSpPr>
          <p:nvPr/>
        </p:nvSpPr>
        <p:spPr>
          <a:xfrm>
            <a:off x="179522" y="630565"/>
            <a:ext cx="5971174"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What’s Next?</a:t>
            </a:r>
            <a:endParaRPr lang="en-GB" dirty="0">
              <a:latin typeface="Corporate S" pitchFamily="50" charset="0"/>
            </a:endParaRPr>
          </a:p>
        </p:txBody>
      </p:sp>
      <p:cxnSp>
        <p:nvCxnSpPr>
          <p:cNvPr id="6" name="Straight Connector 5"/>
          <p:cNvCxnSpPr/>
          <p:nvPr/>
        </p:nvCxnSpPr>
        <p:spPr>
          <a:xfrm flipV="1">
            <a:off x="467544" y="3861048"/>
            <a:ext cx="8208912" cy="720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1" name="Donut 20"/>
          <p:cNvSpPr/>
          <p:nvPr/>
        </p:nvSpPr>
        <p:spPr>
          <a:xfrm>
            <a:off x="1172861" y="3753056"/>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TextBox 27"/>
          <p:cNvSpPr txBox="1"/>
          <p:nvPr/>
        </p:nvSpPr>
        <p:spPr>
          <a:xfrm>
            <a:off x="252845" y="1415750"/>
            <a:ext cx="2200032" cy="1646605"/>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30 December 2021</a:t>
            </a:r>
          </a:p>
          <a:p>
            <a:pPr algn="ctr"/>
            <a:r>
              <a:rPr lang="en-IE" sz="1200" b="1" dirty="0">
                <a:solidFill>
                  <a:srgbClr val="C00000"/>
                </a:solidFill>
                <a:latin typeface="Corporate S" pitchFamily="50" charset="0"/>
              </a:rPr>
              <a:t>SFDR</a:t>
            </a:r>
            <a:endParaRPr lang="en-IE" sz="1200" b="1" dirty="0">
              <a:latin typeface="Corporate S" pitchFamily="50" charset="0"/>
            </a:endParaRPr>
          </a:p>
          <a:p>
            <a:pPr algn="ctr"/>
            <a:r>
              <a:rPr lang="en-IE" sz="1100" dirty="0">
                <a:latin typeface="Corporate S" pitchFamily="50" charset="0"/>
              </a:rPr>
              <a:t>ESAs to prepare draft technical standards on disclosures to investors in relation to adverse impacts in the field of social and employee matters, respect for human rights, anti-corruption and anti-bribery</a:t>
            </a:r>
            <a:endParaRPr lang="en-GB" sz="1100" dirty="0">
              <a:latin typeface="Corporate S" pitchFamily="50" charset="0"/>
            </a:endParaRPr>
          </a:p>
        </p:txBody>
      </p:sp>
      <p:cxnSp>
        <p:nvCxnSpPr>
          <p:cNvPr id="36" name="Straight Connector 35"/>
          <p:cNvCxnSpPr/>
          <p:nvPr/>
        </p:nvCxnSpPr>
        <p:spPr>
          <a:xfrm>
            <a:off x="1352861" y="3429000"/>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Donut 17"/>
          <p:cNvSpPr/>
          <p:nvPr/>
        </p:nvSpPr>
        <p:spPr>
          <a:xfrm>
            <a:off x="1763688" y="3753036"/>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5" name="Straight Connector 24"/>
          <p:cNvCxnSpPr/>
          <p:nvPr/>
        </p:nvCxnSpPr>
        <p:spPr>
          <a:xfrm>
            <a:off x="1907704" y="4198895"/>
            <a:ext cx="0" cy="18000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7164288" y="457048"/>
            <a:ext cx="1438781" cy="609653"/>
          </a:xfrm>
          <a:prstGeom prst="rect">
            <a:avLst/>
          </a:prstGeom>
        </p:spPr>
      </p:pic>
      <p:sp>
        <p:nvSpPr>
          <p:cNvPr id="31" name="TextBox 30"/>
          <p:cNvSpPr txBox="1"/>
          <p:nvPr/>
        </p:nvSpPr>
        <p:spPr>
          <a:xfrm>
            <a:off x="1259632" y="4450048"/>
            <a:ext cx="1329631" cy="1585049"/>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1 January 2022</a:t>
            </a:r>
          </a:p>
          <a:p>
            <a:pPr algn="ctr"/>
            <a:r>
              <a:rPr lang="en-IE" sz="1100" b="1" dirty="0">
                <a:solidFill>
                  <a:srgbClr val="C00000"/>
                </a:solidFill>
                <a:latin typeface="Corporate S" pitchFamily="50" charset="0"/>
              </a:rPr>
              <a:t>Taxonomy Regulation</a:t>
            </a:r>
            <a:endParaRPr lang="en-IE" sz="1100" b="1" dirty="0">
              <a:latin typeface="Corporate S" pitchFamily="50" charset="0"/>
            </a:endParaRPr>
          </a:p>
          <a:p>
            <a:pPr algn="ctr"/>
            <a:r>
              <a:rPr lang="en-IE" sz="1050" dirty="0">
                <a:latin typeface="Corporate S" pitchFamily="50" charset="0"/>
              </a:rPr>
              <a:t>Application date in respect of activities that substantially contribute to climate mitigation and adaptation</a:t>
            </a:r>
            <a:endParaRPr lang="en-GB" sz="1050" dirty="0">
              <a:solidFill>
                <a:srgbClr val="C00000"/>
              </a:solidFill>
              <a:latin typeface="Corporate S" pitchFamily="50" charset="0"/>
            </a:endParaRPr>
          </a:p>
        </p:txBody>
      </p:sp>
      <p:sp>
        <p:nvSpPr>
          <p:cNvPr id="33" name="TextBox 32"/>
          <p:cNvSpPr txBox="1"/>
          <p:nvPr/>
        </p:nvSpPr>
        <p:spPr>
          <a:xfrm>
            <a:off x="2665747" y="1221477"/>
            <a:ext cx="1526104" cy="1585049"/>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August 2022</a:t>
            </a:r>
          </a:p>
          <a:p>
            <a:pPr algn="ctr"/>
            <a:r>
              <a:rPr lang="en-IE" sz="1100" b="1" dirty="0">
                <a:solidFill>
                  <a:srgbClr val="C00000"/>
                </a:solidFill>
                <a:latin typeface="Corporate S" pitchFamily="50" charset="0"/>
              </a:rPr>
              <a:t>Level 2 Amendments to UCITS Directive, AIFMD, MiFID, Solvency II, </a:t>
            </a:r>
            <a:r>
              <a:rPr lang="en-IE" sz="1100" b="1" dirty="0" err="1">
                <a:solidFill>
                  <a:srgbClr val="C00000"/>
                </a:solidFill>
                <a:latin typeface="Corporate S" pitchFamily="50" charset="0"/>
              </a:rPr>
              <a:t>IDD</a:t>
            </a:r>
            <a:endParaRPr lang="en-IE" sz="1100" b="1" dirty="0">
              <a:latin typeface="Corporate S" pitchFamily="50" charset="0"/>
            </a:endParaRPr>
          </a:p>
          <a:p>
            <a:pPr algn="ctr"/>
            <a:r>
              <a:rPr lang="en-IE" sz="1050" dirty="0">
                <a:latin typeface="Corporate S" pitchFamily="50" charset="0"/>
              </a:rPr>
              <a:t>Amendments to Level 2 requirements to integrate sustainability factors</a:t>
            </a:r>
            <a:endParaRPr lang="en-GB" sz="1050" dirty="0">
              <a:latin typeface="Corporate S" pitchFamily="50" charset="0"/>
            </a:endParaRPr>
          </a:p>
        </p:txBody>
      </p:sp>
      <p:sp>
        <p:nvSpPr>
          <p:cNvPr id="37" name="Donut 36"/>
          <p:cNvSpPr/>
          <p:nvPr/>
        </p:nvSpPr>
        <p:spPr>
          <a:xfrm>
            <a:off x="3248799" y="3736412"/>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4319952" y="1406850"/>
            <a:ext cx="1830744" cy="1954381"/>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30 December 2022</a:t>
            </a:r>
          </a:p>
          <a:p>
            <a:pPr algn="ctr"/>
            <a:r>
              <a:rPr lang="en-IE" sz="1100" b="1" dirty="0">
                <a:solidFill>
                  <a:srgbClr val="C00000"/>
                </a:solidFill>
                <a:latin typeface="Corporate S" pitchFamily="50" charset="0"/>
              </a:rPr>
              <a:t>SFDR</a:t>
            </a:r>
            <a:endParaRPr lang="en-IE" sz="1100" b="1" dirty="0">
              <a:latin typeface="Corporate S" pitchFamily="50" charset="0"/>
            </a:endParaRPr>
          </a:p>
          <a:p>
            <a:pPr algn="ctr"/>
            <a:r>
              <a:rPr lang="en-IE" sz="1100" dirty="0">
                <a:latin typeface="Corporate S" pitchFamily="50" charset="0"/>
              </a:rPr>
              <a:t>Where the manager considers principal adverse impacts of investment decisions on sustainability factors, </a:t>
            </a:r>
            <a:r>
              <a:rPr lang="en-IE" sz="1100" b="1" dirty="0">
                <a:latin typeface="Corporate S" pitchFamily="50" charset="0"/>
              </a:rPr>
              <a:t>prospectus</a:t>
            </a:r>
            <a:r>
              <a:rPr lang="en-IE" sz="1100" dirty="0">
                <a:latin typeface="Corporate S" pitchFamily="50" charset="0"/>
              </a:rPr>
              <a:t> to disclose whether, and if so how, each financial product considers impacts on sustainability factors</a:t>
            </a:r>
          </a:p>
        </p:txBody>
      </p:sp>
      <p:sp>
        <p:nvSpPr>
          <p:cNvPr id="40" name="Donut 39"/>
          <p:cNvSpPr/>
          <p:nvPr/>
        </p:nvSpPr>
        <p:spPr>
          <a:xfrm>
            <a:off x="4932040" y="3751989"/>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1" name="Straight Connector 40"/>
          <p:cNvCxnSpPr/>
          <p:nvPr/>
        </p:nvCxnSpPr>
        <p:spPr>
          <a:xfrm>
            <a:off x="5076056" y="344269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10988" y="1418664"/>
            <a:ext cx="1617396" cy="1815882"/>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1 January 2023</a:t>
            </a:r>
          </a:p>
          <a:p>
            <a:pPr algn="ctr"/>
            <a:r>
              <a:rPr lang="en-IE" sz="1200" b="1" dirty="0">
                <a:solidFill>
                  <a:srgbClr val="C00000"/>
                </a:solidFill>
                <a:latin typeface="Corporate S" pitchFamily="50" charset="0"/>
              </a:rPr>
              <a:t>Taxonomy Regulation</a:t>
            </a:r>
            <a:endParaRPr lang="en-IE" sz="1200" b="1" dirty="0">
              <a:latin typeface="Corporate S" pitchFamily="50" charset="0"/>
            </a:endParaRPr>
          </a:p>
          <a:p>
            <a:pPr algn="ctr"/>
            <a:r>
              <a:rPr lang="en-IE" sz="1100" dirty="0">
                <a:latin typeface="Corporate S" pitchFamily="50" charset="0"/>
              </a:rPr>
              <a:t>Application date in respect of activities that substantially contribute to environmental objectives other than climate change mitigation and adaptation</a:t>
            </a:r>
            <a:endParaRPr lang="en-GB" sz="1100" dirty="0">
              <a:latin typeface="Corporate S" pitchFamily="50" charset="0"/>
            </a:endParaRPr>
          </a:p>
        </p:txBody>
      </p:sp>
      <p:sp>
        <p:nvSpPr>
          <p:cNvPr id="43" name="TextBox 42"/>
          <p:cNvSpPr txBox="1"/>
          <p:nvPr/>
        </p:nvSpPr>
        <p:spPr>
          <a:xfrm>
            <a:off x="5866968" y="4487210"/>
            <a:ext cx="1526104" cy="931024"/>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1 January 2023</a:t>
            </a:r>
          </a:p>
          <a:p>
            <a:pPr algn="ctr"/>
            <a:r>
              <a:rPr lang="en-IE" sz="1100" b="1" dirty="0">
                <a:solidFill>
                  <a:srgbClr val="C00000"/>
                </a:solidFill>
                <a:latin typeface="Corporate S" pitchFamily="50" charset="0"/>
              </a:rPr>
              <a:t>SFDR</a:t>
            </a:r>
            <a:endParaRPr lang="en-IE" sz="1100" b="1" dirty="0">
              <a:latin typeface="Corporate S" pitchFamily="50" charset="0"/>
            </a:endParaRPr>
          </a:p>
          <a:p>
            <a:pPr algn="ctr"/>
            <a:r>
              <a:rPr lang="en-IE" sz="1050" dirty="0">
                <a:latin typeface="Corporate S" pitchFamily="50" charset="0"/>
              </a:rPr>
              <a:t>Delayed application date of 13 SFDR RTS bundled as single delegated act</a:t>
            </a:r>
            <a:endParaRPr lang="en-GB" sz="1050" dirty="0">
              <a:latin typeface="Corporate S" pitchFamily="50" charset="0"/>
            </a:endParaRPr>
          </a:p>
        </p:txBody>
      </p:sp>
      <p:cxnSp>
        <p:nvCxnSpPr>
          <p:cNvPr id="45" name="Straight Connector 44"/>
          <p:cNvCxnSpPr/>
          <p:nvPr/>
        </p:nvCxnSpPr>
        <p:spPr>
          <a:xfrm>
            <a:off x="7164288" y="416214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Donut 45"/>
          <p:cNvSpPr/>
          <p:nvPr/>
        </p:nvSpPr>
        <p:spPr>
          <a:xfrm>
            <a:off x="7034676" y="3736412"/>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7" name="Straight Connector 46"/>
          <p:cNvCxnSpPr/>
          <p:nvPr/>
        </p:nvCxnSpPr>
        <p:spPr>
          <a:xfrm>
            <a:off x="7164288" y="340397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8149" y="1171700"/>
            <a:ext cx="2432672" cy="5129424"/>
          </a:xfrm>
          <a:prstGeom prst="rect">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3641774" y="4444221"/>
            <a:ext cx="1526104" cy="1585049"/>
          </a:xfrm>
          <a:prstGeom prst="rect">
            <a:avLst/>
          </a:prstGeom>
          <a:solidFill>
            <a:schemeClr val="bg1">
              <a:alpha val="25000"/>
            </a:schemeClr>
          </a:solidFill>
        </p:spPr>
        <p:txBody>
          <a:bodyPr wrap="square" rtlCol="0">
            <a:spAutoFit/>
          </a:bodyPr>
          <a:lstStyle/>
          <a:p>
            <a:pPr algn="ctr"/>
            <a:r>
              <a:rPr lang="en-IE" sz="1200" b="1" dirty="0">
                <a:latin typeface="Corporate S" pitchFamily="50" charset="0"/>
              </a:rPr>
              <a:t>November 2022</a:t>
            </a:r>
          </a:p>
          <a:p>
            <a:pPr algn="ctr"/>
            <a:r>
              <a:rPr lang="en-IE" sz="1100" b="1" dirty="0">
                <a:solidFill>
                  <a:srgbClr val="C00000"/>
                </a:solidFill>
                <a:latin typeface="Corporate S" pitchFamily="50" charset="0"/>
              </a:rPr>
              <a:t>Level 2 Amendments to MiFID II</a:t>
            </a:r>
            <a:endParaRPr lang="en-IE" sz="1100" b="1" dirty="0">
              <a:latin typeface="Corporate S" pitchFamily="50" charset="0"/>
            </a:endParaRPr>
          </a:p>
          <a:p>
            <a:pPr algn="ctr"/>
            <a:r>
              <a:rPr lang="en-IE" sz="1050" dirty="0">
                <a:latin typeface="Corporate S" pitchFamily="50" charset="0"/>
              </a:rPr>
              <a:t>Amendments to Level 2 requirements to integrate sustainability factors in product governance, approval and oversight</a:t>
            </a:r>
            <a:endParaRPr lang="en-GB" sz="1050" dirty="0">
              <a:latin typeface="Corporate S" pitchFamily="50" charset="0"/>
            </a:endParaRPr>
          </a:p>
        </p:txBody>
      </p:sp>
      <p:cxnSp>
        <p:nvCxnSpPr>
          <p:cNvPr id="35" name="Straight Connector 34"/>
          <p:cNvCxnSpPr/>
          <p:nvPr/>
        </p:nvCxnSpPr>
        <p:spPr>
          <a:xfrm>
            <a:off x="3426133" y="3493972"/>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Donut 43"/>
          <p:cNvSpPr/>
          <p:nvPr/>
        </p:nvSpPr>
        <p:spPr>
          <a:xfrm>
            <a:off x="4173448" y="3736412"/>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1" name="Straight Connector 50"/>
          <p:cNvCxnSpPr/>
          <p:nvPr/>
        </p:nvCxnSpPr>
        <p:spPr>
          <a:xfrm>
            <a:off x="4353448" y="4158461"/>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618484" y="1162842"/>
            <a:ext cx="1730689" cy="1995654"/>
          </a:xfrm>
          <a:prstGeom prst="rect">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5120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r="10588"/>
          <a:stretch/>
        </p:blipFill>
        <p:spPr>
          <a:xfrm>
            <a:off x="3393" y="-9944"/>
            <a:ext cx="9180512" cy="6858000"/>
          </a:xfrm>
          <a:prstGeom prst="rect">
            <a:avLst/>
          </a:prstGeom>
        </p:spPr>
      </p:pic>
      <p:sp>
        <p:nvSpPr>
          <p:cNvPr id="5" name="Title 1" descr="|"/>
          <p:cNvSpPr txBox="1">
            <a:spLocks/>
          </p:cNvSpPr>
          <p:nvPr/>
        </p:nvSpPr>
        <p:spPr>
          <a:xfrm>
            <a:off x="323528" y="1068958"/>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r>
              <a:rPr lang="en-US" dirty="0">
                <a:latin typeface="Corporate S" pitchFamily="50" charset="0"/>
              </a:rPr>
              <a:t>KEY CONTACTS</a:t>
            </a:r>
            <a:endParaRPr lang="en-GB" dirty="0">
              <a:latin typeface="Corporate S" pitchFamily="50" charset="0"/>
            </a:endParaRPr>
          </a:p>
        </p:txBody>
      </p:sp>
      <p:sp>
        <p:nvSpPr>
          <p:cNvPr id="6" name="Content Placeholder 2"/>
          <p:cNvSpPr txBox="1">
            <a:spLocks/>
          </p:cNvSpPr>
          <p:nvPr/>
        </p:nvSpPr>
        <p:spPr>
          <a:xfrm>
            <a:off x="451849" y="1834996"/>
            <a:ext cx="8283600" cy="4392488"/>
          </a:xfrm>
          <a:prstGeom prst="rect">
            <a:avLst/>
          </a:prstGeom>
          <a:solidFill>
            <a:schemeClr val="bg1">
              <a:alpha val="50000"/>
            </a:schemeClr>
          </a:solidFill>
        </p:spPr>
        <p:txBody>
          <a:bodyPr/>
          <a:lstStyle>
            <a:lvl1pPr marL="360000" indent="-360000" algn="l" defTabSz="914400" rtl="0" eaLnBrk="1" latinLnBrk="0" hangingPunct="1">
              <a:spcBef>
                <a:spcPts val="0"/>
              </a:spcBef>
              <a:spcAft>
                <a:spcPts val="600"/>
              </a:spcAft>
              <a:buClr>
                <a:schemeClr val="accent1"/>
              </a:buClr>
              <a:buFont typeface="Wingdings" pitchFamily="2" charset="2"/>
              <a:buChar char="§"/>
              <a:defRPr sz="2800" kern="1200">
                <a:solidFill>
                  <a:schemeClr val="tx1"/>
                </a:solidFill>
                <a:latin typeface="+mn-lt"/>
                <a:ea typeface="+mn-ea"/>
                <a:cs typeface="+mn-cs"/>
              </a:defRPr>
            </a:lvl1pPr>
            <a:lvl2pPr marL="684000" indent="-324000" algn="l" defTabSz="914400" rtl="0" eaLnBrk="1" latinLnBrk="0" hangingPunct="1">
              <a:spcBef>
                <a:spcPts val="0"/>
              </a:spcBef>
              <a:spcAft>
                <a:spcPts val="600"/>
              </a:spcAft>
              <a:buClr>
                <a:schemeClr val="accent1"/>
              </a:buClr>
              <a:buFont typeface="Wingdings" pitchFamily="2" charset="2"/>
              <a:buChar char="§"/>
              <a:defRPr sz="2600" kern="1200">
                <a:solidFill>
                  <a:schemeClr val="tx1"/>
                </a:solidFill>
                <a:latin typeface="+mn-lt"/>
                <a:ea typeface="+mn-ea"/>
                <a:cs typeface="+mn-cs"/>
              </a:defRPr>
            </a:lvl2pPr>
            <a:lvl3pPr marL="972000" indent="-288000" algn="l" defTabSz="914400" rtl="0" eaLnBrk="1" latinLnBrk="0" hangingPunct="1">
              <a:spcBef>
                <a:spcPts val="0"/>
              </a:spcBef>
              <a:spcAft>
                <a:spcPts val="600"/>
              </a:spcAft>
              <a:buClr>
                <a:schemeClr val="accent1"/>
              </a:buClr>
              <a:buFont typeface="Wingdings" pitchFamily="2" charset="2"/>
              <a:buChar char="§"/>
              <a:defRPr sz="2400" kern="1200">
                <a:solidFill>
                  <a:schemeClr val="tx1"/>
                </a:solidFill>
                <a:latin typeface="+mn-lt"/>
                <a:ea typeface="+mn-ea"/>
                <a:cs typeface="+mn-cs"/>
              </a:defRPr>
            </a:lvl3pPr>
            <a:lvl4pPr marL="1260000" indent="-288000" algn="l" defTabSz="914400" rtl="0" eaLnBrk="1" latinLnBrk="0" hangingPunct="1">
              <a:spcBef>
                <a:spcPts val="0"/>
              </a:spcBef>
              <a:spcAft>
                <a:spcPts val="600"/>
              </a:spcAft>
              <a:buClr>
                <a:schemeClr val="accent1"/>
              </a:buClr>
              <a:buFont typeface="Wingdings" pitchFamily="2" charset="2"/>
              <a:buChar char="§"/>
              <a:defRPr sz="2200" kern="1200">
                <a:solidFill>
                  <a:schemeClr val="tx1"/>
                </a:solidFill>
                <a:latin typeface="+mn-lt"/>
                <a:ea typeface="+mn-ea"/>
                <a:cs typeface="+mn-cs"/>
              </a:defRPr>
            </a:lvl4pPr>
            <a:lvl5pPr marL="1512000" indent="-252000"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mn-lt"/>
                <a:ea typeface="+mn-ea"/>
                <a:cs typeface="+mn-cs"/>
              </a:defRPr>
            </a:lvl5pPr>
            <a:lvl6pPr marL="180000" indent="-180000" algn="l" defTabSz="914400" rtl="0" eaLnBrk="1" latinLnBrk="0" hangingPunct="1">
              <a:spcBef>
                <a:spcPts val="0"/>
              </a:spcBef>
              <a:spcAft>
                <a:spcPts val="600"/>
              </a:spcAft>
              <a:buClr>
                <a:schemeClr val="accent1"/>
              </a:buClr>
              <a:buFont typeface="Wingdings" pitchFamily="2" charset="2"/>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4000" lvl="2" indent="0">
              <a:buNone/>
            </a:pPr>
            <a:endParaRPr lang="en-US" sz="2000" b="1" dirty="0">
              <a:latin typeface="Corporate S" pitchFamily="50" charset="0"/>
            </a:endParaRPr>
          </a:p>
        </p:txBody>
      </p:sp>
      <p:pic>
        <p:nvPicPr>
          <p:cNvPr id="2" name="Picture 1"/>
          <p:cNvPicPr>
            <a:picLocks noChangeAspect="1"/>
          </p:cNvPicPr>
          <p:nvPr/>
        </p:nvPicPr>
        <p:blipFill>
          <a:blip r:embed="rId3"/>
          <a:stretch>
            <a:fillRect/>
          </a:stretch>
        </p:blipFill>
        <p:spPr>
          <a:xfrm>
            <a:off x="7275373" y="425147"/>
            <a:ext cx="1438781" cy="609653"/>
          </a:xfrm>
          <a:prstGeom prst="rect">
            <a:avLst/>
          </a:prstGeom>
        </p:spPr>
      </p:pic>
      <p:sp>
        <p:nvSpPr>
          <p:cNvPr id="8" name="Shape4" descr="PitchPerfect|Bio|Name|PowerPoint"/>
          <p:cNvSpPr txBox="1">
            <a:spLocks/>
          </p:cNvSpPr>
          <p:nvPr/>
        </p:nvSpPr>
        <p:spPr>
          <a:xfrm>
            <a:off x="1845686" y="2103589"/>
            <a:ext cx="2515366" cy="24198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1" kern="1200" cap="none" baseline="0">
                <a:solidFill>
                  <a:srgbClr val="000000"/>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orporate S"/>
                <a:ea typeface="+mn-ea"/>
                <a:cs typeface="+mn-cs"/>
              </a:rPr>
              <a:t>Tara Doyle</a:t>
            </a:r>
          </a:p>
        </p:txBody>
      </p:sp>
      <p:sp>
        <p:nvSpPr>
          <p:cNvPr id="9" name="Shape5" descr="PitchPerfect|Bio|Position|PowerPoint"/>
          <p:cNvSpPr txBox="1">
            <a:spLocks/>
          </p:cNvSpPr>
          <p:nvPr/>
        </p:nvSpPr>
        <p:spPr>
          <a:xfrm>
            <a:off x="1855505" y="2327838"/>
            <a:ext cx="2515365" cy="385096"/>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rgbClr val="191919"/>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0" i="0" u="none" strike="noStrike" kern="1200" cap="none" spc="0" normalizeH="0" baseline="0" noProof="0" dirty="0">
                <a:ln>
                  <a:noFill/>
                </a:ln>
                <a:solidFill>
                  <a:srgbClr val="191919"/>
                </a:solidFill>
                <a:effectLst/>
                <a:uLnTx/>
                <a:uFillTx/>
                <a:latin typeface="Corporate S"/>
                <a:ea typeface="+mn-ea"/>
                <a:cs typeface="+mn-cs"/>
              </a:rPr>
              <a:t>Partner | Head of Asset Management and Investment Funds</a:t>
            </a:r>
          </a:p>
        </p:txBody>
      </p:sp>
      <p:sp>
        <p:nvSpPr>
          <p:cNvPr id="10" name="Shape6" descr="PitchPerfect|Bio|DirectDial|PowerPoint"/>
          <p:cNvSpPr txBox="1">
            <a:spLocks/>
          </p:cNvSpPr>
          <p:nvPr/>
        </p:nvSpPr>
        <p:spPr>
          <a:xfrm>
            <a:off x="1957649" y="2780679"/>
            <a:ext cx="1308033"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0" i="0" u="none" strike="noStrike" kern="1200" cap="none" spc="0" normalizeH="0" baseline="0" noProof="0" dirty="0">
                <a:ln>
                  <a:noFill/>
                </a:ln>
                <a:solidFill>
                  <a:srgbClr val="505050"/>
                </a:solidFill>
                <a:effectLst/>
                <a:uLnTx/>
                <a:uFillTx/>
                <a:latin typeface="Corporate S"/>
                <a:ea typeface="+mn-ea"/>
                <a:cs typeface="+mn-cs"/>
              </a:rPr>
              <a:t>+353 1 232 2221</a:t>
            </a:r>
          </a:p>
        </p:txBody>
      </p:sp>
      <p:sp>
        <p:nvSpPr>
          <p:cNvPr id="11" name="Shape7" descr="PitchPerfect|Bio|Mobile|PowerPoint"/>
          <p:cNvSpPr txBox="1">
            <a:spLocks/>
          </p:cNvSpPr>
          <p:nvPr/>
        </p:nvSpPr>
        <p:spPr>
          <a:xfrm>
            <a:off x="3158946" y="2780679"/>
            <a:ext cx="1307059"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0" i="0" u="none" strike="noStrike" kern="1200" cap="none" spc="0" normalizeH="0" baseline="0" noProof="0" dirty="0">
                <a:ln>
                  <a:noFill/>
                </a:ln>
                <a:solidFill>
                  <a:srgbClr val="505050"/>
                </a:solidFill>
                <a:effectLst/>
                <a:uLnTx/>
                <a:uFillTx/>
                <a:latin typeface="Corporate S"/>
                <a:ea typeface="+mn-ea"/>
                <a:cs typeface="+mn-cs"/>
              </a:rPr>
              <a:t>+353 86 854 9105</a:t>
            </a:r>
          </a:p>
        </p:txBody>
      </p:sp>
      <p:sp>
        <p:nvSpPr>
          <p:cNvPr id="12" name="Shape8" descr="PitchPerfect|Bio|Email|PowerPoint"/>
          <p:cNvSpPr txBox="1">
            <a:spLocks/>
          </p:cNvSpPr>
          <p:nvPr/>
        </p:nvSpPr>
        <p:spPr>
          <a:xfrm>
            <a:off x="1976522" y="3010987"/>
            <a:ext cx="2257874"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0" i="0" u="none" strike="noStrike" kern="1200" cap="none" spc="0" normalizeH="0" baseline="0" noProof="0" dirty="0">
                <a:ln>
                  <a:noFill/>
                </a:ln>
                <a:solidFill>
                  <a:srgbClr val="505050"/>
                </a:solidFill>
                <a:effectLst/>
                <a:uLnTx/>
                <a:uFillTx/>
                <a:latin typeface="Corporate S"/>
                <a:ea typeface="+mn-ea"/>
                <a:cs typeface="+mn-cs"/>
              </a:rPr>
              <a:t>tara.doyle@matheson.com</a:t>
            </a:r>
          </a:p>
        </p:txBody>
      </p:sp>
      <p:sp>
        <p:nvSpPr>
          <p:cNvPr id="14" name="Shape10" descr="PitchPerfect|Bio|Name_1|PowerPoint"/>
          <p:cNvSpPr txBox="1">
            <a:spLocks/>
          </p:cNvSpPr>
          <p:nvPr/>
        </p:nvSpPr>
        <p:spPr>
          <a:xfrm>
            <a:off x="5854455" y="2105613"/>
            <a:ext cx="2627670" cy="24198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1" kern="1200" cap="none" baseline="0">
                <a:solidFill>
                  <a:srgbClr val="000000"/>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Corporate S"/>
                <a:ea typeface="+mn-ea"/>
                <a:cs typeface="+mn-cs"/>
              </a:rPr>
              <a:t>Louise Dobbyn</a:t>
            </a:r>
          </a:p>
        </p:txBody>
      </p:sp>
      <p:sp>
        <p:nvSpPr>
          <p:cNvPr id="15" name="Shape11" descr="PitchPerfect|Bio|Position_1|PowerPoint"/>
          <p:cNvSpPr txBox="1">
            <a:spLocks/>
          </p:cNvSpPr>
          <p:nvPr/>
        </p:nvSpPr>
        <p:spPr>
          <a:xfrm>
            <a:off x="5854455" y="2342054"/>
            <a:ext cx="2627670"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rgbClr val="191919"/>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0" i="0" u="none" strike="noStrike" kern="1200" cap="none" spc="0" normalizeH="0" baseline="0" noProof="0" dirty="0">
                <a:ln>
                  <a:noFill/>
                </a:ln>
                <a:solidFill>
                  <a:srgbClr val="191919"/>
                </a:solidFill>
                <a:effectLst/>
                <a:uLnTx/>
                <a:uFillTx/>
                <a:latin typeface="Corporate S"/>
                <a:ea typeface="+mn-ea"/>
                <a:cs typeface="+mn-cs"/>
              </a:rPr>
              <a:t>Partner | Financial Institutions</a:t>
            </a:r>
          </a:p>
        </p:txBody>
      </p:sp>
      <p:sp>
        <p:nvSpPr>
          <p:cNvPr id="16" name="Shape12" descr="PitchPerfect|Bio|DirectDial_1|PowerPoint"/>
          <p:cNvSpPr txBox="1">
            <a:spLocks/>
          </p:cNvSpPr>
          <p:nvPr/>
        </p:nvSpPr>
        <p:spPr>
          <a:xfrm>
            <a:off x="5972652" y="2794280"/>
            <a:ext cx="1308033"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lvl="0">
              <a:defRPr/>
            </a:pPr>
            <a:r>
              <a:rPr kumimoji="0" lang="en-GB" sz="1015" b="0" i="0" u="none" strike="noStrike" kern="1200" cap="none" spc="0" normalizeH="0" baseline="0" noProof="0" dirty="0">
                <a:ln>
                  <a:noFill/>
                </a:ln>
                <a:solidFill>
                  <a:srgbClr val="505050"/>
                </a:solidFill>
                <a:effectLst/>
                <a:uLnTx/>
                <a:uFillTx/>
                <a:latin typeface="Corporate S"/>
                <a:ea typeface="+mn-ea"/>
                <a:cs typeface="+mn-cs"/>
              </a:rPr>
              <a:t>+353 1 232 </a:t>
            </a:r>
            <a:r>
              <a:rPr lang="en-GB" dirty="0">
                <a:solidFill>
                  <a:srgbClr val="505050"/>
                </a:solidFill>
                <a:latin typeface="Corporate S"/>
              </a:rPr>
              <a:t>2094 </a:t>
            </a:r>
            <a:endParaRPr kumimoji="0" lang="en-GB" sz="1015" b="0" i="0" u="none" strike="noStrike" kern="1200" cap="none" spc="0" normalizeH="0" baseline="0" noProof="0" dirty="0">
              <a:ln>
                <a:noFill/>
              </a:ln>
              <a:solidFill>
                <a:srgbClr val="505050"/>
              </a:solidFill>
              <a:effectLst/>
              <a:uLnTx/>
              <a:uFillTx/>
              <a:latin typeface="Corporate S"/>
              <a:ea typeface="+mn-ea"/>
              <a:cs typeface="+mn-cs"/>
            </a:endParaRPr>
          </a:p>
        </p:txBody>
      </p:sp>
      <p:sp>
        <p:nvSpPr>
          <p:cNvPr id="17" name="Shape13" descr="PitchPerfect|Bio|Mobile_1|PowerPoint"/>
          <p:cNvSpPr txBox="1">
            <a:spLocks/>
          </p:cNvSpPr>
          <p:nvPr/>
        </p:nvSpPr>
        <p:spPr>
          <a:xfrm>
            <a:off x="7276093" y="2794280"/>
            <a:ext cx="1307059"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lvl="0">
              <a:defRPr/>
            </a:pPr>
            <a:r>
              <a:rPr kumimoji="0" lang="en-GB" sz="1015" b="0" i="0" u="none" strike="noStrike" kern="1200" cap="none" spc="0" normalizeH="0" baseline="0" noProof="0" dirty="0">
                <a:ln>
                  <a:noFill/>
                </a:ln>
                <a:solidFill>
                  <a:srgbClr val="505050"/>
                </a:solidFill>
                <a:effectLst/>
                <a:uLnTx/>
                <a:uFillTx/>
                <a:latin typeface="Corporate S"/>
                <a:ea typeface="+mn-ea"/>
                <a:cs typeface="+mn-cs"/>
              </a:rPr>
              <a:t>+353 </a:t>
            </a:r>
            <a:r>
              <a:rPr lang="en-GB" dirty="0">
                <a:solidFill>
                  <a:srgbClr val="505050"/>
                </a:solidFill>
                <a:latin typeface="Corporate S"/>
              </a:rPr>
              <a:t>83 178 3143 </a:t>
            </a:r>
            <a:endParaRPr kumimoji="0" lang="en-GB" sz="1015" b="0" i="0" u="none" strike="noStrike" kern="1200" cap="none" spc="0" normalizeH="0" baseline="0" noProof="0" dirty="0">
              <a:ln>
                <a:noFill/>
              </a:ln>
              <a:solidFill>
                <a:srgbClr val="505050"/>
              </a:solidFill>
              <a:effectLst/>
              <a:uLnTx/>
              <a:uFillTx/>
              <a:latin typeface="Corporate S"/>
              <a:ea typeface="+mn-ea"/>
              <a:cs typeface="+mn-cs"/>
            </a:endParaRPr>
          </a:p>
        </p:txBody>
      </p:sp>
      <p:sp>
        <p:nvSpPr>
          <p:cNvPr id="18" name="Shape14" descr="PitchPerfect|Bio|Email_1|PowerPoint"/>
          <p:cNvSpPr txBox="1">
            <a:spLocks/>
          </p:cNvSpPr>
          <p:nvPr/>
        </p:nvSpPr>
        <p:spPr>
          <a:xfrm>
            <a:off x="5977092" y="3006872"/>
            <a:ext cx="2374450" cy="228900"/>
          </a:xfrm>
          <a:prstGeom prst="rect">
            <a:avLst/>
          </a:prstGeom>
        </p:spPr>
        <p:txBody>
          <a:bodyPr vert="horz" wrap="square" lIns="0" tIns="0" rIns="0" bIns="72000" rtlCol="0">
            <a:spAutoFit/>
          </a:bodyPr>
          <a:lstStyle>
            <a:lvl1pPr marL="0" indent="0" algn="just" defTabSz="844083" rtl="0" eaLnBrk="1" latinLnBrk="0" hangingPunct="1">
              <a:lnSpc>
                <a:spcPct val="100000"/>
              </a:lnSpc>
              <a:spcBef>
                <a:spcPts val="923"/>
              </a:spcBef>
              <a:buFontTx/>
              <a:buNone/>
              <a:defRPr sz="1015" b="0" kern="1200" cap="none" baseline="0">
                <a:solidFill>
                  <a:schemeClr val="tx1"/>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lang="en-GB" dirty="0" err="1">
                <a:solidFill>
                  <a:srgbClr val="505050"/>
                </a:solidFill>
                <a:latin typeface="Corporate S"/>
              </a:rPr>
              <a:t>louise.dobbyn</a:t>
            </a:r>
            <a:r>
              <a:rPr kumimoji="0" lang="en-GB" sz="1015" b="0" i="0" u="none" strike="noStrike" kern="1200" cap="none" spc="0" normalizeH="0" baseline="0" noProof="0" dirty="0">
                <a:ln>
                  <a:noFill/>
                </a:ln>
                <a:solidFill>
                  <a:srgbClr val="505050"/>
                </a:solidFill>
                <a:effectLst/>
                <a:uLnTx/>
                <a:uFillTx/>
                <a:latin typeface="Corporate S"/>
                <a:ea typeface="+mn-ea"/>
                <a:cs typeface="+mn-cs"/>
              </a:rPr>
              <a:t>@matheson.com</a:t>
            </a:r>
          </a:p>
        </p:txBody>
      </p:sp>
      <p:sp>
        <p:nvSpPr>
          <p:cNvPr id="19" name="Shape16" descr="PitchPerfect|Bio|PP_E|PowerPoint"/>
          <p:cNvSpPr txBox="1">
            <a:spLocks/>
          </p:cNvSpPr>
          <p:nvPr/>
        </p:nvSpPr>
        <p:spPr>
          <a:xfrm flipH="1">
            <a:off x="1855505" y="3006872"/>
            <a:ext cx="45719" cy="160313"/>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dirty="0">
                <a:ln>
                  <a:noFill/>
                </a:ln>
                <a:solidFill>
                  <a:srgbClr val="E60000"/>
                </a:solidFill>
                <a:effectLst/>
                <a:uLnTx/>
                <a:uFillTx/>
                <a:latin typeface="Corporate S"/>
                <a:ea typeface="+mn-ea"/>
                <a:cs typeface="+mn-cs"/>
              </a:rPr>
              <a:t>E</a:t>
            </a:r>
          </a:p>
        </p:txBody>
      </p:sp>
      <p:sp>
        <p:nvSpPr>
          <p:cNvPr id="20" name="Shape17" descr="PitchPerfect|Bio|PP_M|PowerPoint"/>
          <p:cNvSpPr txBox="1">
            <a:spLocks/>
          </p:cNvSpPr>
          <p:nvPr/>
        </p:nvSpPr>
        <p:spPr>
          <a:xfrm>
            <a:off x="2979961" y="2780680"/>
            <a:ext cx="132923" cy="156197"/>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a:ln>
                  <a:noFill/>
                </a:ln>
                <a:solidFill>
                  <a:srgbClr val="E60000"/>
                </a:solidFill>
                <a:effectLst/>
                <a:uLnTx/>
                <a:uFillTx/>
                <a:latin typeface="Corporate S"/>
                <a:ea typeface="+mn-ea"/>
                <a:cs typeface="+mn-cs"/>
              </a:rPr>
              <a:t>M</a:t>
            </a:r>
          </a:p>
        </p:txBody>
      </p:sp>
      <p:sp>
        <p:nvSpPr>
          <p:cNvPr id="21" name="Shape18" descr="PitchPerfect|Bio|PP_T|PowerPoint"/>
          <p:cNvSpPr txBox="1">
            <a:spLocks/>
          </p:cNvSpPr>
          <p:nvPr/>
        </p:nvSpPr>
        <p:spPr>
          <a:xfrm flipH="1">
            <a:off x="1855505" y="2780680"/>
            <a:ext cx="45719" cy="156197"/>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dirty="0">
                <a:ln>
                  <a:noFill/>
                </a:ln>
                <a:solidFill>
                  <a:srgbClr val="E60000"/>
                </a:solidFill>
                <a:effectLst/>
                <a:uLnTx/>
                <a:uFillTx/>
                <a:latin typeface="Corporate S"/>
                <a:ea typeface="+mn-ea"/>
                <a:cs typeface="+mn-cs"/>
              </a:rPr>
              <a:t>T</a:t>
            </a:r>
          </a:p>
        </p:txBody>
      </p:sp>
      <p:sp>
        <p:nvSpPr>
          <p:cNvPr id="22" name="Shape19" descr="PitchPerfect|Bio|PP_E_1|PowerPoint"/>
          <p:cNvSpPr txBox="1">
            <a:spLocks/>
          </p:cNvSpPr>
          <p:nvPr/>
        </p:nvSpPr>
        <p:spPr>
          <a:xfrm>
            <a:off x="5856075" y="3006872"/>
            <a:ext cx="132923" cy="156256"/>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a:ln>
                  <a:noFill/>
                </a:ln>
                <a:solidFill>
                  <a:srgbClr val="E60000"/>
                </a:solidFill>
                <a:effectLst/>
                <a:uLnTx/>
                <a:uFillTx/>
                <a:latin typeface="Corporate S"/>
                <a:ea typeface="+mn-ea"/>
                <a:cs typeface="+mn-cs"/>
              </a:rPr>
              <a:t>E</a:t>
            </a:r>
          </a:p>
        </p:txBody>
      </p:sp>
      <p:sp>
        <p:nvSpPr>
          <p:cNvPr id="23" name="Shape20" descr="PitchPerfect|Bio|PP_M_1|PowerPoint"/>
          <p:cNvSpPr txBox="1">
            <a:spLocks/>
          </p:cNvSpPr>
          <p:nvPr/>
        </p:nvSpPr>
        <p:spPr>
          <a:xfrm>
            <a:off x="7113453" y="2794280"/>
            <a:ext cx="132923" cy="156256"/>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a:ln>
                  <a:noFill/>
                </a:ln>
                <a:solidFill>
                  <a:srgbClr val="E60000"/>
                </a:solidFill>
                <a:effectLst/>
                <a:uLnTx/>
                <a:uFillTx/>
                <a:latin typeface="Corporate S"/>
                <a:ea typeface="+mn-ea"/>
                <a:cs typeface="+mn-cs"/>
              </a:rPr>
              <a:t>M</a:t>
            </a:r>
          </a:p>
        </p:txBody>
      </p:sp>
      <p:sp>
        <p:nvSpPr>
          <p:cNvPr id="24" name="Shape21" descr="PitchPerfect|Bio|PP_T_1|PowerPoint"/>
          <p:cNvSpPr txBox="1">
            <a:spLocks/>
          </p:cNvSpPr>
          <p:nvPr/>
        </p:nvSpPr>
        <p:spPr>
          <a:xfrm>
            <a:off x="5856075" y="2794280"/>
            <a:ext cx="132923" cy="156256"/>
          </a:xfrm>
          <a:prstGeom prst="rect">
            <a:avLst/>
          </a:prstGeom>
        </p:spPr>
        <p:txBody>
          <a:bodyPr vert="horz" wrap="square" lIns="0" tIns="0" rIns="0" bIns="0" rtlCol="0">
            <a:spAutoFit/>
          </a:bodyPr>
          <a:lstStyle>
            <a:lvl1pPr marL="0" indent="0" algn="just" defTabSz="844083" rtl="0" eaLnBrk="1" latinLnBrk="0" hangingPunct="1">
              <a:lnSpc>
                <a:spcPct val="100000"/>
              </a:lnSpc>
              <a:spcBef>
                <a:spcPts val="923"/>
              </a:spcBef>
              <a:buFontTx/>
              <a:buNone/>
              <a:defRPr sz="1015" b="1" kern="1200" cap="none" baseline="0">
                <a:solidFill>
                  <a:schemeClr val="tx2"/>
                </a:solidFill>
                <a:latin typeface="+mj-lt"/>
                <a:ea typeface="+mn-ea"/>
                <a:cs typeface="+mn-cs"/>
              </a:defRPr>
            </a:lvl1pPr>
            <a:lvl2pPr marL="0" indent="0" algn="just" defTabSz="844083" rtl="0" eaLnBrk="1" latinLnBrk="0" hangingPunct="1">
              <a:lnSpc>
                <a:spcPct val="102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2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2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2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015" b="1" i="0" u="none" strike="noStrike" kern="1200" cap="none" spc="0" normalizeH="0" baseline="0" noProof="0">
                <a:ln>
                  <a:noFill/>
                </a:ln>
                <a:solidFill>
                  <a:srgbClr val="E60000"/>
                </a:solidFill>
                <a:effectLst/>
                <a:uLnTx/>
                <a:uFillTx/>
                <a:latin typeface="Corporate S"/>
                <a:ea typeface="+mn-ea"/>
                <a:cs typeface="+mn-cs"/>
              </a:rPr>
              <a:t>T</a:t>
            </a:r>
          </a:p>
        </p:txBody>
      </p:sp>
      <p:pic>
        <p:nvPicPr>
          <p:cNvPr id="25" name="Shape22" descr="PitchPerfect|Bio|Headshot|PowerPoint"/>
          <p:cNvPicPr>
            <a:picLocks/>
          </p:cNvPicPr>
          <p:nvPr/>
        </p:nvPicPr>
        <p:blipFill rotWithShape="1">
          <a:blip r:embed="rId4" cstate="print">
            <a:extLst>
              <a:ext uri="{28A0092B-C50C-407E-A947-70E740481C1C}">
                <a14:useLocalDpi xmlns:a14="http://schemas.microsoft.com/office/drawing/2010/main" val="0"/>
              </a:ext>
            </a:extLst>
          </a:blip>
          <a:srcRect t="-1" b="7410"/>
          <a:stretch/>
        </p:blipFill>
        <p:spPr>
          <a:xfrm>
            <a:off x="605098" y="2120126"/>
            <a:ext cx="1101600" cy="1101600"/>
          </a:xfrm>
          <a:prstGeom prst="ellipse">
            <a:avLst/>
          </a:prstGeom>
        </p:spPr>
      </p:pic>
      <p:sp>
        <p:nvSpPr>
          <p:cNvPr id="28" name="Shape1" descr="PitchPerfect|Bio|PowerPointBio|PowerPoint"/>
          <p:cNvSpPr txBox="1">
            <a:spLocks/>
          </p:cNvSpPr>
          <p:nvPr/>
        </p:nvSpPr>
        <p:spPr>
          <a:xfrm>
            <a:off x="679967" y="3390108"/>
            <a:ext cx="3656135" cy="3384376"/>
          </a:xfrm>
          <a:prstGeom prst="rect">
            <a:avLst/>
          </a:prstGeom>
        </p:spPr>
        <p:txBody>
          <a:bodyPr vert="horz" wrap="square" lIns="0" tIns="0" rIns="0" bIns="72000" rtlCol="0">
            <a:noAutofit/>
          </a:bodyPr>
          <a:lstStyle>
            <a:lvl1pPr marL="0" indent="0" algn="just" defTabSz="844083" rtl="0" eaLnBrk="1" latinLnBrk="0" hangingPunct="1">
              <a:lnSpc>
                <a:spcPct val="100000"/>
              </a:lnSpc>
              <a:spcBef>
                <a:spcPts val="923"/>
              </a:spcBef>
              <a:buFontTx/>
              <a:buNone/>
              <a:defRPr sz="1108" b="0" kern="1200" cap="none" baseline="0">
                <a:solidFill>
                  <a:schemeClr val="tx2"/>
                </a:solidFill>
                <a:latin typeface="+mj-lt"/>
                <a:ea typeface="+mn-ea"/>
                <a:cs typeface="+mn-cs"/>
              </a:defRPr>
            </a:lvl1pPr>
            <a:lvl2pPr marL="0" indent="0" algn="just" defTabSz="844083" rtl="0" eaLnBrk="1" latinLnBrk="0" hangingPunct="1">
              <a:lnSpc>
                <a:spcPct val="105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5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5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5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108" b="0" i="0" u="none" strike="noStrike" kern="1200" cap="none" spc="0" normalizeH="0" baseline="0" noProof="0" dirty="0">
                <a:ln>
                  <a:noFill/>
                </a:ln>
                <a:solidFill>
                  <a:srgbClr val="E60000"/>
                </a:solidFill>
                <a:effectLst/>
                <a:uLnTx/>
                <a:uFillTx/>
                <a:latin typeface="Corporate S"/>
                <a:ea typeface="+mn-ea"/>
                <a:cs typeface="+mn-cs"/>
              </a:rPr>
              <a:t>EXPERTISE</a:t>
            </a:r>
          </a:p>
          <a:p>
            <a:pPr marL="0" marR="0" lvl="1" indent="0" algn="just" defTabSz="844083" rtl="0" eaLnBrk="1" fontAlgn="auto" latinLnBrk="0" hangingPunct="1">
              <a:lnSpc>
                <a:spcPct val="105000"/>
              </a:lnSpc>
              <a:spcBef>
                <a:spcPts val="462"/>
              </a:spcBef>
              <a:spcAft>
                <a:spcPts val="0"/>
              </a:spcAft>
              <a:buClrTx/>
              <a:buSzTx/>
              <a:buFontTx/>
              <a:buNone/>
              <a:tabLst/>
              <a:defRPr/>
            </a:pPr>
            <a:r>
              <a:rPr kumimoji="0" lang="en-GB" sz="1100" b="0" i="0" u="none" strike="noStrike" kern="1200" cap="none" spc="0" normalizeH="0" baseline="0" noProof="0" dirty="0">
                <a:ln>
                  <a:noFill/>
                </a:ln>
                <a:solidFill>
                  <a:srgbClr val="505050"/>
                </a:solidFill>
                <a:effectLst/>
                <a:uLnTx/>
                <a:uFillTx/>
                <a:latin typeface="Corporate S"/>
                <a:ea typeface="+mn-ea"/>
                <a:cs typeface="+mn-cs"/>
              </a:rPr>
              <a:t>Tara is a partner and head of the Asset Management and Investment Funds Department at Matheson. She practises Irish financial services law and advises many of the world's leading financial institutions, investment banks, asset management companies, broker-dealers and corporations carrying on business in Ireland or through Irish vehicles. Tara has extensive experience in advising a wide range of domestic and international clients on the structuring, establishment, marketing and sale of financing and investment vehicles and products in Ireland and other jurisdictions. In particular she specialises in advising on the legal and regulatory issues surrounding the establishment of private and public investment funds.</a:t>
            </a:r>
          </a:p>
        </p:txBody>
      </p:sp>
      <p:sp>
        <p:nvSpPr>
          <p:cNvPr id="31" name="Shape2" descr="PitchPerfect|Bio|PowerPointBio_1|PowerPoint"/>
          <p:cNvSpPr txBox="1">
            <a:spLocks/>
          </p:cNvSpPr>
          <p:nvPr/>
        </p:nvSpPr>
        <p:spPr>
          <a:xfrm>
            <a:off x="4687513" y="3481135"/>
            <a:ext cx="3656135" cy="3384000"/>
          </a:xfrm>
          <a:prstGeom prst="rect">
            <a:avLst/>
          </a:prstGeom>
        </p:spPr>
        <p:txBody>
          <a:bodyPr vert="horz" wrap="square" lIns="0" tIns="0" rIns="0" bIns="72000" rtlCol="0">
            <a:noAutofit/>
          </a:bodyPr>
          <a:lstStyle>
            <a:lvl1pPr marL="0" indent="0" algn="just" defTabSz="844083" rtl="0" eaLnBrk="1" latinLnBrk="0" hangingPunct="1">
              <a:lnSpc>
                <a:spcPct val="100000"/>
              </a:lnSpc>
              <a:spcBef>
                <a:spcPts val="923"/>
              </a:spcBef>
              <a:buFontTx/>
              <a:buNone/>
              <a:defRPr sz="1108" b="0" kern="1200" cap="none" baseline="0">
                <a:solidFill>
                  <a:schemeClr val="tx2"/>
                </a:solidFill>
                <a:latin typeface="+mj-lt"/>
                <a:ea typeface="+mn-ea"/>
                <a:cs typeface="+mn-cs"/>
              </a:defRPr>
            </a:lvl1pPr>
            <a:lvl2pPr marL="0" indent="0" algn="just" defTabSz="844083" rtl="0" eaLnBrk="1" latinLnBrk="0" hangingPunct="1">
              <a:lnSpc>
                <a:spcPct val="105000"/>
              </a:lnSpc>
              <a:spcBef>
                <a:spcPts val="462"/>
              </a:spcBef>
              <a:buFontTx/>
              <a:buNone/>
              <a:defRPr sz="1015" kern="1200">
                <a:solidFill>
                  <a:schemeClr val="tx1"/>
                </a:solidFill>
                <a:latin typeface="+mn-lt"/>
                <a:ea typeface="+mn-ea"/>
                <a:cs typeface="+mn-cs"/>
              </a:defRPr>
            </a:lvl2pPr>
            <a:lvl3pPr marL="199390" indent="-199390" algn="just" defTabSz="844083" rtl="0" eaLnBrk="1" latinLnBrk="0" hangingPunct="1">
              <a:lnSpc>
                <a:spcPct val="105000"/>
              </a:lnSpc>
              <a:spcBef>
                <a:spcPts val="462"/>
              </a:spcBef>
              <a:buFont typeface="Wingdings" panose="05000000000000000000" pitchFamily="2" charset="2"/>
              <a:buChar char="§"/>
              <a:defRPr sz="1015" kern="1200">
                <a:solidFill>
                  <a:schemeClr val="tx1"/>
                </a:solidFill>
                <a:latin typeface="+mn-lt"/>
                <a:ea typeface="+mn-ea"/>
                <a:cs typeface="+mn-cs"/>
              </a:defRPr>
            </a:lvl3pPr>
            <a:lvl4pPr marL="398779" indent="-199390" algn="just" defTabSz="844083" rtl="0" eaLnBrk="1" latinLnBrk="0" hangingPunct="1">
              <a:lnSpc>
                <a:spcPct val="105000"/>
              </a:lnSpc>
              <a:spcBef>
                <a:spcPts val="462"/>
              </a:spcBef>
              <a:buFont typeface="Corporate S Light" pitchFamily="50" charset="0"/>
              <a:buChar char="–"/>
              <a:defRPr sz="1015" kern="1200">
                <a:solidFill>
                  <a:schemeClr val="tx1"/>
                </a:solidFill>
                <a:latin typeface="+mn-lt"/>
                <a:ea typeface="+mn-ea"/>
                <a:cs typeface="+mn-cs"/>
              </a:defRPr>
            </a:lvl4pPr>
            <a:lvl5pPr marL="598169" indent="-199390" algn="just" defTabSz="844083" rtl="0" eaLnBrk="1" latinLnBrk="0" hangingPunct="1">
              <a:lnSpc>
                <a:spcPct val="105000"/>
              </a:lnSpc>
              <a:spcBef>
                <a:spcPts val="462"/>
              </a:spcBef>
              <a:buFont typeface="Arial" panose="020B0604020202020204" pitchFamily="34" charset="0"/>
              <a:buChar char="•"/>
              <a:defRPr sz="1015"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marR="0" lvl="0" indent="0" algn="just" defTabSz="844083" rtl="0" eaLnBrk="1" fontAlgn="auto" latinLnBrk="0" hangingPunct="1">
              <a:lnSpc>
                <a:spcPct val="100000"/>
              </a:lnSpc>
              <a:spcBef>
                <a:spcPts val="923"/>
              </a:spcBef>
              <a:spcAft>
                <a:spcPts val="0"/>
              </a:spcAft>
              <a:buClrTx/>
              <a:buSzTx/>
              <a:buFontTx/>
              <a:buNone/>
              <a:tabLst/>
              <a:defRPr/>
            </a:pPr>
            <a:r>
              <a:rPr kumimoji="0" lang="en-GB" sz="1108" b="0" i="0" u="none" strike="noStrike" kern="1200" cap="none" spc="0" normalizeH="0" baseline="0" noProof="0" dirty="0">
                <a:ln>
                  <a:noFill/>
                </a:ln>
                <a:solidFill>
                  <a:srgbClr val="E60000"/>
                </a:solidFill>
                <a:effectLst/>
                <a:uLnTx/>
                <a:uFillTx/>
                <a:latin typeface="Corporate S"/>
                <a:ea typeface="+mn-ea"/>
                <a:cs typeface="+mn-cs"/>
              </a:rPr>
              <a:t>EXPERTISE</a:t>
            </a:r>
          </a:p>
          <a:p>
            <a:pPr lvl="1">
              <a:defRPr/>
            </a:pPr>
            <a:r>
              <a:rPr lang="en-US" sz="1100" dirty="0">
                <a:solidFill>
                  <a:srgbClr val="505050"/>
                </a:solidFill>
                <a:latin typeface="Corporate S"/>
              </a:rPr>
              <a:t>Louise is a partner in the Financial Institutions Group, </a:t>
            </a:r>
            <a:r>
              <a:rPr lang="en-US" sz="1100" dirty="0" err="1">
                <a:solidFill>
                  <a:srgbClr val="505050"/>
                </a:solidFill>
                <a:latin typeface="Corporate S"/>
              </a:rPr>
              <a:t>specialising</a:t>
            </a:r>
            <a:r>
              <a:rPr lang="en-US" sz="1100" dirty="0">
                <a:solidFill>
                  <a:srgbClr val="505050"/>
                </a:solidFill>
                <a:latin typeface="Corporate S"/>
              </a:rPr>
              <a:t> in financial services regulation. Louise regularly advises banks, MiFID investment firms, asset managers, fund promoters, </a:t>
            </a:r>
            <a:r>
              <a:rPr lang="en-US" sz="1100" dirty="0" err="1">
                <a:solidFill>
                  <a:srgbClr val="505050"/>
                </a:solidFill>
                <a:latin typeface="Corporate S"/>
              </a:rPr>
              <a:t>fintech</a:t>
            </a:r>
            <a:r>
              <a:rPr lang="en-US" sz="1100" dirty="0">
                <a:solidFill>
                  <a:srgbClr val="505050"/>
                </a:solidFill>
                <a:latin typeface="Corporate S"/>
              </a:rPr>
              <a:t> firms, payment institutions, trading platforms, intermediaries and brokers on all aspects of Irish and EU financial regulation and compliance and related matters. </a:t>
            </a:r>
          </a:p>
          <a:p>
            <a:pPr lvl="1">
              <a:defRPr/>
            </a:pPr>
            <a:r>
              <a:rPr lang="en-US" sz="1100" dirty="0">
                <a:solidFill>
                  <a:srgbClr val="505050"/>
                </a:solidFill>
                <a:latin typeface="Corporate S"/>
              </a:rPr>
              <a:t>Prior to joining Matheson, Louise was a UK general counsel for the Lombard </a:t>
            </a:r>
            <a:r>
              <a:rPr lang="en-US" sz="1100" dirty="0" err="1">
                <a:solidFill>
                  <a:srgbClr val="505050"/>
                </a:solidFill>
                <a:latin typeface="Corporate S"/>
              </a:rPr>
              <a:t>Odier</a:t>
            </a:r>
            <a:r>
              <a:rPr lang="en-US" sz="1100" dirty="0">
                <a:solidFill>
                  <a:srgbClr val="505050"/>
                </a:solidFill>
                <a:latin typeface="Corporate S"/>
              </a:rPr>
              <a:t> in London and also a financial services associate at </a:t>
            </a:r>
            <a:r>
              <a:rPr lang="en-US" sz="1100" dirty="0" err="1">
                <a:solidFill>
                  <a:srgbClr val="505050"/>
                </a:solidFill>
                <a:latin typeface="Corporate S"/>
              </a:rPr>
              <a:t>Ashurst</a:t>
            </a:r>
            <a:r>
              <a:rPr lang="en-US" sz="1100" dirty="0">
                <a:solidFill>
                  <a:srgbClr val="505050"/>
                </a:solidFill>
                <a:latin typeface="Corporate S"/>
              </a:rPr>
              <a:t> LLP in London. Louise also was a regulatory change </a:t>
            </a:r>
            <a:r>
              <a:rPr lang="en-US" sz="1100" dirty="0" err="1">
                <a:solidFill>
                  <a:srgbClr val="505050"/>
                </a:solidFill>
                <a:latin typeface="Corporate S"/>
              </a:rPr>
              <a:t>secondee</a:t>
            </a:r>
            <a:r>
              <a:rPr lang="en-US" sz="1100" dirty="0">
                <a:solidFill>
                  <a:srgbClr val="505050"/>
                </a:solidFill>
                <a:latin typeface="Corporate S"/>
              </a:rPr>
              <a:t> at an Investment Bank in London.</a:t>
            </a:r>
          </a:p>
        </p:txBody>
      </p:sp>
      <p:pic>
        <p:nvPicPr>
          <p:cNvPr id="29" name="Picture 28"/>
          <p:cNvPicPr/>
          <p:nvPr/>
        </p:nvPicPr>
        <p:blipFill>
          <a:blip r:embed="rId5" cstate="print">
            <a:extLst>
              <a:ext uri="{28A0092B-C50C-407E-A947-70E740481C1C}">
                <a14:useLocalDpi xmlns:a14="http://schemas.microsoft.com/office/drawing/2010/main" val="0"/>
              </a:ext>
            </a:extLst>
          </a:blip>
          <a:stretch>
            <a:fillRect/>
          </a:stretch>
        </p:blipFill>
        <p:spPr bwMode="auto">
          <a:xfrm>
            <a:off x="4500041" y="2121001"/>
            <a:ext cx="1101090" cy="1101090"/>
          </a:xfrm>
          <a:prstGeom prst="ellipse">
            <a:avLst/>
          </a:prstGeom>
          <a:ln w="6350" cap="rnd">
            <a:solidFill>
              <a:srgbClr val="CCCCCC"/>
            </a:solidFill>
          </a:ln>
          <a:effectLst/>
        </p:spPr>
      </p:pic>
    </p:spTree>
    <p:extLst>
      <p:ext uri="{BB962C8B-B14F-4D97-AF65-F5344CB8AC3E}">
        <p14:creationId xmlns:p14="http://schemas.microsoft.com/office/powerpoint/2010/main" val="3453733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7EFF721-8956-42ED-A8FA-CD9C3D6489E3}"/>
              </a:ext>
            </a:extLst>
          </p:cNvPr>
          <p:cNvSpPr txBox="1">
            <a:spLocks noGrp="1"/>
          </p:cNvSpPr>
          <p:nvPr>
            <p:ph type="subTitle" idx="1"/>
          </p:nvPr>
        </p:nvSpPr>
        <p:spPr>
          <a:xfrm>
            <a:off x="1455" y="1556792"/>
            <a:ext cx="9143997" cy="2928565"/>
          </a:xfrm>
          <a:solidFill>
            <a:srgbClr val="00205B"/>
          </a:solidFill>
        </p:spPr>
        <p:txBody>
          <a:bodyPr/>
          <a:lstStyle/>
          <a:p>
            <a:pPr lvl="0"/>
            <a:r>
              <a:rPr lang="en-US">
                <a:solidFill>
                  <a:srgbClr val="00205B"/>
                </a:solidFill>
              </a:rPr>
              <a:t>P</a:t>
            </a:r>
            <a:endParaRPr lang="en-GB">
              <a:solidFill>
                <a:srgbClr val="00205B"/>
              </a:solidFill>
            </a:endParaRPr>
          </a:p>
        </p:txBody>
      </p:sp>
      <p:pic>
        <p:nvPicPr>
          <p:cNvPr id="3" name="Picture 11" descr="A picture containing graphical user interface&#10;&#10;Description automatically generated">
            <a:extLst>
              <a:ext uri="{FF2B5EF4-FFF2-40B4-BE49-F238E27FC236}">
                <a16:creationId xmlns:a16="http://schemas.microsoft.com/office/drawing/2014/main" id="{92BFF5C0-81D8-454E-874C-951D984F67B6}"/>
              </a:ext>
            </a:extLst>
          </p:cNvPr>
          <p:cNvPicPr>
            <a:picLocks noChangeAspect="1"/>
          </p:cNvPicPr>
          <p:nvPr/>
        </p:nvPicPr>
        <p:blipFill>
          <a:blip r:embed="rId2"/>
          <a:stretch>
            <a:fillRect/>
          </a:stretch>
        </p:blipFill>
        <p:spPr>
          <a:xfrm>
            <a:off x="323528" y="0"/>
            <a:ext cx="1368152" cy="652389"/>
          </a:xfrm>
          <a:prstGeom prst="rect">
            <a:avLst/>
          </a:prstGeom>
          <a:noFill/>
          <a:ln cap="flat">
            <a:noFill/>
          </a:ln>
        </p:spPr>
      </p:pic>
      <p:sp>
        <p:nvSpPr>
          <p:cNvPr id="4" name="Rectangle 16">
            <a:extLst>
              <a:ext uri="{FF2B5EF4-FFF2-40B4-BE49-F238E27FC236}">
                <a16:creationId xmlns:a16="http://schemas.microsoft.com/office/drawing/2014/main" id="{56BFC0EB-E621-48E4-BDF8-07F7A71B9A62}"/>
              </a:ext>
            </a:extLst>
          </p:cNvPr>
          <p:cNvSpPr/>
          <p:nvPr/>
        </p:nvSpPr>
        <p:spPr>
          <a:xfrm>
            <a:off x="3905" y="4437112"/>
            <a:ext cx="9144000" cy="1074422"/>
          </a:xfrm>
          <a:prstGeom prst="rect">
            <a:avLst/>
          </a:prstGeom>
          <a:solidFill>
            <a:srgbClr val="00AB8E"/>
          </a:solidFill>
          <a:ln w="12701" cap="flat">
            <a:solidFill>
              <a:srgbClr val="2F528F"/>
            </a:solidFill>
            <a:prstDash val="solid"/>
            <a:miter/>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en-GB" sz="1350">
              <a:solidFill>
                <a:srgbClr val="00AB8E"/>
              </a:solidFill>
              <a:latin typeface="Calibri"/>
            </a:endParaRPr>
          </a:p>
        </p:txBody>
      </p:sp>
      <p:sp>
        <p:nvSpPr>
          <p:cNvPr id="6" name="TextBox 19">
            <a:extLst>
              <a:ext uri="{FF2B5EF4-FFF2-40B4-BE49-F238E27FC236}">
                <a16:creationId xmlns:a16="http://schemas.microsoft.com/office/drawing/2014/main" id="{F3D98B9F-B947-412D-A9DD-143239AF6CA7}"/>
              </a:ext>
            </a:extLst>
          </p:cNvPr>
          <p:cNvSpPr txBox="1"/>
          <p:nvPr/>
        </p:nvSpPr>
        <p:spPr>
          <a:xfrm>
            <a:off x="2161759" y="3196588"/>
            <a:ext cx="6536785" cy="530915"/>
          </a:xfrm>
          <a:prstGeom prst="rect">
            <a:avLst/>
          </a:prstGeom>
          <a:noFill/>
          <a:ln cap="flat">
            <a:noFill/>
          </a:ln>
        </p:spPr>
        <p:txBody>
          <a:bodyPr vert="horz" wrap="square" lIns="68580" tIns="34290" rIns="68580" bIns="34290" anchor="t" anchorCtr="0" compatLnSpc="1">
            <a:spAutoFit/>
          </a:bodyPr>
          <a:lstStyle/>
          <a:p>
            <a:pPr defTabSz="685800">
              <a:defRPr sz="1800" b="0" i="0" u="none" strike="noStrike" kern="0" cap="none" spc="0" baseline="0">
                <a:solidFill>
                  <a:srgbClr val="000000"/>
                </a:solidFill>
                <a:uFillTx/>
              </a:defRPr>
            </a:pPr>
            <a:r>
              <a:rPr lang="en-US" sz="3000" b="1" kern="0" dirty="0">
                <a:solidFill>
                  <a:srgbClr val="FFFFFF"/>
                </a:solidFill>
                <a:latin typeface="Hamlin" pitchFamily="2"/>
              </a:rPr>
              <a:t>Questions &amp; Answers </a:t>
            </a:r>
            <a:endParaRPr lang="en-GB" sz="3000" b="1" dirty="0">
              <a:solidFill>
                <a:srgbClr val="FFFFFF"/>
              </a:solidFill>
              <a:latin typeface="Textbook New" pitchFamily="34"/>
            </a:endParaRPr>
          </a:p>
        </p:txBody>
      </p:sp>
      <p:sp>
        <p:nvSpPr>
          <p:cNvPr id="7" name="TextBox 6">
            <a:extLst>
              <a:ext uri="{FF2B5EF4-FFF2-40B4-BE49-F238E27FC236}">
                <a16:creationId xmlns:a16="http://schemas.microsoft.com/office/drawing/2014/main" id="{06394578-71D5-42EE-9E07-EBB18310D32C}"/>
              </a:ext>
            </a:extLst>
          </p:cNvPr>
          <p:cNvSpPr txBox="1"/>
          <p:nvPr/>
        </p:nvSpPr>
        <p:spPr>
          <a:xfrm>
            <a:off x="107504" y="4797152"/>
            <a:ext cx="3168352" cy="577081"/>
          </a:xfrm>
          <a:prstGeom prst="rect">
            <a:avLst/>
          </a:prstGeom>
          <a:noFill/>
        </p:spPr>
        <p:txBody>
          <a:bodyPr wrap="square" rtlCol="0">
            <a:spAutoFit/>
          </a:bodyPr>
          <a:lstStyle/>
          <a:p>
            <a:r>
              <a:rPr lang="en-US" b="1" dirty="0">
                <a:solidFill>
                  <a:srgbClr val="00205B"/>
                </a:solidFill>
                <a:latin typeface="Hamlin"/>
              </a:rPr>
              <a:t>CPD CODE: </a:t>
            </a:r>
            <a:r>
              <a:rPr lang="en-GB" b="1" dirty="0">
                <a:solidFill>
                  <a:srgbClr val="00205B"/>
                </a:solidFill>
                <a:latin typeface="Hamlin"/>
              </a:rPr>
              <a:t>2022- 2060</a:t>
            </a:r>
            <a:endParaRPr lang="en-IE" b="1" dirty="0">
              <a:solidFill>
                <a:srgbClr val="00205B"/>
              </a:solidFill>
              <a:latin typeface="Hamlin"/>
            </a:endParaRPr>
          </a:p>
          <a:p>
            <a:r>
              <a:rPr lang="en-US" sz="1350" dirty="0"/>
              <a:t> </a:t>
            </a:r>
            <a:endParaRPr lang="en-GB" sz="1350" dirty="0"/>
          </a:p>
        </p:txBody>
      </p:sp>
    </p:spTree>
    <p:extLst>
      <p:ext uri="{BB962C8B-B14F-4D97-AF65-F5344CB8AC3E}">
        <p14:creationId xmlns:p14="http://schemas.microsoft.com/office/powerpoint/2010/main" val="3617935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42718B-6135-46F4-A8C5-769C0021D37D}"/>
              </a:ext>
            </a:extLst>
          </p:cNvPr>
          <p:cNvSpPr txBox="1"/>
          <p:nvPr/>
        </p:nvSpPr>
        <p:spPr>
          <a:xfrm>
            <a:off x="269094" y="1102284"/>
            <a:ext cx="4416074" cy="1592744"/>
          </a:xfrm>
          <a:prstGeom prst="rect">
            <a:avLst/>
          </a:prstGeom>
          <a:noFill/>
        </p:spPr>
        <p:txBody>
          <a:bodyPr wrap="square" rtlCol="0">
            <a:spAutoFit/>
          </a:bodyPr>
          <a:lstStyle/>
          <a:p>
            <a:r>
              <a:rPr lang="en-US" sz="2100" dirty="0">
                <a:solidFill>
                  <a:schemeClr val="bg1"/>
                </a:solidFill>
                <a:latin typeface="Zona Pro ExtraLight" panose="02010A03040002020004" pitchFamily="50" charset="0"/>
              </a:rPr>
              <a:t>Thank You For Attending a Practitioners Guide to Compliance and Financial Crime Culture &amp; Conduct </a:t>
            </a:r>
          </a:p>
          <a:p>
            <a:endParaRPr lang="en-GB" sz="1350" dirty="0">
              <a:solidFill>
                <a:schemeClr val="bg1"/>
              </a:solidFill>
            </a:endParaRPr>
          </a:p>
        </p:txBody>
      </p:sp>
      <p:sp>
        <p:nvSpPr>
          <p:cNvPr id="6" name="TextBox 5">
            <a:extLst>
              <a:ext uri="{FF2B5EF4-FFF2-40B4-BE49-F238E27FC236}">
                <a16:creationId xmlns:a16="http://schemas.microsoft.com/office/drawing/2014/main" id="{73CCCCCE-8A3A-44AB-A2B8-6935A6877CC1}"/>
              </a:ext>
            </a:extLst>
          </p:cNvPr>
          <p:cNvSpPr txBox="1"/>
          <p:nvPr/>
        </p:nvSpPr>
        <p:spPr>
          <a:xfrm>
            <a:off x="362778" y="3546395"/>
            <a:ext cx="2213942" cy="830997"/>
          </a:xfrm>
          <a:prstGeom prst="rect">
            <a:avLst/>
          </a:prstGeom>
          <a:noFill/>
        </p:spPr>
        <p:txBody>
          <a:bodyPr wrap="square" rtlCol="0">
            <a:spAutoFit/>
          </a:bodyPr>
          <a:lstStyle/>
          <a:p>
            <a:r>
              <a:rPr lang="en-US" sz="1200" dirty="0">
                <a:solidFill>
                  <a:schemeClr val="bg1"/>
                </a:solidFill>
                <a:latin typeface="Hamlin" pitchFamily="2" charset="0"/>
              </a:rPr>
              <a:t>A recoding of this webinar and the CPD code will be available on our website later today.</a:t>
            </a:r>
            <a:r>
              <a:rPr lang="en-US" sz="1200" dirty="0">
                <a:latin typeface="Hamlin" pitchFamily="2" charset="0"/>
              </a:rPr>
              <a:t> </a:t>
            </a:r>
            <a:endParaRPr lang="en-GB" sz="1200" dirty="0">
              <a:latin typeface="Hamlin" pitchFamily="2" charset="0"/>
            </a:endParaRPr>
          </a:p>
        </p:txBody>
      </p:sp>
      <p:pic>
        <p:nvPicPr>
          <p:cNvPr id="10" name="Picture 9">
            <a:extLst>
              <a:ext uri="{FF2B5EF4-FFF2-40B4-BE49-F238E27FC236}">
                <a16:creationId xmlns:a16="http://schemas.microsoft.com/office/drawing/2014/main" id="{43F97299-3FED-443B-EA4E-74ACD1664CDD}"/>
              </a:ext>
            </a:extLst>
          </p:cNvPr>
          <p:cNvPicPr>
            <a:picLocks noChangeAspect="1"/>
          </p:cNvPicPr>
          <p:nvPr/>
        </p:nvPicPr>
        <p:blipFill rotWithShape="1">
          <a:blip r:embed="rId2"/>
          <a:srcRect t="-2378" b="18975"/>
          <a:stretch/>
        </p:blipFill>
        <p:spPr>
          <a:xfrm>
            <a:off x="0" y="1340768"/>
            <a:ext cx="9144000" cy="4248472"/>
          </a:xfrm>
          <a:prstGeom prst="rect">
            <a:avLst/>
          </a:prstGeom>
        </p:spPr>
      </p:pic>
      <p:pic>
        <p:nvPicPr>
          <p:cNvPr id="11" name="Picture 11" descr="A picture containing graphical user interface&#10;&#10;Description automatically generated">
            <a:extLst>
              <a:ext uri="{FF2B5EF4-FFF2-40B4-BE49-F238E27FC236}">
                <a16:creationId xmlns:a16="http://schemas.microsoft.com/office/drawing/2014/main" id="{C3DB97F0-00DD-74CD-F33B-5C19002C5B18}"/>
              </a:ext>
            </a:extLst>
          </p:cNvPr>
          <p:cNvPicPr>
            <a:picLocks noChangeAspect="1"/>
          </p:cNvPicPr>
          <p:nvPr/>
        </p:nvPicPr>
        <p:blipFill>
          <a:blip r:embed="rId3"/>
          <a:stretch>
            <a:fillRect/>
          </a:stretch>
        </p:blipFill>
        <p:spPr>
          <a:xfrm>
            <a:off x="323528" y="0"/>
            <a:ext cx="1368152" cy="652389"/>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chemeClr val="bg2">
                <a:shade val="45000"/>
                <a:satMod val="135000"/>
              </a:schemeClr>
              <a:prstClr val="white"/>
            </a:duotone>
          </a:blip>
          <a:stretch>
            <a:fillRect/>
          </a:stretch>
        </p:blipFill>
        <p:spPr>
          <a:xfrm>
            <a:off x="0" y="0"/>
            <a:ext cx="9201151" cy="6858000"/>
          </a:xfrm>
          <a:prstGeom prst="rect">
            <a:avLst/>
          </a:prstGeom>
        </p:spPr>
      </p:pic>
      <p:sp>
        <p:nvSpPr>
          <p:cNvPr id="5" name="Title 1" descr="|"/>
          <p:cNvSpPr txBox="1">
            <a:spLocks/>
          </p:cNvSpPr>
          <p:nvPr/>
        </p:nvSpPr>
        <p:spPr>
          <a:xfrm>
            <a:off x="196441" y="1268760"/>
            <a:ext cx="4026958"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The EU Action Plan on Financing Sustainable Growth 2018</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pic>
        <p:nvPicPr>
          <p:cNvPr id="3" name="Picture 2"/>
          <p:cNvPicPr>
            <a:picLocks noChangeAspect="1"/>
          </p:cNvPicPr>
          <p:nvPr/>
        </p:nvPicPr>
        <p:blipFill>
          <a:blip r:embed="rId3"/>
          <a:stretch>
            <a:fillRect/>
          </a:stretch>
        </p:blipFill>
        <p:spPr>
          <a:xfrm>
            <a:off x="7164288" y="457048"/>
            <a:ext cx="1438781" cy="609653"/>
          </a:xfrm>
          <a:prstGeom prst="rect">
            <a:avLst/>
          </a:prstGeom>
        </p:spPr>
      </p:pic>
      <p:sp>
        <p:nvSpPr>
          <p:cNvPr id="6" name="TextBox 5"/>
          <p:cNvSpPr txBox="1"/>
          <p:nvPr/>
        </p:nvSpPr>
        <p:spPr>
          <a:xfrm>
            <a:off x="251520" y="2420888"/>
            <a:ext cx="3916800" cy="4154984"/>
          </a:xfrm>
          <a:prstGeom prst="rect">
            <a:avLst/>
          </a:prstGeom>
          <a:solidFill>
            <a:schemeClr val="bg1">
              <a:alpha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Objectives: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Reorient capital flows towards sustainable investment to achieve sustainable and inclusive growth</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Manage financial risk stemming from climate change, natural disasters, environmental degradation and social issues</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Foster transparency and long-termism in financial and economic activity</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Key Actions: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Establish a </a:t>
            </a:r>
            <a:r>
              <a:rPr kumimoji="0" lang="en-US" sz="1200" b="1" i="0" u="none" strike="noStrike" kern="1200" cap="none" spc="0" normalizeH="0" baseline="0" noProof="0" dirty="0">
                <a:ln>
                  <a:noFill/>
                </a:ln>
                <a:solidFill>
                  <a:srgbClr val="000000"/>
                </a:solidFill>
                <a:effectLst/>
                <a:uLnTx/>
                <a:uFillTx/>
                <a:latin typeface="Corporate S" pitchFamily="50" charset="0"/>
                <a:ea typeface="+mn-ea"/>
                <a:cs typeface="+mn-cs"/>
              </a:rPr>
              <a:t>common language </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for sustainable finance</a:t>
            </a:r>
            <a:endParaRPr kumimoji="0" lang="en-GB"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Create </a:t>
            </a:r>
            <a:r>
              <a:rPr kumimoji="0" lang="en-US" sz="1200" b="1" i="0" u="none" strike="noStrike" kern="1200" cap="none" spc="0" normalizeH="0" baseline="0" noProof="0" dirty="0">
                <a:ln>
                  <a:noFill/>
                </a:ln>
                <a:solidFill>
                  <a:srgbClr val="000000"/>
                </a:solidFill>
                <a:effectLst/>
                <a:uLnTx/>
                <a:uFillTx/>
                <a:latin typeface="Corporate S" pitchFamily="50" charset="0"/>
                <a:ea typeface="+mn-ea"/>
                <a:cs typeface="+mn-cs"/>
              </a:rPr>
              <a:t>standards and labels </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for green financial products</a:t>
            </a:r>
            <a:endParaRPr kumimoji="0" lang="en-GB"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Clarify institutional investors’ and asset managers’ duties to ensure they consider ESG issues in their </a:t>
            </a:r>
            <a:r>
              <a:rPr kumimoji="0" lang="en-US" sz="1200" b="1" i="0" u="none" strike="noStrike" kern="1200" cap="none" spc="0" normalizeH="0" baseline="0" noProof="0" dirty="0">
                <a:ln>
                  <a:noFill/>
                </a:ln>
                <a:solidFill>
                  <a:srgbClr val="000000"/>
                </a:solidFill>
                <a:effectLst/>
                <a:uLnTx/>
                <a:uFillTx/>
                <a:latin typeface="Corporate S" pitchFamily="50" charset="0"/>
                <a:ea typeface="+mn-ea"/>
                <a:cs typeface="+mn-cs"/>
              </a:rPr>
              <a:t>investment decision process</a:t>
            </a:r>
            <a:endParaRPr kumimoji="0" lang="en-GB" sz="12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Incorporate sustainability in prudential requirements</a:t>
            </a:r>
            <a:endParaRPr kumimoji="0" lang="en-GB"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Strengthen sustainability </a:t>
            </a:r>
            <a:r>
              <a:rPr kumimoji="0" lang="en-US" sz="1200" b="1" i="0" u="none" strike="noStrike" kern="1200" cap="none" spc="0" normalizeH="0" baseline="0" noProof="0" dirty="0">
                <a:ln>
                  <a:noFill/>
                </a:ln>
                <a:solidFill>
                  <a:srgbClr val="000000"/>
                </a:solidFill>
                <a:effectLst/>
                <a:uLnTx/>
                <a:uFillTx/>
                <a:latin typeface="Corporate S" pitchFamily="50" charset="0"/>
                <a:ea typeface="+mn-ea"/>
                <a:cs typeface="+mn-cs"/>
              </a:rPr>
              <a:t>disclosure</a:t>
            </a: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 and improve accounting rule-making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1"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7" name="Title 1" descr="|"/>
          <p:cNvSpPr txBox="1">
            <a:spLocks/>
          </p:cNvSpPr>
          <p:nvPr/>
        </p:nvSpPr>
        <p:spPr>
          <a:xfrm>
            <a:off x="4932040" y="1329814"/>
            <a:ext cx="4026958"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The EU Sustainable Finance Strategy 2021</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sp>
        <p:nvSpPr>
          <p:cNvPr id="9" name="TextBox 8"/>
          <p:cNvSpPr txBox="1"/>
          <p:nvPr/>
        </p:nvSpPr>
        <p:spPr>
          <a:xfrm>
            <a:off x="4987738" y="2422040"/>
            <a:ext cx="3915562" cy="1261884"/>
          </a:xfrm>
          <a:prstGeom prst="rect">
            <a:avLst/>
          </a:prstGeom>
          <a:solidFill>
            <a:schemeClr val="bg1">
              <a:alpha val="4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Objectives: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Support the European Green Deal aims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Corporate S" pitchFamily="50" charset="0"/>
                <a:ea typeface="+mn-ea"/>
                <a:cs typeface="+mn-cs"/>
              </a:rPr>
              <a:t>Support inclusive and sustainable recovery from the COVID-19 pandemic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1"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pic>
        <p:nvPicPr>
          <p:cNvPr id="11" name="Picture 10"/>
          <p:cNvPicPr>
            <a:picLocks noChangeAspect="1"/>
          </p:cNvPicPr>
          <p:nvPr/>
        </p:nvPicPr>
        <p:blipFill>
          <a:blip r:embed="rId4"/>
          <a:stretch>
            <a:fillRect/>
          </a:stretch>
        </p:blipFill>
        <p:spPr>
          <a:xfrm>
            <a:off x="4987335" y="3861048"/>
            <a:ext cx="3930381" cy="2253366"/>
          </a:xfrm>
          <a:prstGeom prst="rect">
            <a:avLst/>
          </a:prstGeom>
        </p:spPr>
      </p:pic>
      <p:sp>
        <p:nvSpPr>
          <p:cNvPr id="12" name="TextBox 11"/>
          <p:cNvSpPr txBox="1"/>
          <p:nvPr/>
        </p:nvSpPr>
        <p:spPr>
          <a:xfrm>
            <a:off x="6876256" y="6165304"/>
            <a:ext cx="207186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700" b="0" i="0" u="none" strike="noStrike" kern="1200" cap="none" spc="0" normalizeH="0" baseline="0" noProof="0" dirty="0">
                <a:ln>
                  <a:noFill/>
                </a:ln>
                <a:solidFill>
                  <a:srgbClr val="000000"/>
                </a:solidFill>
                <a:effectLst/>
                <a:uLnTx/>
                <a:uFillTx/>
                <a:latin typeface="Arial Narrow"/>
                <a:ea typeface="+mn-ea"/>
                <a:cs typeface="+mn-cs"/>
              </a:rPr>
              <a:t>Source:  European Commission Factsheet: EU Sustainable Finance Strategy 6 July 2021</a:t>
            </a:r>
            <a:endParaRPr kumimoji="0" lang="en-GB" sz="700" b="0" i="0" u="none" strike="noStrike" kern="1200" cap="none" spc="0" normalizeH="0" baseline="0" noProof="0" dirty="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158948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401026" y="548680"/>
            <a:ext cx="6763262"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Legislative Initiatives Arising from Action Plan</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p:txBody>
      </p:sp>
      <p:pic>
        <p:nvPicPr>
          <p:cNvPr id="3" name="Picture 2"/>
          <p:cNvPicPr>
            <a:picLocks noChangeAspect="1"/>
          </p:cNvPicPr>
          <p:nvPr/>
        </p:nvPicPr>
        <p:blipFill>
          <a:blip r:embed="rId3"/>
          <a:stretch>
            <a:fillRect/>
          </a:stretch>
        </p:blipFill>
        <p:spPr>
          <a:xfrm>
            <a:off x="7164288" y="457048"/>
            <a:ext cx="1438781" cy="609653"/>
          </a:xfrm>
          <a:prstGeom prst="rect">
            <a:avLst/>
          </a:prstGeom>
        </p:spPr>
      </p:pic>
      <p:grpSp>
        <p:nvGrpSpPr>
          <p:cNvPr id="4" name="Group 3"/>
          <p:cNvGrpSpPr/>
          <p:nvPr/>
        </p:nvGrpSpPr>
        <p:grpSpPr>
          <a:xfrm>
            <a:off x="226254" y="3114058"/>
            <a:ext cx="4327651" cy="3666501"/>
            <a:chOff x="255344" y="2997247"/>
            <a:chExt cx="3100768" cy="3968289"/>
          </a:xfrm>
        </p:grpSpPr>
        <p:sp>
          <p:nvSpPr>
            <p:cNvPr id="9" name="TextBox 8"/>
            <p:cNvSpPr txBox="1"/>
            <p:nvPr/>
          </p:nvSpPr>
          <p:spPr>
            <a:xfrm>
              <a:off x="255344" y="4533836"/>
              <a:ext cx="3096344" cy="2431700"/>
            </a:xfrm>
            <a:prstGeom prst="rect">
              <a:avLst/>
            </a:prstGeom>
            <a:solidFill>
              <a:srgbClr val="FFFFFF">
                <a:alpha val="40000"/>
              </a:srgbClr>
            </a:solidFill>
            <a:ln>
              <a:solidFill>
                <a:schemeClr val="bg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Sustainable Finance Disclosures Regulation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applies since 10 March 2021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Corporate Sustainability Reporting Directive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applies from January 2023</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Sustainability Preferences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(MiFID L2 amendments) apply since August 2022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Product Governance, Approval and Oversight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(MiFID L2 amendments) apply from November 2022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Sustainability Risk Integration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(UCITS &amp; AIFMD amendments) apply since August 2022</a:t>
              </a:r>
              <a:endParaRPr kumimoji="0" lang="en-GB" sz="1400" b="1"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4" name="TextBox 13"/>
            <p:cNvSpPr txBox="1"/>
            <p:nvPr/>
          </p:nvSpPr>
          <p:spPr>
            <a:xfrm>
              <a:off x="570972" y="2997247"/>
              <a:ext cx="2448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C00000"/>
                  </a:solidFill>
                  <a:effectLst/>
                  <a:uLnTx/>
                  <a:uFillTx/>
                  <a:latin typeface="Corporate S" pitchFamily="50" charset="0"/>
                  <a:ea typeface="+mn-ea"/>
                  <a:cs typeface="+mn-cs"/>
                </a:rPr>
                <a:t>Disclosures</a:t>
              </a:r>
              <a:endParaRPr kumimoji="0" lang="en-GB" sz="1800" b="1" i="0" u="none" strike="noStrike" kern="1200" cap="none" spc="0" normalizeH="0" baseline="0" noProof="0" dirty="0">
                <a:ln>
                  <a:noFill/>
                </a:ln>
                <a:solidFill>
                  <a:srgbClr val="C00000"/>
                </a:solidFill>
                <a:effectLst/>
                <a:uLnTx/>
                <a:uFillTx/>
                <a:latin typeface="Corporate S" pitchFamily="50" charset="0"/>
                <a:ea typeface="+mn-ea"/>
                <a:cs typeface="+mn-cs"/>
              </a:endParaRPr>
            </a:p>
          </p:txBody>
        </p:sp>
        <p:sp>
          <p:nvSpPr>
            <p:cNvPr id="15" name="TextBox 14"/>
            <p:cNvSpPr txBox="1"/>
            <p:nvPr/>
          </p:nvSpPr>
          <p:spPr>
            <a:xfrm>
              <a:off x="259768" y="3357700"/>
              <a:ext cx="3096344" cy="1169551"/>
            </a:xfrm>
            <a:prstGeom prst="rect">
              <a:avLst/>
            </a:prstGeom>
            <a:solidFill>
              <a:schemeClr val="bg1">
                <a:lumMod val="50000"/>
                <a:alpha val="4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Comprehensive disclosure regime for both non-financial and financial institutions to provide investors with the information necessary to make sustainable investment choices</a:t>
              </a: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grpSp>
      <p:grpSp>
        <p:nvGrpSpPr>
          <p:cNvPr id="7" name="Group 6"/>
          <p:cNvGrpSpPr/>
          <p:nvPr/>
        </p:nvGrpSpPr>
        <p:grpSpPr>
          <a:xfrm>
            <a:off x="5742202" y="3147148"/>
            <a:ext cx="3102518" cy="2498428"/>
            <a:chOff x="5778206" y="3059223"/>
            <a:chExt cx="3102518" cy="2498428"/>
          </a:xfrm>
        </p:grpSpPr>
        <p:sp>
          <p:nvSpPr>
            <p:cNvPr id="12" name="TextBox 11"/>
            <p:cNvSpPr txBox="1"/>
            <p:nvPr/>
          </p:nvSpPr>
          <p:spPr>
            <a:xfrm>
              <a:off x="5778206" y="4603544"/>
              <a:ext cx="3096344" cy="954107"/>
            </a:xfrm>
            <a:prstGeom prst="rect">
              <a:avLst/>
            </a:prstGeom>
            <a:solidFill>
              <a:srgbClr val="FFFFFF">
                <a:alpha val="40000"/>
              </a:srgbClr>
            </a:solidFill>
            <a:ln>
              <a:solidFill>
                <a:schemeClr val="bg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EU Climate Benchmarks Regulation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applies since April 2020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Standard for European </a:t>
              </a: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green bonds </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t>
              </a:r>
              <a:r>
                <a:rPr kumimoji="0" lang="en-IE" sz="1400" b="0" i="0" u="none" strike="noStrike" kern="1200" cap="none" spc="0" normalizeH="0" baseline="0" noProof="0" dirty="0" err="1">
                  <a:ln>
                    <a:noFill/>
                  </a:ln>
                  <a:solidFill>
                    <a:srgbClr val="000000"/>
                  </a:solidFill>
                  <a:effectLst/>
                  <a:uLnTx/>
                  <a:uFillTx/>
                  <a:latin typeface="Corporate S" pitchFamily="50" charset="0"/>
                  <a:ea typeface="+mn-ea"/>
                  <a:cs typeface="+mn-cs"/>
                </a:rPr>
                <a:t>EuGB</a:t>
              </a: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t>
              </a: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16" name="TextBox 15"/>
            <p:cNvSpPr txBox="1"/>
            <p:nvPr/>
          </p:nvSpPr>
          <p:spPr>
            <a:xfrm>
              <a:off x="6113000" y="3059223"/>
              <a:ext cx="2448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C00000"/>
                  </a:solidFill>
                  <a:effectLst/>
                  <a:uLnTx/>
                  <a:uFillTx/>
                  <a:latin typeface="Corporate S" pitchFamily="50" charset="0"/>
                  <a:ea typeface="+mn-ea"/>
                  <a:cs typeface="+mn-cs"/>
                </a:rPr>
                <a:t>Tools</a:t>
              </a:r>
              <a:endParaRPr kumimoji="0" lang="en-GB" sz="1800" b="1" i="0" u="none" strike="noStrike" kern="1200" cap="none" spc="0" normalizeH="0" baseline="0" noProof="0" dirty="0">
                <a:ln>
                  <a:noFill/>
                </a:ln>
                <a:solidFill>
                  <a:srgbClr val="C00000"/>
                </a:solidFill>
                <a:effectLst/>
                <a:uLnTx/>
                <a:uFillTx/>
                <a:latin typeface="Corporate S" pitchFamily="50" charset="0"/>
                <a:ea typeface="+mn-ea"/>
                <a:cs typeface="+mn-cs"/>
              </a:endParaRPr>
            </a:p>
          </p:txBody>
        </p:sp>
        <p:sp>
          <p:nvSpPr>
            <p:cNvPr id="17" name="TextBox 16"/>
            <p:cNvSpPr txBox="1"/>
            <p:nvPr/>
          </p:nvSpPr>
          <p:spPr>
            <a:xfrm>
              <a:off x="5784380" y="3433993"/>
              <a:ext cx="3096344" cy="1169551"/>
            </a:xfrm>
            <a:prstGeom prst="rect">
              <a:avLst/>
            </a:prstGeom>
            <a:solidFill>
              <a:schemeClr val="bg1">
                <a:lumMod val="50000"/>
                <a:alpha val="4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Broad toolbox for companies, market participants and financial intermediaries to develop sustainable investment solutions, while preventing greenwashing</a:t>
              </a: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grpSp>
      <p:grpSp>
        <p:nvGrpSpPr>
          <p:cNvPr id="21" name="Group 20"/>
          <p:cNvGrpSpPr/>
          <p:nvPr/>
        </p:nvGrpSpPr>
        <p:grpSpPr>
          <a:xfrm>
            <a:off x="2987824" y="1418956"/>
            <a:ext cx="3096344" cy="1629080"/>
            <a:chOff x="3023828" y="1762522"/>
            <a:chExt cx="3096344" cy="1629080"/>
          </a:xfrm>
        </p:grpSpPr>
        <p:sp>
          <p:nvSpPr>
            <p:cNvPr id="6" name="TextBox 5"/>
            <p:cNvSpPr txBox="1"/>
            <p:nvPr/>
          </p:nvSpPr>
          <p:spPr>
            <a:xfrm>
              <a:off x="3023828" y="2132856"/>
              <a:ext cx="3096344" cy="954107"/>
            </a:xfrm>
            <a:prstGeom prst="rect">
              <a:avLst/>
            </a:prstGeom>
            <a:solidFill>
              <a:schemeClr val="bg1">
                <a:lumMod val="50000"/>
                <a:alpha val="4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Corporate S" pitchFamily="50" charset="0"/>
                  <a:ea typeface="+mn-ea"/>
                  <a:cs typeface="+mn-cs"/>
                </a:rPr>
                <a:t>A common classification of economic activities substantially contributing to environmental objectives, using science-based criteria</a:t>
              </a: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2" name="TextBox 1"/>
            <p:cNvSpPr txBox="1"/>
            <p:nvPr/>
          </p:nvSpPr>
          <p:spPr>
            <a:xfrm>
              <a:off x="3347864" y="1762522"/>
              <a:ext cx="2448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C00000"/>
                  </a:solidFill>
                  <a:effectLst/>
                  <a:uLnTx/>
                  <a:uFillTx/>
                  <a:latin typeface="Corporate S" pitchFamily="50" charset="0"/>
                  <a:ea typeface="+mn-ea"/>
                  <a:cs typeface="+mn-cs"/>
                </a:rPr>
                <a:t>EU Taxonomy</a:t>
              </a:r>
              <a:endParaRPr kumimoji="0" lang="en-GB" sz="1800" b="1" i="0" u="none" strike="noStrike" kern="1200" cap="none" spc="0" normalizeH="0" baseline="0" noProof="0" dirty="0">
                <a:ln>
                  <a:noFill/>
                </a:ln>
                <a:solidFill>
                  <a:srgbClr val="C00000"/>
                </a:solidFill>
                <a:effectLst/>
                <a:uLnTx/>
                <a:uFillTx/>
                <a:latin typeface="Corporate S" pitchFamily="50" charset="0"/>
                <a:ea typeface="+mn-ea"/>
                <a:cs typeface="+mn-cs"/>
              </a:endParaRPr>
            </a:p>
          </p:txBody>
        </p:sp>
        <p:sp>
          <p:nvSpPr>
            <p:cNvPr id="20" name="TextBox 19"/>
            <p:cNvSpPr txBox="1"/>
            <p:nvPr/>
          </p:nvSpPr>
          <p:spPr>
            <a:xfrm>
              <a:off x="3023828" y="3083825"/>
              <a:ext cx="3096344" cy="307777"/>
            </a:xfrm>
            <a:prstGeom prst="rect">
              <a:avLst/>
            </a:prstGeom>
            <a:solidFill>
              <a:srgbClr val="FFFFFF">
                <a:alpha val="40000"/>
              </a:srgbClr>
            </a:solidFill>
            <a:ln>
              <a:solidFill>
                <a:schemeClr val="bg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1" i="0" u="none" strike="noStrike" kern="1200" cap="none" spc="0" normalizeH="0" baseline="0" noProof="0" dirty="0">
                  <a:ln>
                    <a:noFill/>
                  </a:ln>
                  <a:solidFill>
                    <a:srgbClr val="000000"/>
                  </a:solidFill>
                  <a:effectLst/>
                  <a:uLnTx/>
                  <a:uFillTx/>
                  <a:latin typeface="Corporate S" pitchFamily="50" charset="0"/>
                  <a:ea typeface="+mn-ea"/>
                  <a:cs typeface="+mn-cs"/>
                </a:rPr>
                <a:t>Taxonomy Regulation</a:t>
              </a:r>
              <a:endParaRPr kumimoji="0" lang="en-GB" sz="14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grpSp>
      <p:pic>
        <p:nvPicPr>
          <p:cNvPr id="1028" name="Picture 4" descr="Two-Way Curved Arrow Graphic - Double Arrow Symbols | Free Graphics &amp;amp;  Vectors - PicMonkey"/>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655676" y="2083122"/>
            <a:ext cx="891282" cy="9026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Two-Way Curved Arrow Graphic - Double Arrow Symbols | Free Graphics &amp;amp;  Vectors - PicMonkey"/>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H="1">
            <a:off x="6480212" y="2083122"/>
            <a:ext cx="891282" cy="9026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Two-Way Curved Arrow Graphic - Double Arrow Symbols | Free Graphics &amp;amp;  Vectors - PicMonkey"/>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H="1" flipV="1">
            <a:off x="4797217" y="5872597"/>
            <a:ext cx="1916615" cy="7402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5">
            <a:duotone>
              <a:schemeClr val="accent1">
                <a:shade val="45000"/>
                <a:satMod val="135000"/>
              </a:schemeClr>
              <a:prstClr val="white"/>
            </a:duotone>
          </a:blip>
          <a:stretch>
            <a:fillRect/>
          </a:stretch>
        </p:blipFill>
        <p:spPr>
          <a:xfrm>
            <a:off x="242738" y="2698878"/>
            <a:ext cx="594412" cy="647756"/>
          </a:xfrm>
          <a:prstGeom prst="rect">
            <a:avLst/>
          </a:prstGeom>
        </p:spPr>
      </p:pic>
      <p:pic>
        <p:nvPicPr>
          <p:cNvPr id="34" name="Picture 33"/>
          <p:cNvPicPr>
            <a:picLocks noChangeAspect="1"/>
          </p:cNvPicPr>
          <p:nvPr/>
        </p:nvPicPr>
        <p:blipFill>
          <a:blip r:embed="rId6">
            <a:duotone>
              <a:schemeClr val="accent1">
                <a:shade val="45000"/>
                <a:satMod val="135000"/>
              </a:schemeClr>
              <a:prstClr val="white"/>
            </a:duotone>
          </a:blip>
          <a:stretch>
            <a:fillRect/>
          </a:stretch>
        </p:blipFill>
        <p:spPr>
          <a:xfrm>
            <a:off x="2987824" y="1027392"/>
            <a:ext cx="594412" cy="685859"/>
          </a:xfrm>
          <a:prstGeom prst="rect">
            <a:avLst/>
          </a:prstGeom>
        </p:spPr>
      </p:pic>
      <p:pic>
        <p:nvPicPr>
          <p:cNvPr id="35" name="Picture 34"/>
          <p:cNvPicPr>
            <a:picLocks noChangeAspect="1"/>
          </p:cNvPicPr>
          <p:nvPr/>
        </p:nvPicPr>
        <p:blipFill>
          <a:blip r:embed="rId7">
            <a:duotone>
              <a:schemeClr val="accent1">
                <a:shade val="45000"/>
                <a:satMod val="135000"/>
              </a:schemeClr>
              <a:prstClr val="white"/>
            </a:duotone>
          </a:blip>
          <a:stretch>
            <a:fillRect/>
          </a:stretch>
        </p:blipFill>
        <p:spPr>
          <a:xfrm>
            <a:off x="8198411" y="2776359"/>
            <a:ext cx="640135" cy="701101"/>
          </a:xfrm>
          <a:prstGeom prst="rect">
            <a:avLst/>
          </a:prstGeom>
        </p:spPr>
      </p:pic>
      <p:sp>
        <p:nvSpPr>
          <p:cNvPr id="37" name="TextBox 36"/>
          <p:cNvSpPr txBox="1"/>
          <p:nvPr/>
        </p:nvSpPr>
        <p:spPr>
          <a:xfrm>
            <a:off x="6806220" y="6515471"/>
            <a:ext cx="230356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E" sz="700" b="0" i="0" u="none" strike="noStrike" kern="1200" cap="none" spc="0" normalizeH="0" baseline="0" noProof="0" dirty="0">
                <a:ln>
                  <a:noFill/>
                </a:ln>
                <a:solidFill>
                  <a:srgbClr val="000000"/>
                </a:solidFill>
                <a:effectLst/>
                <a:uLnTx/>
                <a:uFillTx/>
                <a:latin typeface="Corporate S" pitchFamily="50" charset="0"/>
                <a:ea typeface="+mn-ea"/>
                <a:cs typeface="+mn-cs"/>
              </a:rPr>
              <a:t>Source:  European Commission Factsheet: EU Sustainable Finance Strategy 6 July 2021</a:t>
            </a:r>
            <a:endParaRPr kumimoji="0" lang="en-GB" sz="7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382038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a:ln>
            <a:solidFill>
              <a:srgbClr val="C00000"/>
            </a:solidFill>
            <a:prstDash val="sysDash"/>
          </a:ln>
        </p:spPr>
      </p:pic>
      <p:sp>
        <p:nvSpPr>
          <p:cNvPr id="5" name="Title 1" descr="|"/>
          <p:cNvSpPr txBox="1">
            <a:spLocks/>
          </p:cNvSpPr>
          <p:nvPr/>
        </p:nvSpPr>
        <p:spPr>
          <a:xfrm>
            <a:off x="179522" y="630565"/>
            <a:ext cx="5971174"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C2131"/>
                </a:solidFill>
                <a:effectLst/>
                <a:uLnTx/>
                <a:uFillTx/>
                <a:latin typeface="Corporate S" pitchFamily="50" charset="0"/>
                <a:ea typeface="+mj-ea"/>
                <a:cs typeface="+mj-cs"/>
              </a:rPr>
              <a:t>What are the Key Dates?</a:t>
            </a:r>
            <a:endParaRPr kumimoji="0" lang="en-GB" sz="2800" b="1" i="0" u="none" strike="noStrike" kern="1200" cap="none" spc="0" normalizeH="0" baseline="0" noProof="0" dirty="0">
              <a:ln>
                <a:noFill/>
              </a:ln>
              <a:solidFill>
                <a:srgbClr val="CC2131"/>
              </a:solidFill>
              <a:effectLst/>
              <a:uLnTx/>
              <a:uFillTx/>
              <a:latin typeface="Corporate S" pitchFamily="50" charset="0"/>
              <a:ea typeface="+mj-ea"/>
              <a:cs typeface="+mj-cs"/>
            </a:endParaRPr>
          </a:p>
        </p:txBody>
      </p:sp>
      <p:cxnSp>
        <p:nvCxnSpPr>
          <p:cNvPr id="6" name="Straight Connector 5"/>
          <p:cNvCxnSpPr/>
          <p:nvPr/>
        </p:nvCxnSpPr>
        <p:spPr>
          <a:xfrm flipV="1">
            <a:off x="467544" y="3861048"/>
            <a:ext cx="8208912" cy="7200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9" name="Donut 18"/>
          <p:cNvSpPr/>
          <p:nvPr/>
        </p:nvSpPr>
        <p:spPr>
          <a:xfrm>
            <a:off x="575576" y="3707482"/>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0" name="Donut 19"/>
          <p:cNvSpPr/>
          <p:nvPr/>
        </p:nvSpPr>
        <p:spPr>
          <a:xfrm>
            <a:off x="1530608" y="3727904"/>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1" name="Donut 20"/>
          <p:cNvSpPr/>
          <p:nvPr/>
        </p:nvSpPr>
        <p:spPr>
          <a:xfrm>
            <a:off x="2456372" y="3736412"/>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3" name="Donut 22"/>
          <p:cNvSpPr/>
          <p:nvPr/>
        </p:nvSpPr>
        <p:spPr>
          <a:xfrm>
            <a:off x="4798934" y="3727904"/>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26" name="TextBox 25"/>
          <p:cNvSpPr txBox="1"/>
          <p:nvPr/>
        </p:nvSpPr>
        <p:spPr>
          <a:xfrm>
            <a:off x="179522" y="1471570"/>
            <a:ext cx="1152108" cy="1831271"/>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10 March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C00000"/>
                </a:solidFill>
                <a:effectLst/>
                <a:uLnTx/>
                <a:uFillTx/>
                <a:latin typeface="Corporate S" pitchFamily="50" charset="0"/>
                <a:ea typeface="+mn-ea"/>
                <a:cs typeface="+mn-cs"/>
              </a:rPr>
              <a:t>SFDR</a:t>
            </a:r>
            <a:endPar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Application date of most provisions (pre-contractual and website requirements) of the SFDR</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27" name="TextBox 26"/>
          <p:cNvSpPr txBox="1"/>
          <p:nvPr/>
        </p:nvSpPr>
        <p:spPr>
          <a:xfrm>
            <a:off x="647584" y="4464999"/>
            <a:ext cx="2124216" cy="2154436"/>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30 June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C00000"/>
                </a:solidFill>
                <a:effectLst/>
                <a:uLnTx/>
                <a:uFillTx/>
                <a:latin typeface="Corporate S" pitchFamily="50" charset="0"/>
                <a:ea typeface="+mn-ea"/>
                <a:cs typeface="+mn-cs"/>
              </a:rPr>
              <a:t>SFDR</a:t>
            </a:r>
            <a:endPar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rPr>
              <a:t>PAIS: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FMPs with more than 500 employees or which are parent undertakings of large groups with more than 500 employees must publish and maintain on their websites a statement of their due diligence processes with respect to the principal adverse impacts of investment decisions on sustainability factors</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cxnSp>
        <p:nvCxnSpPr>
          <p:cNvPr id="30" name="Straight Connector 29"/>
          <p:cNvCxnSpPr/>
          <p:nvPr/>
        </p:nvCxnSpPr>
        <p:spPr>
          <a:xfrm>
            <a:off x="755576" y="341941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78934" y="3442692"/>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91680" y="4149080"/>
            <a:ext cx="0" cy="18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27784" y="3429000"/>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Donut 17"/>
          <p:cNvSpPr/>
          <p:nvPr/>
        </p:nvSpPr>
        <p:spPr>
          <a:xfrm>
            <a:off x="3707944" y="3731284"/>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cxnSp>
        <p:nvCxnSpPr>
          <p:cNvPr id="25" name="Straight Connector 24"/>
          <p:cNvCxnSpPr/>
          <p:nvPr/>
        </p:nvCxnSpPr>
        <p:spPr>
          <a:xfrm>
            <a:off x="3851920" y="4113096"/>
            <a:ext cx="0" cy="18000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a:stretch>
            <a:fillRect/>
          </a:stretch>
        </p:blipFill>
        <p:spPr>
          <a:xfrm>
            <a:off x="7164288" y="457048"/>
            <a:ext cx="1438781" cy="609653"/>
          </a:xfrm>
          <a:prstGeom prst="rect">
            <a:avLst/>
          </a:prstGeom>
        </p:spPr>
      </p:pic>
      <p:sp>
        <p:nvSpPr>
          <p:cNvPr id="31" name="TextBox 30"/>
          <p:cNvSpPr txBox="1"/>
          <p:nvPr/>
        </p:nvSpPr>
        <p:spPr>
          <a:xfrm>
            <a:off x="1971556" y="1708731"/>
            <a:ext cx="1329631" cy="1585049"/>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1 January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Taxonomy Regulation</a:t>
            </a:r>
            <a:endPar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000000"/>
                </a:solidFill>
                <a:effectLst/>
                <a:uLnTx/>
                <a:uFillTx/>
                <a:latin typeface="Corporate S" pitchFamily="50" charset="0"/>
                <a:ea typeface="+mn-ea"/>
                <a:cs typeface="+mn-cs"/>
              </a:rPr>
              <a:t>Application date in respect of activities that substantially contribute to climate mitigation and adaptation</a:t>
            </a:r>
            <a:endParaRPr kumimoji="0" lang="en-GB" sz="1050" b="0" i="0" u="none" strike="noStrike" kern="1200" cap="none" spc="0" normalizeH="0" baseline="0" noProof="0" dirty="0">
              <a:ln>
                <a:noFill/>
              </a:ln>
              <a:solidFill>
                <a:srgbClr val="C00000"/>
              </a:solidFill>
              <a:effectLst/>
              <a:uLnTx/>
              <a:uFillTx/>
              <a:latin typeface="Corporate S" pitchFamily="50" charset="0"/>
              <a:ea typeface="+mn-ea"/>
              <a:cs typeface="+mn-cs"/>
            </a:endParaRPr>
          </a:p>
        </p:txBody>
      </p:sp>
      <p:sp>
        <p:nvSpPr>
          <p:cNvPr id="33" name="TextBox 32"/>
          <p:cNvSpPr txBox="1"/>
          <p:nvPr/>
        </p:nvSpPr>
        <p:spPr>
          <a:xfrm>
            <a:off x="3117904" y="4461689"/>
            <a:ext cx="1526104" cy="1762021"/>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August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Level 2 Amendments to UCITS Directive, AIFMD, MiFID, Solvency II, </a:t>
            </a:r>
            <a:r>
              <a:rPr kumimoji="0" lang="en-IE" sz="1100" b="1" i="0" u="none" strike="noStrike" kern="1200" cap="none" spc="0" normalizeH="0" baseline="0" noProof="0" dirty="0" err="1">
                <a:ln>
                  <a:noFill/>
                </a:ln>
                <a:solidFill>
                  <a:srgbClr val="C00000"/>
                </a:solidFill>
                <a:effectLst/>
                <a:uLnTx/>
                <a:uFillTx/>
                <a:latin typeface="Corporate S" pitchFamily="50" charset="0"/>
                <a:ea typeface="+mn-ea"/>
                <a:cs typeface="+mn-cs"/>
              </a:rPr>
              <a:t>IDD</a:t>
            </a:r>
            <a:endPar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000000"/>
                </a:solidFill>
                <a:effectLst/>
                <a:uLnTx/>
                <a:uFillTx/>
                <a:latin typeface="Corporate S" pitchFamily="50" charset="0"/>
                <a:ea typeface="+mn-ea"/>
                <a:cs typeface="+mn-cs"/>
              </a:rPr>
              <a:t>Amendments to Level 2 requirements to integrate sustainability factors, risks and preferences</a:t>
            </a:r>
            <a:endParaRPr kumimoji="0" lang="en-GB" sz="105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37" name="Donut 36"/>
          <p:cNvSpPr/>
          <p:nvPr/>
        </p:nvSpPr>
        <p:spPr>
          <a:xfrm>
            <a:off x="6229619" y="3741021"/>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cxnSp>
        <p:nvCxnSpPr>
          <p:cNvPr id="38" name="Straight Connector 37"/>
          <p:cNvCxnSpPr/>
          <p:nvPr/>
        </p:nvCxnSpPr>
        <p:spPr>
          <a:xfrm>
            <a:off x="6418709" y="411309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05352" y="4388055"/>
            <a:ext cx="1808533" cy="2308324"/>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30 December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SFDR</a:t>
            </a:r>
            <a:endPar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rPr>
              <a:t>Product level PAI disclosure:  </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Where the manager considers principal adverse impacts of investment decisions on sustainability factors, </a:t>
            </a:r>
            <a:r>
              <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rPr>
              <a:t>pre-contractual disclosures</a:t>
            </a: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 to disclose whether, and if so how, each financial product considers impacts on sustainability factors</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42" name="TextBox 41"/>
          <p:cNvSpPr txBox="1"/>
          <p:nvPr/>
        </p:nvSpPr>
        <p:spPr>
          <a:xfrm>
            <a:off x="7374532" y="1474886"/>
            <a:ext cx="1617396" cy="1815882"/>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1 January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C00000"/>
                </a:solidFill>
                <a:effectLst/>
                <a:uLnTx/>
                <a:uFillTx/>
                <a:latin typeface="Corporate S" pitchFamily="50" charset="0"/>
                <a:ea typeface="+mn-ea"/>
                <a:cs typeface="+mn-cs"/>
              </a:rPr>
              <a:t>Taxonomy Regulation</a:t>
            </a:r>
            <a:endPar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Corporate S" pitchFamily="50" charset="0"/>
                <a:ea typeface="+mn-ea"/>
                <a:cs typeface="+mn-cs"/>
              </a:rPr>
              <a:t>Application date in respect of activities that substantially contribute to environmental objectives other than climate change mitigation and adaptation</a:t>
            </a:r>
            <a:endParaRPr kumimoji="0" lang="en-GB" sz="110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
        <p:nvSpPr>
          <p:cNvPr id="43" name="TextBox 42"/>
          <p:cNvSpPr txBox="1"/>
          <p:nvPr/>
        </p:nvSpPr>
        <p:spPr>
          <a:xfrm>
            <a:off x="7465824" y="4461689"/>
            <a:ext cx="1526104" cy="931024"/>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1 January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SFDR</a:t>
            </a:r>
            <a:endPar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000000"/>
                </a:solidFill>
                <a:effectLst/>
                <a:uLnTx/>
                <a:uFillTx/>
                <a:latin typeface="Corporate S" pitchFamily="50" charset="0"/>
                <a:ea typeface="+mn-ea"/>
                <a:cs typeface="+mn-cs"/>
              </a:rPr>
              <a:t>Delayed application date of 13 SFDR RTS bundled as single delegated act</a:t>
            </a:r>
            <a:endParaRPr kumimoji="0" lang="en-GB" sz="105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cxnSp>
        <p:nvCxnSpPr>
          <p:cNvPr id="45" name="Straight Connector 44"/>
          <p:cNvCxnSpPr/>
          <p:nvPr/>
        </p:nvCxnSpPr>
        <p:spPr>
          <a:xfrm>
            <a:off x="8172400" y="4157331"/>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Donut 45"/>
          <p:cNvSpPr/>
          <p:nvPr/>
        </p:nvSpPr>
        <p:spPr>
          <a:xfrm>
            <a:off x="8003230" y="3727904"/>
            <a:ext cx="360000" cy="360040"/>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cxnSp>
        <p:nvCxnSpPr>
          <p:cNvPr id="47" name="Straight Connector 46"/>
          <p:cNvCxnSpPr/>
          <p:nvPr/>
        </p:nvCxnSpPr>
        <p:spPr>
          <a:xfrm>
            <a:off x="8172400" y="350100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15882" y="1711644"/>
            <a:ext cx="1526104" cy="1585049"/>
          </a:xfrm>
          <a:prstGeom prst="rect">
            <a:avLst/>
          </a:prstGeom>
          <a:solidFill>
            <a:schemeClr val="bg1">
              <a:alpha val="2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a:ln>
                  <a:noFill/>
                </a:ln>
                <a:solidFill>
                  <a:srgbClr val="000000"/>
                </a:solidFill>
                <a:effectLst/>
                <a:uLnTx/>
                <a:uFillTx/>
                <a:latin typeface="Corporate S" pitchFamily="50" charset="0"/>
                <a:ea typeface="+mn-ea"/>
                <a:cs typeface="+mn-cs"/>
              </a:rPr>
              <a:t>November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dirty="0">
                <a:ln>
                  <a:noFill/>
                </a:ln>
                <a:solidFill>
                  <a:srgbClr val="C00000"/>
                </a:solidFill>
                <a:effectLst/>
                <a:uLnTx/>
                <a:uFillTx/>
                <a:latin typeface="Corporate S" pitchFamily="50" charset="0"/>
                <a:ea typeface="+mn-ea"/>
                <a:cs typeface="+mn-cs"/>
              </a:rPr>
              <a:t>Level 2 Amendments to MiFID II</a:t>
            </a:r>
            <a:endParaRPr kumimoji="0" lang="en-IE" sz="1100" b="1" i="0" u="none" strike="noStrike" kern="1200" cap="none" spc="0" normalizeH="0" baseline="0" noProof="0" dirty="0">
              <a:ln>
                <a:noFill/>
              </a:ln>
              <a:solidFill>
                <a:srgbClr val="000000"/>
              </a:solidFill>
              <a:effectLst/>
              <a:uLnTx/>
              <a:uFillTx/>
              <a:latin typeface="Corporate S"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srgbClr val="000000"/>
                </a:solidFill>
                <a:effectLst/>
                <a:uLnTx/>
                <a:uFillTx/>
                <a:latin typeface="Corporate S" pitchFamily="50" charset="0"/>
                <a:ea typeface="+mn-ea"/>
                <a:cs typeface="+mn-cs"/>
              </a:rPr>
              <a:t>Amendments to Level 2 requirements to integrate sustainability factors in product governance, approval and oversight</a:t>
            </a:r>
            <a:endParaRPr kumimoji="0" lang="en-GB" sz="1050" b="0" i="0" u="none" strike="noStrike" kern="1200" cap="none" spc="0" normalizeH="0" baseline="0" noProof="0" dirty="0">
              <a:ln>
                <a:noFill/>
              </a:ln>
              <a:solidFill>
                <a:srgbClr val="000000"/>
              </a:solidFill>
              <a:effectLst/>
              <a:uLnTx/>
              <a:uFillTx/>
              <a:latin typeface="Corporate S" pitchFamily="50" charset="0"/>
              <a:ea typeface="+mn-ea"/>
              <a:cs typeface="+mn-cs"/>
            </a:endParaRPr>
          </a:p>
        </p:txBody>
      </p:sp>
    </p:spTree>
    <p:extLst>
      <p:ext uri="{BB962C8B-B14F-4D97-AF65-F5344CB8AC3E}">
        <p14:creationId xmlns:p14="http://schemas.microsoft.com/office/powerpoint/2010/main" val="384673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bg2">
                <a:shade val="45000"/>
                <a:satMod val="135000"/>
              </a:schemeClr>
              <a:prstClr val="white"/>
            </a:duotone>
          </a:blip>
          <a:srcRect t="1" b="3042"/>
          <a:stretch/>
        </p:blipFill>
        <p:spPr>
          <a:xfrm>
            <a:off x="0" y="1"/>
            <a:ext cx="9202172" cy="6885383"/>
          </a:xfrm>
          <a:prstGeom prst="rect">
            <a:avLst/>
          </a:prstGeom>
        </p:spPr>
      </p:pic>
      <p:sp>
        <p:nvSpPr>
          <p:cNvPr id="5" name="Title 1" descr="|"/>
          <p:cNvSpPr txBox="1">
            <a:spLocks/>
          </p:cNvSpPr>
          <p:nvPr/>
        </p:nvSpPr>
        <p:spPr>
          <a:xfrm>
            <a:off x="319469" y="676604"/>
            <a:ext cx="8283600" cy="594000"/>
          </a:xfrm>
          <a:prstGeom prst="rect">
            <a:avLst/>
          </a:prstGeom>
        </p:spPr>
        <p:txBody>
          <a:bodyPr/>
          <a:lstStyle>
            <a:lvl1pPr algn="l" defTabSz="914400" rtl="0" eaLnBrk="1" latinLnBrk="0" hangingPunct="1">
              <a:lnSpc>
                <a:spcPct val="80000"/>
              </a:lnSpc>
              <a:spcBef>
                <a:spcPct val="0"/>
              </a:spcBef>
              <a:buNone/>
              <a:defRPr sz="2800" b="1" kern="1200"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IE" sz="2800" b="1" i="0" u="none" strike="noStrike" kern="1200" cap="none" spc="0" normalizeH="0" baseline="0" noProof="0" dirty="0">
                <a:ln>
                  <a:noFill/>
                </a:ln>
                <a:solidFill>
                  <a:srgbClr val="CC2131"/>
                </a:solidFill>
                <a:effectLst/>
                <a:uLnTx/>
                <a:uFillTx/>
                <a:latin typeface="Corporate S" pitchFamily="50" charset="0"/>
                <a:ea typeface="+mj-ea"/>
                <a:cs typeface="+mj-cs"/>
              </a:rPr>
              <a:t>What are FMPs be required to do?</a:t>
            </a:r>
            <a:endParaRPr kumimoji="0" lang="en-GB" sz="2800" b="1" i="0" u="none" strike="noStrike" kern="1200" cap="none" spc="0" normalizeH="0" baseline="0" noProof="0" dirty="0">
              <a:ln>
                <a:noFill/>
              </a:ln>
              <a:solidFill>
                <a:srgbClr val="CC2131"/>
              </a:solidFill>
              <a:effectLst/>
              <a:uLnTx/>
              <a:uFillTx/>
              <a:latin typeface="Arial Narrow"/>
              <a:ea typeface="+mj-ea"/>
              <a:cs typeface="+mj-cs"/>
            </a:endParaRPr>
          </a:p>
        </p:txBody>
      </p:sp>
      <p:pic>
        <p:nvPicPr>
          <p:cNvPr id="3" name="Picture 2"/>
          <p:cNvPicPr>
            <a:picLocks noChangeAspect="1"/>
          </p:cNvPicPr>
          <p:nvPr/>
        </p:nvPicPr>
        <p:blipFill>
          <a:blip r:embed="rId3"/>
          <a:stretch>
            <a:fillRect/>
          </a:stretch>
        </p:blipFill>
        <p:spPr>
          <a:xfrm>
            <a:off x="7164288" y="457048"/>
            <a:ext cx="1438781" cy="609653"/>
          </a:xfrm>
          <a:prstGeom prst="rect">
            <a:avLst/>
          </a:prstGeom>
        </p:spPr>
      </p:pic>
      <p:sp>
        <p:nvSpPr>
          <p:cNvPr id="6" name="TextBox 5"/>
          <p:cNvSpPr txBox="1"/>
          <p:nvPr/>
        </p:nvSpPr>
        <p:spPr>
          <a:xfrm>
            <a:off x="467544" y="2060848"/>
            <a:ext cx="2592288" cy="3693319"/>
          </a:xfrm>
          <a:prstGeom prst="rect">
            <a:avLst/>
          </a:prstGeom>
          <a:solidFill>
            <a:schemeClr val="bg1">
              <a:lumMod val="50000"/>
              <a:alpha val="60000"/>
            </a:schemeClr>
          </a:solidFill>
          <a:ln>
            <a:solidFill>
              <a:schemeClr val="bg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FFFF"/>
                </a:solidFill>
                <a:effectLst/>
                <a:uLnTx/>
                <a:uFillTx/>
                <a:latin typeface="Corporate S" pitchFamily="50" charset="0"/>
                <a:ea typeface="+mn-ea"/>
                <a:cs typeface="+mn-cs"/>
              </a:rPr>
              <a:t>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Integrate ESG risks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factors in </a:t>
            </a:r>
            <a:r>
              <a:rPr kumimoji="0" lang="en-US" sz="1800" b="1" i="0" u="none" strike="noStrike" kern="1200" cap="none" spc="0" normalizeH="0" baseline="0" noProof="0" dirty="0">
                <a:ln>
                  <a:noFill/>
                </a:ln>
                <a:solidFill>
                  <a:srgbClr val="FFFFFF"/>
                </a:solidFill>
                <a:effectLst/>
                <a:uLnTx/>
                <a:uFillTx/>
                <a:latin typeface="Corporate S" pitchFamily="50" charset="0"/>
                <a:ea typeface="+mn-ea"/>
                <a:cs typeface="+mn-cs"/>
              </a:rPr>
              <a:t>organisational</a:t>
            </a: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 </a:t>
            </a:r>
            <a:r>
              <a:rPr kumimoji="0" lang="en-US" sz="1800" b="1" i="0" u="none" strike="noStrike" kern="1200" cap="none" spc="0" normalizeH="0" baseline="0" noProof="0" dirty="0">
                <a:ln>
                  <a:noFill/>
                </a:ln>
                <a:solidFill>
                  <a:srgbClr val="FFFFFF"/>
                </a:solidFill>
                <a:effectLst/>
                <a:uLnTx/>
                <a:uFillTx/>
                <a:latin typeface="Corporate S" pitchFamily="50" charset="0"/>
                <a:ea typeface="+mn-ea"/>
                <a:cs typeface="+mn-cs"/>
              </a:rPr>
              <a:t>operating</a:t>
            </a: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 and </a:t>
            </a:r>
            <a:r>
              <a:rPr kumimoji="0" lang="en-US" sz="1800" b="1" i="0" u="none" strike="noStrike" kern="1200" cap="none" spc="0" normalizeH="0" baseline="0" noProof="0" dirty="0">
                <a:ln>
                  <a:noFill/>
                </a:ln>
                <a:solidFill>
                  <a:srgbClr val="FFFFFF"/>
                </a:solidFill>
                <a:effectLst/>
                <a:uLnTx/>
                <a:uFillTx/>
                <a:latin typeface="Corporate S" pitchFamily="50" charset="0"/>
                <a:ea typeface="+mn-ea"/>
                <a:cs typeface="+mn-cs"/>
              </a:rPr>
              <a:t>risk management</a:t>
            </a: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 processes</a:t>
            </a:r>
          </a:p>
        </p:txBody>
      </p:sp>
      <p:sp>
        <p:nvSpPr>
          <p:cNvPr id="7" name="TextBox 6"/>
          <p:cNvSpPr txBox="1"/>
          <p:nvPr/>
        </p:nvSpPr>
        <p:spPr>
          <a:xfrm>
            <a:off x="3347864" y="2068508"/>
            <a:ext cx="2592288" cy="3693319"/>
          </a:xfrm>
          <a:prstGeom prst="rect">
            <a:avLst/>
          </a:prstGeom>
          <a:solidFill>
            <a:schemeClr val="bg1">
              <a:lumMod val="50000"/>
              <a:alpha val="60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FFFF"/>
                </a:solidFill>
                <a:effectLst/>
                <a:uLnTx/>
                <a:uFillTx/>
                <a:latin typeface="Corporate S" pitchFamily="50" charset="0"/>
                <a:ea typeface="+mn-ea"/>
                <a:cs typeface="+mn-cs"/>
              </a:rPr>
              <a:t>Disclosure: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Website: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Sustainability risk policies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Adverse sustainability impacts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Remuneration policies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Pre-contractual: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Sustainability risks and sustainable investments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ESG focused products</a:t>
            </a:r>
          </a:p>
        </p:txBody>
      </p:sp>
      <p:sp>
        <p:nvSpPr>
          <p:cNvPr id="9" name="TextBox 8"/>
          <p:cNvSpPr txBox="1"/>
          <p:nvPr/>
        </p:nvSpPr>
        <p:spPr>
          <a:xfrm>
            <a:off x="6228184" y="2068508"/>
            <a:ext cx="2592288" cy="3693319"/>
          </a:xfrm>
          <a:prstGeom prst="rect">
            <a:avLst/>
          </a:prstGeom>
          <a:solidFill>
            <a:schemeClr val="bg1">
              <a:lumMod val="50000"/>
              <a:alpha val="60000"/>
            </a:schemeClr>
          </a:solidFill>
          <a:ln>
            <a:solidFill>
              <a:schemeClr val="bg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FFFFFF"/>
                </a:solidFill>
                <a:effectLst/>
                <a:uLnTx/>
                <a:uFillTx/>
                <a:latin typeface="Corporate S" pitchFamily="50" charset="0"/>
                <a:ea typeface="+mn-ea"/>
                <a:cs typeface="+mn-cs"/>
              </a:rPr>
              <a:t>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orporate S"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Extent to which ESG characteristics are met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Impact of investments using relevant sustainability indicators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FFFFF"/>
                </a:solidFill>
                <a:effectLst/>
                <a:uLnTx/>
                <a:uFillTx/>
                <a:latin typeface="Corporate S" pitchFamily="50" charset="0"/>
                <a:ea typeface="+mn-ea"/>
                <a:cs typeface="+mn-cs"/>
              </a:rPr>
              <a:t>Specific index related reporting requirements</a:t>
            </a:r>
          </a:p>
        </p:txBody>
      </p:sp>
      <p:sp>
        <p:nvSpPr>
          <p:cNvPr id="4" name="Chevron 3"/>
          <p:cNvSpPr/>
          <p:nvPr/>
        </p:nvSpPr>
        <p:spPr>
          <a:xfrm>
            <a:off x="3059832" y="3501008"/>
            <a:ext cx="288032" cy="414159"/>
          </a:xfrm>
          <a:prstGeom prst="chevron">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0" name="Chevron 9"/>
          <p:cNvSpPr/>
          <p:nvPr/>
        </p:nvSpPr>
        <p:spPr>
          <a:xfrm>
            <a:off x="5942426" y="3493348"/>
            <a:ext cx="288032" cy="414159"/>
          </a:xfrm>
          <a:prstGeom prst="chevron">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Narrow"/>
              <a:ea typeface="+mn-ea"/>
              <a:cs typeface="+mn-cs"/>
            </a:endParaRPr>
          </a:p>
        </p:txBody>
      </p:sp>
    </p:spTree>
    <p:extLst>
      <p:ext uri="{BB962C8B-B14F-4D97-AF65-F5344CB8AC3E}">
        <p14:creationId xmlns:p14="http://schemas.microsoft.com/office/powerpoint/2010/main" val="8904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3042"/>
          <a:stretch/>
        </p:blipFill>
        <p:spPr>
          <a:xfrm>
            <a:off x="0" y="1"/>
            <a:ext cx="9202172" cy="6885383"/>
          </a:xfrm>
          <a:prstGeom prst="rect">
            <a:avLst/>
          </a:prstGeom>
        </p:spPr>
      </p:pic>
      <p:sp>
        <p:nvSpPr>
          <p:cNvPr id="4" name="Rectangle 3"/>
          <p:cNvSpPr/>
          <p:nvPr/>
        </p:nvSpPr>
        <p:spPr>
          <a:xfrm>
            <a:off x="0" y="4103160"/>
            <a:ext cx="9204777" cy="18002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Narrow"/>
              <a:ea typeface="+mn-ea"/>
              <a:cs typeface="+mn-cs"/>
            </a:endParaRPr>
          </a:p>
        </p:txBody>
      </p:sp>
      <p:sp>
        <p:nvSpPr>
          <p:cNvPr id="5" name="TextBox 4"/>
          <p:cNvSpPr txBox="1"/>
          <p:nvPr/>
        </p:nvSpPr>
        <p:spPr>
          <a:xfrm>
            <a:off x="1403648" y="4419109"/>
            <a:ext cx="76328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rgbClr val="FFFFFF"/>
                </a:solidFill>
                <a:effectLst/>
                <a:uLnTx/>
                <a:uFillTx/>
                <a:latin typeface="Corporate S" pitchFamily="50" charset="0"/>
                <a:ea typeface="+mn-ea"/>
                <a:cs typeface="+mn-cs"/>
              </a:rPr>
              <a:t>Policies – Sustainability Risk Policy and Remuneration Policy</a:t>
            </a:r>
            <a:endParaRPr kumimoji="0" lang="en-IE" sz="2400" b="0" i="0" u="none" strike="noStrike" kern="1200" cap="none" spc="0" normalizeH="0" baseline="0" noProof="0" dirty="0">
              <a:ln>
                <a:noFill/>
              </a:ln>
              <a:solidFill>
                <a:srgbClr val="FFFFFF"/>
              </a:solidFill>
              <a:effectLst/>
              <a:uLnTx/>
              <a:uFillTx/>
              <a:latin typeface="Corporate S" pitchFamily="50" charset="0"/>
              <a:ea typeface="+mn-ea"/>
              <a:cs typeface="+mn-cs"/>
            </a:endParaRPr>
          </a:p>
        </p:txBody>
      </p:sp>
      <p:pic>
        <p:nvPicPr>
          <p:cNvPr id="2" name="Picture 1"/>
          <p:cNvPicPr>
            <a:picLocks noChangeAspect="1"/>
          </p:cNvPicPr>
          <p:nvPr/>
        </p:nvPicPr>
        <p:blipFill>
          <a:blip r:embed="rId3"/>
          <a:stretch>
            <a:fillRect/>
          </a:stretch>
        </p:blipFill>
        <p:spPr>
          <a:xfrm>
            <a:off x="7236296" y="548680"/>
            <a:ext cx="1438781" cy="609653"/>
          </a:xfrm>
          <a:prstGeom prst="rect">
            <a:avLst/>
          </a:prstGeom>
        </p:spPr>
      </p:pic>
    </p:spTree>
    <p:extLst>
      <p:ext uri="{BB962C8B-B14F-4D97-AF65-F5344CB8AC3E}">
        <p14:creationId xmlns:p14="http://schemas.microsoft.com/office/powerpoint/2010/main" val="159251726"/>
      </p:ext>
    </p:extLst>
  </p:cSld>
  <p:clrMapOvr>
    <a:masterClrMapping/>
  </p:clrMapOvr>
</p:sld>
</file>

<file path=ppt/theme/theme1.xml><?xml version="1.0" encoding="utf-8"?>
<a:theme xmlns:a="http://schemas.openxmlformats.org/drawingml/2006/main" name="MOP PPTX">
  <a:themeElements>
    <a:clrScheme name="MOP Colours PPTX">
      <a:dk1>
        <a:srgbClr val="000000"/>
      </a:dk1>
      <a:lt1>
        <a:srgbClr val="FFFFFF"/>
      </a:lt1>
      <a:dk2>
        <a:srgbClr val="C0C0C0"/>
      </a:dk2>
      <a:lt2>
        <a:srgbClr val="FFFFFF"/>
      </a:lt2>
      <a:accent1>
        <a:srgbClr val="CC2131"/>
      </a:accent1>
      <a:accent2>
        <a:srgbClr val="319EE0"/>
      </a:accent2>
      <a:accent3>
        <a:srgbClr val="A39A00"/>
      </a:accent3>
      <a:accent4>
        <a:srgbClr val="DD6F01"/>
      </a:accent4>
      <a:accent5>
        <a:srgbClr val="8F947C"/>
      </a:accent5>
      <a:accent6>
        <a:srgbClr val="8D3F7C"/>
      </a:accent6>
      <a:hlink>
        <a:srgbClr val="0000FF"/>
      </a:hlink>
      <a:folHlink>
        <a:srgbClr val="800080"/>
      </a:folHlink>
    </a:clrScheme>
    <a:fontScheme name="MOP PPTX">
      <a:majorFont>
        <a:latin typeface="Arial Narrow"/>
        <a:ea typeface=""/>
        <a:cs typeface=""/>
      </a:majorFont>
      <a:minorFont>
        <a:latin typeface="Arial Narrow"/>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potx" id="{E8AC7AAC-BAE2-4E03-9FD1-2911E291144D}" vid="{CFC0B094-461A-49A6-897F-D7E186DFB553}"/>
    </a:ext>
  </a:extLst>
</a:theme>
</file>

<file path=ppt/theme/theme2.xml><?xml version="1.0" encoding="utf-8"?>
<a:theme xmlns:a="http://schemas.openxmlformats.org/drawingml/2006/main" name="PitchPerfect 2">
  <a:themeElements>
    <a:clrScheme name="Mathesons">
      <a:dk1>
        <a:srgbClr val="505050"/>
      </a:dk1>
      <a:lt1>
        <a:sysClr val="window" lastClr="FFFFFF"/>
      </a:lt1>
      <a:dk2>
        <a:srgbClr val="E60000"/>
      </a:dk2>
      <a:lt2>
        <a:srgbClr val="CCCCCC"/>
      </a:lt2>
      <a:accent1>
        <a:srgbClr val="8C8C8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athesons">
      <a:majorFont>
        <a:latin typeface="Corporate S"/>
        <a:ea typeface=""/>
        <a:cs typeface=""/>
      </a:majorFont>
      <a:minorFont>
        <a:latin typeface="Corporate 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Template.potx" id="{CFF167F4-3888-48AC-9C0C-8787A34DFE9A}" vid="{A2CA1A79-2932-4D5F-BCB2-C76D323539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6180</TotalTime>
  <Words>5072</Words>
  <Application>Microsoft Office PowerPoint</Application>
  <PresentationFormat>On-screen Show (4:3)</PresentationFormat>
  <Paragraphs>505</Paragraphs>
  <Slides>49</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49</vt:i4>
      </vt:variant>
    </vt:vector>
  </HeadingPairs>
  <TitlesOfParts>
    <vt:vector size="61" baseType="lpstr">
      <vt:lpstr>Arial</vt:lpstr>
      <vt:lpstr>Arial Narrow</vt:lpstr>
      <vt:lpstr>Calibri</vt:lpstr>
      <vt:lpstr>Corporate S</vt:lpstr>
      <vt:lpstr>Corporate S Light</vt:lpstr>
      <vt:lpstr>Hamlin</vt:lpstr>
      <vt:lpstr>Textbook New</vt:lpstr>
      <vt:lpstr>Wingdings</vt:lpstr>
      <vt:lpstr>Zona Pro ExtraLight</vt:lpstr>
      <vt:lpstr>Zona Pro SemiBold</vt:lpstr>
      <vt:lpstr>MOP PPTX</vt:lpstr>
      <vt:lpstr>PitchPerfect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Matheson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Bronagh</dc:creator>
  <cp:lastModifiedBy>Fiona Hanlon</cp:lastModifiedBy>
  <cp:revision>247</cp:revision>
  <dcterms:created xsi:type="dcterms:W3CDTF">2020-10-22T10:28:22Z</dcterms:created>
  <dcterms:modified xsi:type="dcterms:W3CDTF">2022-08-24T14:54:24Z</dcterms:modified>
</cp:coreProperties>
</file>