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3"/>
  </p:handoutMasterIdLst>
  <p:sldIdLst>
    <p:sldId id="300" r:id="rId5"/>
    <p:sldId id="288" r:id="rId6"/>
    <p:sldId id="313" r:id="rId7"/>
    <p:sldId id="329" r:id="rId8"/>
    <p:sldId id="330" r:id="rId9"/>
    <p:sldId id="331" r:id="rId10"/>
    <p:sldId id="315" r:id="rId11"/>
    <p:sldId id="332" r:id="rId12"/>
    <p:sldId id="324" r:id="rId13"/>
    <p:sldId id="325" r:id="rId14"/>
    <p:sldId id="326" r:id="rId15"/>
    <p:sldId id="327" r:id="rId16"/>
    <p:sldId id="328" r:id="rId17"/>
    <p:sldId id="337" r:id="rId18"/>
    <p:sldId id="320" r:id="rId19"/>
    <p:sldId id="336" r:id="rId20"/>
    <p:sldId id="333" r:id="rId21"/>
    <p:sldId id="334" r:id="rId22"/>
    <p:sldId id="335" r:id="rId23"/>
    <p:sldId id="338" r:id="rId24"/>
    <p:sldId id="317" r:id="rId25"/>
    <p:sldId id="321" r:id="rId26"/>
    <p:sldId id="339" r:id="rId27"/>
    <p:sldId id="322" r:id="rId28"/>
    <p:sldId id="323" r:id="rId29"/>
    <p:sldId id="340" r:id="rId30"/>
    <p:sldId id="311" r:id="rId31"/>
    <p:sldId id="3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D20"/>
    <a:srgbClr val="DA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CD4D9-FAA2-4629-BB5C-D6AF9287AAA1}" v="47" dt="2024-02-01T17:45:05.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0" autoAdjust="0"/>
    <p:restoredTop sz="94660"/>
  </p:normalViewPr>
  <p:slideViewPr>
    <p:cSldViewPr snapToGrid="0" showGuides="1">
      <p:cViewPr varScale="1">
        <p:scale>
          <a:sx n="114" d="100"/>
          <a:sy n="114" d="100"/>
        </p:scale>
        <p:origin x="1068" y="102"/>
      </p:cViewPr>
      <p:guideLst>
        <p:guide orient="horz" pos="2160"/>
        <p:guide pos="3840"/>
      </p:guideLst>
    </p:cSldViewPr>
  </p:slideViewPr>
  <p:notesTextViewPr>
    <p:cViewPr>
      <p:scale>
        <a:sx n="3" d="2"/>
        <a:sy n="3" d="2"/>
      </p:scale>
      <p:origin x="0" y="0"/>
    </p:cViewPr>
  </p:notesTextViewPr>
  <p:sorterViewPr>
    <p:cViewPr>
      <p:scale>
        <a:sx n="100" d="100"/>
        <a:sy n="100" d="100"/>
      </p:scale>
      <p:origin x="0" y="-475"/>
    </p:cViewPr>
  </p:sorter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1E9AE0-995D-4604-82E9-265455856C61}" type="datetimeFigureOut">
              <a:rPr lang="en-US" smtClean="0"/>
              <a:t>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F94B70-5EC0-48C9-B376-1D91DAB72EA8}" type="slidenum">
              <a:rPr lang="en-US" smtClean="0"/>
              <a:t>‹#›</a:t>
            </a:fld>
            <a:endParaRPr lang="en-US"/>
          </a:p>
        </p:txBody>
      </p:sp>
    </p:spTree>
    <p:extLst>
      <p:ext uri="{BB962C8B-B14F-4D97-AF65-F5344CB8AC3E}">
        <p14:creationId xmlns:p14="http://schemas.microsoft.com/office/powerpoint/2010/main" val="30487466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B0E1B4-B3E7-499C-D555-673D132F1659}"/>
              </a:ext>
            </a:extLst>
          </p:cNvPr>
          <p:cNvSpPr>
            <a:spLocks noGrp="1"/>
          </p:cNvSpPr>
          <p:nvPr>
            <p:ph type="ctrTitle"/>
          </p:nvPr>
        </p:nvSpPr>
        <p:spPr>
          <a:xfrm>
            <a:off x="1961964" y="1122363"/>
            <a:ext cx="9330432" cy="2306637"/>
          </a:xfrm>
        </p:spPr>
        <p:txBody>
          <a:bodyPr anchor="b">
            <a:normAutofit/>
          </a:bodyPr>
          <a:lstStyle>
            <a:lvl1pPr algn="l">
              <a:defRPr sz="6600" b="1"/>
            </a:lvl1pPr>
          </a:lstStyle>
          <a:p>
            <a:r>
              <a:rPr lang="en-US" dirty="0"/>
              <a:t>Click to edit Master title style</a:t>
            </a:r>
          </a:p>
        </p:txBody>
      </p:sp>
      <p:sp>
        <p:nvSpPr>
          <p:cNvPr id="8" name="Subtitle 2">
            <a:extLst>
              <a:ext uri="{FF2B5EF4-FFF2-40B4-BE49-F238E27FC236}">
                <a16:creationId xmlns:a16="http://schemas.microsoft.com/office/drawing/2014/main" id="{829A54FD-AD01-8400-0706-1A2A35CE6D0A}"/>
              </a:ext>
            </a:extLst>
          </p:cNvPr>
          <p:cNvSpPr>
            <a:spLocks noGrp="1"/>
          </p:cNvSpPr>
          <p:nvPr>
            <p:ph type="subTitle" idx="1"/>
          </p:nvPr>
        </p:nvSpPr>
        <p:spPr>
          <a:xfrm>
            <a:off x="1961964" y="3646427"/>
            <a:ext cx="9144000" cy="557799"/>
          </a:xfrm>
        </p:spPr>
        <p:txBody>
          <a:bodyPr>
            <a:normAutofit/>
          </a:bodyPr>
          <a:lstStyle>
            <a:lvl1pPr marL="0" indent="0" algn="l">
              <a:buNone/>
              <a:defRPr sz="1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10;&#10;Description automatically generated">
            <a:extLst>
              <a:ext uri="{FF2B5EF4-FFF2-40B4-BE49-F238E27FC236}">
                <a16:creationId xmlns:a16="http://schemas.microsoft.com/office/drawing/2014/main" id="{0B2C9426-BDD8-AC93-2C07-32ACA04D7D15}"/>
              </a:ext>
            </a:extLst>
          </p:cNvPr>
          <p:cNvPicPr>
            <a:picLocks noChangeAspect="1"/>
          </p:cNvPicPr>
          <p:nvPr userDrawn="1"/>
        </p:nvPicPr>
        <p:blipFill>
          <a:blip r:embed="rId2"/>
          <a:stretch>
            <a:fillRect/>
          </a:stretch>
        </p:blipFill>
        <p:spPr>
          <a:xfrm>
            <a:off x="7830106" y="6118455"/>
            <a:ext cx="4022908" cy="557799"/>
          </a:xfrm>
          <a:prstGeom prst="rect">
            <a:avLst/>
          </a:prstGeom>
        </p:spPr>
      </p:pic>
      <p:sp>
        <p:nvSpPr>
          <p:cNvPr id="10" name="Rectangle 9">
            <a:extLst>
              <a:ext uri="{FF2B5EF4-FFF2-40B4-BE49-F238E27FC236}">
                <a16:creationId xmlns:a16="http://schemas.microsoft.com/office/drawing/2014/main" id="{69B5E54A-356B-5BFA-F075-CFF22A095DAB}"/>
              </a:ext>
            </a:extLst>
          </p:cNvPr>
          <p:cNvSpPr/>
          <p:nvPr userDrawn="1"/>
        </p:nvSpPr>
        <p:spPr>
          <a:xfrm rot="5400000">
            <a:off x="119638" y="1541760"/>
            <a:ext cx="3206433" cy="122916"/>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4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4A54A571-CA53-3786-BC36-C06D3E466688}"/>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386076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B97682C2-6E8E-E1A4-DE99-A28EF58588A8}"/>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354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1DDE33-4C70-EBC4-4A19-79F18CFE3D38}"/>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212431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448550" y="1028700"/>
            <a:ext cx="3581400" cy="4800600"/>
          </a:xfrm>
          <a:custGeom>
            <a:avLst/>
            <a:gdLst>
              <a:gd name="connsiteX0" fmla="*/ 0 w 3581400"/>
              <a:gd name="connsiteY0" fmla="*/ 0 h 4800600"/>
              <a:gd name="connsiteX1" fmla="*/ 3581400 w 3581400"/>
              <a:gd name="connsiteY1" fmla="*/ 0 h 4800600"/>
              <a:gd name="connsiteX2" fmla="*/ 3581400 w 3581400"/>
              <a:gd name="connsiteY2" fmla="*/ 4800600 h 4800600"/>
              <a:gd name="connsiteX3" fmla="*/ 0 w 3581400"/>
              <a:gd name="connsiteY3" fmla="*/ 4800600 h 4800600"/>
            </a:gdLst>
            <a:ahLst/>
            <a:cxnLst>
              <a:cxn ang="0">
                <a:pos x="connsiteX0" y="connsiteY0"/>
              </a:cxn>
              <a:cxn ang="0">
                <a:pos x="connsiteX1" y="connsiteY1"/>
              </a:cxn>
              <a:cxn ang="0">
                <a:pos x="connsiteX2" y="connsiteY2"/>
              </a:cxn>
              <a:cxn ang="0">
                <a:pos x="connsiteX3" y="connsiteY3"/>
              </a:cxn>
            </a:cxnLst>
            <a:rect l="l" t="t" r="r" b="b"/>
            <a:pathLst>
              <a:path w="3581400" h="4800600">
                <a:moveTo>
                  <a:pt x="0" y="0"/>
                </a:moveTo>
                <a:lnTo>
                  <a:pt x="3581400" y="0"/>
                </a:lnTo>
                <a:lnTo>
                  <a:pt x="3581400" y="4800600"/>
                </a:lnTo>
                <a:lnTo>
                  <a:pt x="0" y="48006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516A420A-0743-494C-3348-E6F3B05D6BAE}"/>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45108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505200" cy="6858000"/>
          </a:xfrm>
          <a:custGeom>
            <a:avLst/>
            <a:gdLst>
              <a:gd name="connsiteX0" fmla="*/ 0 w 3505200"/>
              <a:gd name="connsiteY0" fmla="*/ 0 h 6858000"/>
              <a:gd name="connsiteX1" fmla="*/ 3505200 w 3505200"/>
              <a:gd name="connsiteY1" fmla="*/ 0 h 6858000"/>
              <a:gd name="connsiteX2" fmla="*/ 3505200 w 3505200"/>
              <a:gd name="connsiteY2" fmla="*/ 6858000 h 6858000"/>
              <a:gd name="connsiteX3" fmla="*/ 0 w 3505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05200" h="6858000">
                <a:moveTo>
                  <a:pt x="0" y="0"/>
                </a:moveTo>
                <a:lnTo>
                  <a:pt x="3505200" y="0"/>
                </a:lnTo>
                <a:lnTo>
                  <a:pt x="35052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7EC09406-60EA-6605-1A45-D7BC3FBC5045}"/>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09581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40932" y="1390650"/>
            <a:ext cx="2895600" cy="4076700"/>
          </a:xfrm>
          <a:custGeom>
            <a:avLst/>
            <a:gdLst>
              <a:gd name="connsiteX0" fmla="*/ 0 w 2895600"/>
              <a:gd name="connsiteY0" fmla="*/ 0 h 4076700"/>
              <a:gd name="connsiteX1" fmla="*/ 2895600 w 2895600"/>
              <a:gd name="connsiteY1" fmla="*/ 0 h 4076700"/>
              <a:gd name="connsiteX2" fmla="*/ 2895600 w 2895600"/>
              <a:gd name="connsiteY2" fmla="*/ 4076700 h 4076700"/>
              <a:gd name="connsiteX3" fmla="*/ 0 w 2895600"/>
              <a:gd name="connsiteY3" fmla="*/ 4076700 h 4076700"/>
            </a:gdLst>
            <a:ahLst/>
            <a:cxnLst>
              <a:cxn ang="0">
                <a:pos x="connsiteX0" y="connsiteY0"/>
              </a:cxn>
              <a:cxn ang="0">
                <a:pos x="connsiteX1" y="connsiteY1"/>
              </a:cxn>
              <a:cxn ang="0">
                <a:pos x="connsiteX2" y="connsiteY2"/>
              </a:cxn>
              <a:cxn ang="0">
                <a:pos x="connsiteX3" y="connsiteY3"/>
              </a:cxn>
            </a:cxnLst>
            <a:rect l="l" t="t" r="r" b="b"/>
            <a:pathLst>
              <a:path w="2895600" h="4076700">
                <a:moveTo>
                  <a:pt x="0" y="0"/>
                </a:moveTo>
                <a:lnTo>
                  <a:pt x="2895600" y="0"/>
                </a:lnTo>
                <a:lnTo>
                  <a:pt x="2895600" y="4076700"/>
                </a:lnTo>
                <a:lnTo>
                  <a:pt x="0" y="40767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5E5E34F8-560A-2010-6AD0-B77F2D0413BB}"/>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378032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80597" y="0"/>
            <a:ext cx="4476750" cy="68580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76750" h="6858000">
                <a:moveTo>
                  <a:pt x="0" y="0"/>
                </a:moveTo>
                <a:lnTo>
                  <a:pt x="4476750" y="0"/>
                </a:lnTo>
                <a:lnTo>
                  <a:pt x="44767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BB68FDCE-6009-A3B2-7967-B2CD047610EE}"/>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08936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85448"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1"/>
          </p:nvPr>
        </p:nvSpPr>
        <p:spPr>
          <a:xfrm>
            <a:off x="8337177" y="0"/>
            <a:ext cx="3227294" cy="6858000"/>
          </a:xfrm>
          <a:custGeom>
            <a:avLst/>
            <a:gdLst>
              <a:gd name="connsiteX0" fmla="*/ 0 w 3227294"/>
              <a:gd name="connsiteY0" fmla="*/ 0 h 6858000"/>
              <a:gd name="connsiteX1" fmla="*/ 3227294 w 3227294"/>
              <a:gd name="connsiteY1" fmla="*/ 0 h 6858000"/>
              <a:gd name="connsiteX2" fmla="*/ 3227294 w 3227294"/>
              <a:gd name="connsiteY2" fmla="*/ 6858000 h 6858000"/>
              <a:gd name="connsiteX3" fmla="*/ 0 w 322729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27294" h="6858000">
                <a:moveTo>
                  <a:pt x="0" y="0"/>
                </a:moveTo>
                <a:lnTo>
                  <a:pt x="3227294" y="0"/>
                </a:lnTo>
                <a:lnTo>
                  <a:pt x="3227294"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426833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4"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5" name="Picture Placeholder 14"/>
          <p:cNvSpPr>
            <a:spLocks noGrp="1"/>
          </p:cNvSpPr>
          <p:nvPr>
            <p:ph type="pic" sz="quarter" idx="11"/>
          </p:nvPr>
        </p:nvSpPr>
        <p:spPr>
          <a:xfrm>
            <a:off x="7148512"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2"/>
          </p:nvPr>
        </p:nvSpPr>
        <p:spPr>
          <a:xfrm>
            <a:off x="9696450" y="14478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4EABA6AA-D759-8FC6-AA4D-D86A5C0AE288}"/>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3976461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953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1"/>
          </p:nvPr>
        </p:nvSpPr>
        <p:spPr>
          <a:xfrm>
            <a:off x="3962400" y="1181100"/>
            <a:ext cx="2933700" cy="4495800"/>
          </a:xfrm>
          <a:custGeom>
            <a:avLst/>
            <a:gdLst>
              <a:gd name="connsiteX0" fmla="*/ 0 w 2933700"/>
              <a:gd name="connsiteY0" fmla="*/ 0 h 4495800"/>
              <a:gd name="connsiteX1" fmla="*/ 2933700 w 2933700"/>
              <a:gd name="connsiteY1" fmla="*/ 0 h 4495800"/>
              <a:gd name="connsiteX2" fmla="*/ 2933700 w 2933700"/>
              <a:gd name="connsiteY2" fmla="*/ 4495800 h 4495800"/>
              <a:gd name="connsiteX3" fmla="*/ 0 w 2933700"/>
              <a:gd name="connsiteY3" fmla="*/ 4495800 h 4495800"/>
            </a:gdLst>
            <a:ahLst/>
            <a:cxnLst>
              <a:cxn ang="0">
                <a:pos x="connsiteX0" y="connsiteY0"/>
              </a:cxn>
              <a:cxn ang="0">
                <a:pos x="connsiteX1" y="connsiteY1"/>
              </a:cxn>
              <a:cxn ang="0">
                <a:pos x="connsiteX2" y="connsiteY2"/>
              </a:cxn>
              <a:cxn ang="0">
                <a:pos x="connsiteX3" y="connsiteY3"/>
              </a:cxn>
            </a:cxnLst>
            <a:rect l="l" t="t" r="r" b="b"/>
            <a:pathLst>
              <a:path w="2933700" h="4495800">
                <a:moveTo>
                  <a:pt x="0" y="0"/>
                </a:moveTo>
                <a:lnTo>
                  <a:pt x="2933700" y="0"/>
                </a:lnTo>
                <a:lnTo>
                  <a:pt x="2933700" y="4495800"/>
                </a:lnTo>
                <a:lnTo>
                  <a:pt x="0" y="4495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00313515-DB8D-D9CC-927F-8BE831921643}"/>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217341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 black and white image of a person's face&#10;&#10;Description automatically generated with medium confidence">
            <a:extLst>
              <a:ext uri="{FF2B5EF4-FFF2-40B4-BE49-F238E27FC236}">
                <a16:creationId xmlns:a16="http://schemas.microsoft.com/office/drawing/2014/main" id="{C30A535E-D4EE-89C9-036F-745552AD9144}"/>
              </a:ext>
            </a:extLst>
          </p:cNvPr>
          <p:cNvPicPr/>
          <p:nvPr userDrawn="1"/>
        </p:nvPicPr>
        <p:blipFill rotWithShape="1">
          <a:blip r:embed="rId2"/>
          <a:srcRect l="8742" b="3129"/>
          <a:stretch/>
        </p:blipFill>
        <p:spPr>
          <a:xfrm>
            <a:off x="0" y="2722653"/>
            <a:ext cx="12173448" cy="4135348"/>
          </a:xfrm>
          <a:prstGeom prst="rect">
            <a:avLst/>
          </a:prstGeom>
        </p:spPr>
      </p:pic>
      <p:sp>
        <p:nvSpPr>
          <p:cNvPr id="7" name="Title 1">
            <a:extLst>
              <a:ext uri="{FF2B5EF4-FFF2-40B4-BE49-F238E27FC236}">
                <a16:creationId xmlns:a16="http://schemas.microsoft.com/office/drawing/2014/main" id="{00B0E1B4-B3E7-499C-D555-673D132F1659}"/>
              </a:ext>
            </a:extLst>
          </p:cNvPr>
          <p:cNvSpPr>
            <a:spLocks noGrp="1"/>
          </p:cNvSpPr>
          <p:nvPr>
            <p:ph type="ctrTitle"/>
          </p:nvPr>
        </p:nvSpPr>
        <p:spPr>
          <a:xfrm>
            <a:off x="1961964" y="1122363"/>
            <a:ext cx="9330432" cy="2306637"/>
          </a:xfrm>
        </p:spPr>
        <p:txBody>
          <a:bodyPr anchor="b">
            <a:normAutofit/>
          </a:bodyPr>
          <a:lstStyle>
            <a:lvl1pPr algn="l">
              <a:defRPr sz="6600" b="1"/>
            </a:lvl1pPr>
          </a:lstStyle>
          <a:p>
            <a:r>
              <a:rPr lang="en-US" dirty="0"/>
              <a:t>Click to edit Master title style</a:t>
            </a:r>
          </a:p>
        </p:txBody>
      </p:sp>
      <p:sp>
        <p:nvSpPr>
          <p:cNvPr id="8" name="Subtitle 2">
            <a:extLst>
              <a:ext uri="{FF2B5EF4-FFF2-40B4-BE49-F238E27FC236}">
                <a16:creationId xmlns:a16="http://schemas.microsoft.com/office/drawing/2014/main" id="{829A54FD-AD01-8400-0706-1A2A35CE6D0A}"/>
              </a:ext>
            </a:extLst>
          </p:cNvPr>
          <p:cNvSpPr>
            <a:spLocks noGrp="1"/>
          </p:cNvSpPr>
          <p:nvPr>
            <p:ph type="subTitle" idx="1"/>
          </p:nvPr>
        </p:nvSpPr>
        <p:spPr>
          <a:xfrm>
            <a:off x="1961964" y="3646427"/>
            <a:ext cx="9144000" cy="557799"/>
          </a:xfrm>
        </p:spPr>
        <p:txBody>
          <a:bodyPr>
            <a:normAutofit/>
          </a:bodyPr>
          <a:lstStyle>
            <a:lvl1pPr marL="0" indent="0" algn="l">
              <a:buNone/>
              <a:defRPr sz="1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69B5E54A-356B-5BFA-F075-CFF22A095DAB}"/>
              </a:ext>
            </a:extLst>
          </p:cNvPr>
          <p:cNvSpPr/>
          <p:nvPr userDrawn="1"/>
        </p:nvSpPr>
        <p:spPr>
          <a:xfrm rot="5400000">
            <a:off x="119638" y="1541760"/>
            <a:ext cx="3206433" cy="122916"/>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244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2902856" y="1273629"/>
            <a:ext cx="3193144" cy="4310743"/>
          </a:xfrm>
          <a:custGeom>
            <a:avLst/>
            <a:gdLst>
              <a:gd name="connsiteX0" fmla="*/ 0 w 3193144"/>
              <a:gd name="connsiteY0" fmla="*/ 0 h 4310743"/>
              <a:gd name="connsiteX1" fmla="*/ 3193144 w 3193144"/>
              <a:gd name="connsiteY1" fmla="*/ 0 h 4310743"/>
              <a:gd name="connsiteX2" fmla="*/ 3193144 w 3193144"/>
              <a:gd name="connsiteY2" fmla="*/ 4310743 h 4310743"/>
              <a:gd name="connsiteX3" fmla="*/ 0 w 3193144"/>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193144" h="4310743">
                <a:moveTo>
                  <a:pt x="0" y="0"/>
                </a:moveTo>
                <a:lnTo>
                  <a:pt x="3193144" y="0"/>
                </a:lnTo>
                <a:lnTo>
                  <a:pt x="3193144" y="4310743"/>
                </a:lnTo>
                <a:lnTo>
                  <a:pt x="0" y="4310743"/>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2" name="Picture 1">
            <a:extLst>
              <a:ext uri="{FF2B5EF4-FFF2-40B4-BE49-F238E27FC236}">
                <a16:creationId xmlns:a16="http://schemas.microsoft.com/office/drawing/2014/main" id="{E5F79E61-D786-701B-1461-EE92D03750F3}"/>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338396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90800"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5" name="Picture Placeholder 14"/>
          <p:cNvSpPr>
            <a:spLocks noGrp="1"/>
          </p:cNvSpPr>
          <p:nvPr>
            <p:ph type="pic" sz="quarter" idx="12"/>
          </p:nvPr>
        </p:nvSpPr>
        <p:spPr>
          <a:xfrm>
            <a:off x="5014686"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3" name="Picture Placeholder 12"/>
          <p:cNvSpPr>
            <a:spLocks noGrp="1"/>
          </p:cNvSpPr>
          <p:nvPr>
            <p:ph type="pic" sz="quarter" idx="13"/>
          </p:nvPr>
        </p:nvSpPr>
        <p:spPr>
          <a:xfrm>
            <a:off x="7438572" y="2231571"/>
            <a:ext cx="2162628" cy="2394857"/>
          </a:xfrm>
          <a:custGeom>
            <a:avLst/>
            <a:gdLst>
              <a:gd name="connsiteX0" fmla="*/ 0 w 2162628"/>
              <a:gd name="connsiteY0" fmla="*/ 0 h 2394857"/>
              <a:gd name="connsiteX1" fmla="*/ 2162628 w 2162628"/>
              <a:gd name="connsiteY1" fmla="*/ 0 h 2394857"/>
              <a:gd name="connsiteX2" fmla="*/ 2162628 w 2162628"/>
              <a:gd name="connsiteY2" fmla="*/ 2394857 h 2394857"/>
              <a:gd name="connsiteX3" fmla="*/ 0 w 2162628"/>
              <a:gd name="connsiteY3" fmla="*/ 2394857 h 2394857"/>
            </a:gdLst>
            <a:ahLst/>
            <a:cxnLst>
              <a:cxn ang="0">
                <a:pos x="connsiteX0" y="connsiteY0"/>
              </a:cxn>
              <a:cxn ang="0">
                <a:pos x="connsiteX1" y="connsiteY1"/>
              </a:cxn>
              <a:cxn ang="0">
                <a:pos x="connsiteX2" y="connsiteY2"/>
              </a:cxn>
              <a:cxn ang="0">
                <a:pos x="connsiteX3" y="connsiteY3"/>
              </a:cxn>
            </a:cxnLst>
            <a:rect l="l" t="t" r="r" b="b"/>
            <a:pathLst>
              <a:path w="2162628" h="2394857">
                <a:moveTo>
                  <a:pt x="0" y="0"/>
                </a:moveTo>
                <a:lnTo>
                  <a:pt x="2162628" y="0"/>
                </a:lnTo>
                <a:lnTo>
                  <a:pt x="2162628" y="2394857"/>
                </a:lnTo>
                <a:lnTo>
                  <a:pt x="0" y="2394857"/>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44319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33450" y="723900"/>
            <a:ext cx="5162550" cy="5295900"/>
          </a:xfrm>
          <a:custGeom>
            <a:avLst/>
            <a:gdLst>
              <a:gd name="connsiteX0" fmla="*/ 0 w 5162550"/>
              <a:gd name="connsiteY0" fmla="*/ 0 h 5295900"/>
              <a:gd name="connsiteX1" fmla="*/ 5162550 w 5162550"/>
              <a:gd name="connsiteY1" fmla="*/ 0 h 5295900"/>
              <a:gd name="connsiteX2" fmla="*/ 5162550 w 5162550"/>
              <a:gd name="connsiteY2" fmla="*/ 5295900 h 5295900"/>
              <a:gd name="connsiteX3" fmla="*/ 0 w 51625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5162550" h="5295900">
                <a:moveTo>
                  <a:pt x="0" y="0"/>
                </a:moveTo>
                <a:lnTo>
                  <a:pt x="5162550" y="0"/>
                </a:lnTo>
                <a:lnTo>
                  <a:pt x="5162550" y="5295900"/>
                </a:lnTo>
                <a:lnTo>
                  <a:pt x="0" y="52959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339438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51625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6" name="Picture Placeholder 15"/>
          <p:cNvSpPr>
            <a:spLocks noGrp="1"/>
          </p:cNvSpPr>
          <p:nvPr>
            <p:ph type="pic" sz="quarter" idx="12"/>
          </p:nvPr>
        </p:nvSpPr>
        <p:spPr>
          <a:xfrm>
            <a:off x="8286750" y="71437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7" name="Picture Placeholder 16"/>
          <p:cNvSpPr>
            <a:spLocks noGrp="1"/>
          </p:cNvSpPr>
          <p:nvPr>
            <p:ph type="pic" sz="quarter" idx="13"/>
          </p:nvPr>
        </p:nvSpPr>
        <p:spPr>
          <a:xfrm>
            <a:off x="59436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8" name="Picture Placeholder 17"/>
          <p:cNvSpPr>
            <a:spLocks noGrp="1"/>
          </p:cNvSpPr>
          <p:nvPr>
            <p:ph type="pic" sz="quarter" idx="14"/>
          </p:nvPr>
        </p:nvSpPr>
        <p:spPr>
          <a:xfrm>
            <a:off x="9067800" y="3552825"/>
            <a:ext cx="2838450" cy="2590800"/>
          </a:xfrm>
          <a:custGeom>
            <a:avLst/>
            <a:gdLst>
              <a:gd name="connsiteX0" fmla="*/ 0 w 2838450"/>
              <a:gd name="connsiteY0" fmla="*/ 0 h 2590800"/>
              <a:gd name="connsiteX1" fmla="*/ 2838450 w 2838450"/>
              <a:gd name="connsiteY1" fmla="*/ 0 h 2590800"/>
              <a:gd name="connsiteX2" fmla="*/ 2838450 w 2838450"/>
              <a:gd name="connsiteY2" fmla="*/ 2590800 h 2590800"/>
              <a:gd name="connsiteX3" fmla="*/ 0 w 2838450"/>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2838450" h="2590800">
                <a:moveTo>
                  <a:pt x="0" y="0"/>
                </a:moveTo>
                <a:lnTo>
                  <a:pt x="2838450" y="0"/>
                </a:lnTo>
                <a:lnTo>
                  <a:pt x="2838450" y="2590800"/>
                </a:lnTo>
                <a:lnTo>
                  <a:pt x="0" y="25908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344056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5185290" y="402771"/>
            <a:ext cx="3711060" cy="3731078"/>
          </a:xfrm>
          <a:custGeom>
            <a:avLst/>
            <a:gdLst>
              <a:gd name="connsiteX0" fmla="*/ 0 w 3711060"/>
              <a:gd name="connsiteY0" fmla="*/ 0 h 3731078"/>
              <a:gd name="connsiteX1" fmla="*/ 3711060 w 3711060"/>
              <a:gd name="connsiteY1" fmla="*/ 0 h 3731078"/>
              <a:gd name="connsiteX2" fmla="*/ 3711060 w 3711060"/>
              <a:gd name="connsiteY2" fmla="*/ 3731078 h 3731078"/>
              <a:gd name="connsiteX3" fmla="*/ 0 w 371106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3711060" h="3731078">
                <a:moveTo>
                  <a:pt x="0" y="0"/>
                </a:moveTo>
                <a:lnTo>
                  <a:pt x="3711060" y="0"/>
                </a:lnTo>
                <a:lnTo>
                  <a:pt x="371106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
        <p:nvSpPr>
          <p:cNvPr id="11" name="Picture Placeholder 10"/>
          <p:cNvSpPr>
            <a:spLocks noGrp="1"/>
          </p:cNvSpPr>
          <p:nvPr>
            <p:ph type="pic" sz="quarter" idx="12"/>
          </p:nvPr>
        </p:nvSpPr>
        <p:spPr>
          <a:xfrm>
            <a:off x="9291357" y="402771"/>
            <a:ext cx="2523610" cy="3731078"/>
          </a:xfrm>
          <a:custGeom>
            <a:avLst/>
            <a:gdLst>
              <a:gd name="connsiteX0" fmla="*/ 0 w 2523610"/>
              <a:gd name="connsiteY0" fmla="*/ 0 h 3731078"/>
              <a:gd name="connsiteX1" fmla="*/ 2523610 w 2523610"/>
              <a:gd name="connsiteY1" fmla="*/ 0 h 3731078"/>
              <a:gd name="connsiteX2" fmla="*/ 2523610 w 2523610"/>
              <a:gd name="connsiteY2" fmla="*/ 3731078 h 3731078"/>
              <a:gd name="connsiteX3" fmla="*/ 0 w 2523610"/>
              <a:gd name="connsiteY3" fmla="*/ 3731078 h 3731078"/>
            </a:gdLst>
            <a:ahLst/>
            <a:cxnLst>
              <a:cxn ang="0">
                <a:pos x="connsiteX0" y="connsiteY0"/>
              </a:cxn>
              <a:cxn ang="0">
                <a:pos x="connsiteX1" y="connsiteY1"/>
              </a:cxn>
              <a:cxn ang="0">
                <a:pos x="connsiteX2" y="connsiteY2"/>
              </a:cxn>
              <a:cxn ang="0">
                <a:pos x="connsiteX3" y="connsiteY3"/>
              </a:cxn>
            </a:cxnLst>
            <a:rect l="l" t="t" r="r" b="b"/>
            <a:pathLst>
              <a:path w="2523610" h="3731078">
                <a:moveTo>
                  <a:pt x="0" y="0"/>
                </a:moveTo>
                <a:lnTo>
                  <a:pt x="2523610" y="0"/>
                </a:lnTo>
                <a:lnTo>
                  <a:pt x="2523610" y="3731078"/>
                </a:lnTo>
                <a:lnTo>
                  <a:pt x="0" y="3731078"/>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2320657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152747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953000" y="1143000"/>
            <a:ext cx="5448300" cy="5715000"/>
          </a:xfrm>
          <a:custGeom>
            <a:avLst/>
            <a:gdLst>
              <a:gd name="connsiteX0" fmla="*/ 0 w 5448300"/>
              <a:gd name="connsiteY0" fmla="*/ 0 h 5715000"/>
              <a:gd name="connsiteX1" fmla="*/ 5448300 w 5448300"/>
              <a:gd name="connsiteY1" fmla="*/ 0 h 5715000"/>
              <a:gd name="connsiteX2" fmla="*/ 5448300 w 5448300"/>
              <a:gd name="connsiteY2" fmla="*/ 5715000 h 5715000"/>
              <a:gd name="connsiteX3" fmla="*/ 0 w 5448300"/>
              <a:gd name="connsiteY3" fmla="*/ 5715000 h 5715000"/>
            </a:gdLst>
            <a:ahLst/>
            <a:cxnLst>
              <a:cxn ang="0">
                <a:pos x="connsiteX0" y="connsiteY0"/>
              </a:cxn>
              <a:cxn ang="0">
                <a:pos x="connsiteX1" y="connsiteY1"/>
              </a:cxn>
              <a:cxn ang="0">
                <a:pos x="connsiteX2" y="connsiteY2"/>
              </a:cxn>
              <a:cxn ang="0">
                <a:pos x="connsiteX3" y="connsiteY3"/>
              </a:cxn>
            </a:cxnLst>
            <a:rect l="l" t="t" r="r" b="b"/>
            <a:pathLst>
              <a:path w="5448300" h="5715000">
                <a:moveTo>
                  <a:pt x="0" y="0"/>
                </a:moveTo>
                <a:lnTo>
                  <a:pt x="5448300" y="0"/>
                </a:lnTo>
                <a:lnTo>
                  <a:pt x="5448300" y="5715000"/>
                </a:lnTo>
                <a:lnTo>
                  <a:pt x="0" y="5715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spTree>
    <p:extLst>
      <p:ext uri="{BB962C8B-B14F-4D97-AF65-F5344CB8AC3E}">
        <p14:creationId xmlns:p14="http://schemas.microsoft.com/office/powerpoint/2010/main" val="425289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925E19-2A5E-5491-0FD3-B672ABF02660}"/>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8" name="Content Placeholder 2">
            <a:extLst>
              <a:ext uri="{FF2B5EF4-FFF2-40B4-BE49-F238E27FC236}">
                <a16:creationId xmlns:a16="http://schemas.microsoft.com/office/drawing/2014/main" id="{AC37F16B-5FE3-8372-0858-05FB1965C8C6}"/>
              </a:ext>
            </a:extLst>
          </p:cNvPr>
          <p:cNvSpPr>
            <a:spLocks noGrp="1"/>
          </p:cNvSpPr>
          <p:nvPr>
            <p:ph idx="1"/>
          </p:nvPr>
        </p:nvSpPr>
        <p:spPr>
          <a:xfrm>
            <a:off x="4059546" y="702476"/>
            <a:ext cx="6912220" cy="543199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F668574-6C35-89E9-776B-F9A01F7DF3B3}"/>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29357B9-55FA-1F05-58B6-0AFEEF1E7204}"/>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400644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A black and white image of a person's face&#10;&#10;Description automatically generated with medium confidence">
            <a:extLst>
              <a:ext uri="{FF2B5EF4-FFF2-40B4-BE49-F238E27FC236}">
                <a16:creationId xmlns:a16="http://schemas.microsoft.com/office/drawing/2014/main" id="{376CB67F-2CD3-D0E1-926C-499163AA16CF}"/>
              </a:ext>
            </a:extLst>
          </p:cNvPr>
          <p:cNvPicPr/>
          <p:nvPr userDrawn="1"/>
        </p:nvPicPr>
        <p:blipFill rotWithShape="1">
          <a:blip r:embed="rId2"/>
          <a:srcRect l="8742" b="3129"/>
          <a:stretch/>
        </p:blipFill>
        <p:spPr>
          <a:xfrm>
            <a:off x="0" y="2722653"/>
            <a:ext cx="12173448" cy="4135348"/>
          </a:xfrm>
          <a:prstGeom prst="rect">
            <a:avLst/>
          </a:prstGeom>
        </p:spPr>
      </p:pic>
      <p:sp>
        <p:nvSpPr>
          <p:cNvPr id="7" name="Title 1">
            <a:extLst>
              <a:ext uri="{FF2B5EF4-FFF2-40B4-BE49-F238E27FC236}">
                <a16:creationId xmlns:a16="http://schemas.microsoft.com/office/drawing/2014/main" id="{4C925E19-2A5E-5491-0FD3-B672ABF02660}"/>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8" name="Content Placeholder 2">
            <a:extLst>
              <a:ext uri="{FF2B5EF4-FFF2-40B4-BE49-F238E27FC236}">
                <a16:creationId xmlns:a16="http://schemas.microsoft.com/office/drawing/2014/main" id="{AC37F16B-5FE3-8372-0858-05FB1965C8C6}"/>
              </a:ext>
            </a:extLst>
          </p:cNvPr>
          <p:cNvSpPr>
            <a:spLocks noGrp="1"/>
          </p:cNvSpPr>
          <p:nvPr>
            <p:ph idx="1"/>
          </p:nvPr>
        </p:nvSpPr>
        <p:spPr>
          <a:xfrm>
            <a:off x="4059546" y="702476"/>
            <a:ext cx="6912220" cy="5431994"/>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F668574-6C35-89E9-776B-F9A01F7DF3B3}"/>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29357B9-55FA-1F05-58B6-0AFEEF1E7204}"/>
              </a:ext>
            </a:extLst>
          </p:cNvPr>
          <p:cNvPicPr>
            <a:picLocks noChangeAspect="1"/>
          </p:cNvPicPr>
          <p:nvPr userDrawn="1"/>
        </p:nvPicPr>
        <p:blipFill>
          <a:blip r:embed="rId3"/>
          <a:srcRect/>
          <a:stretch/>
        </p:blipFill>
        <p:spPr>
          <a:xfrm>
            <a:off x="11647741" y="6345158"/>
            <a:ext cx="434197" cy="433467"/>
          </a:xfrm>
          <a:prstGeom prst="rect">
            <a:avLst/>
          </a:prstGeom>
        </p:spPr>
      </p:pic>
    </p:spTree>
    <p:extLst>
      <p:ext uri="{BB962C8B-B14F-4D97-AF65-F5344CB8AC3E}">
        <p14:creationId xmlns:p14="http://schemas.microsoft.com/office/powerpoint/2010/main" val="26870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AFB63A-D316-55C3-00C1-E132C5BB35A8}"/>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8" name="Content Placeholder 2">
            <a:extLst>
              <a:ext uri="{FF2B5EF4-FFF2-40B4-BE49-F238E27FC236}">
                <a16:creationId xmlns:a16="http://schemas.microsoft.com/office/drawing/2014/main" id="{8E652416-9825-AB92-537D-D28E7CF103BF}"/>
              </a:ext>
            </a:extLst>
          </p:cNvPr>
          <p:cNvSpPr>
            <a:spLocks noGrp="1"/>
          </p:cNvSpPr>
          <p:nvPr>
            <p:ph idx="1"/>
          </p:nvPr>
        </p:nvSpPr>
        <p:spPr>
          <a:xfrm>
            <a:off x="4059546" y="702476"/>
            <a:ext cx="6442737" cy="50413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12054E2E-400A-39E6-F16E-8CC67D9A46D6}"/>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7AFBD2-C160-AF59-622B-5A7C172B306C}"/>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42269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7609" y="691757"/>
            <a:ext cx="3399407" cy="5474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954392" y="702477"/>
            <a:ext cx="3399407" cy="547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D5EAB05-6D04-C850-67EA-DBA8275A8535}"/>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9" name="Rectangle 8">
            <a:extLst>
              <a:ext uri="{FF2B5EF4-FFF2-40B4-BE49-F238E27FC236}">
                <a16:creationId xmlns:a16="http://schemas.microsoft.com/office/drawing/2014/main" id="{F38DC638-7ADA-DA3E-7DD1-65A61E523D37}"/>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E6AB67-C4A0-4956-659C-BF238F1002F1}"/>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149214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4" descr="A black and white image of a person's face&#10;&#10;Description automatically generated with medium confidence">
            <a:extLst>
              <a:ext uri="{FF2B5EF4-FFF2-40B4-BE49-F238E27FC236}">
                <a16:creationId xmlns:a16="http://schemas.microsoft.com/office/drawing/2014/main" id="{6ED10D02-60F4-56C2-1DF4-E1FCAD8EC624}"/>
              </a:ext>
            </a:extLst>
          </p:cNvPr>
          <p:cNvPicPr/>
          <p:nvPr userDrawn="1"/>
        </p:nvPicPr>
        <p:blipFill rotWithShape="1">
          <a:blip r:embed="rId2"/>
          <a:srcRect l="8742" b="3129"/>
          <a:stretch/>
        </p:blipFill>
        <p:spPr>
          <a:xfrm>
            <a:off x="0" y="2722653"/>
            <a:ext cx="12173448" cy="4135348"/>
          </a:xfrm>
          <a:prstGeom prst="rect">
            <a:avLst/>
          </a:prstGeom>
        </p:spPr>
      </p:pic>
      <p:sp>
        <p:nvSpPr>
          <p:cNvPr id="3" name="Content Placeholder 2"/>
          <p:cNvSpPr>
            <a:spLocks noGrp="1"/>
          </p:cNvSpPr>
          <p:nvPr>
            <p:ph sz="half" idx="1"/>
          </p:nvPr>
        </p:nvSpPr>
        <p:spPr>
          <a:xfrm>
            <a:off x="4237609" y="691757"/>
            <a:ext cx="3399407" cy="54744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954392" y="702477"/>
            <a:ext cx="3399407" cy="547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D5EAB05-6D04-C850-67EA-DBA8275A8535}"/>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9" name="Rectangle 8">
            <a:extLst>
              <a:ext uri="{FF2B5EF4-FFF2-40B4-BE49-F238E27FC236}">
                <a16:creationId xmlns:a16="http://schemas.microsoft.com/office/drawing/2014/main" id="{F38DC638-7ADA-DA3E-7DD1-65A61E523D37}"/>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E6AB67-C4A0-4956-659C-BF238F1002F1}"/>
              </a:ext>
            </a:extLst>
          </p:cNvPr>
          <p:cNvPicPr>
            <a:picLocks noChangeAspect="1"/>
          </p:cNvPicPr>
          <p:nvPr userDrawn="1"/>
        </p:nvPicPr>
        <p:blipFill>
          <a:blip r:embed="rId3"/>
          <a:srcRect/>
          <a:stretch/>
        </p:blipFill>
        <p:spPr>
          <a:xfrm>
            <a:off x="11647741" y="6345158"/>
            <a:ext cx="434197" cy="433467"/>
          </a:xfrm>
          <a:prstGeom prst="rect">
            <a:avLst/>
          </a:prstGeom>
        </p:spPr>
      </p:pic>
    </p:spTree>
    <p:extLst>
      <p:ext uri="{BB962C8B-B14F-4D97-AF65-F5344CB8AC3E}">
        <p14:creationId xmlns:p14="http://schemas.microsoft.com/office/powerpoint/2010/main" val="29029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0689B-DF42-11BD-4978-71B2A7C551CC}"/>
              </a:ext>
            </a:extLst>
          </p:cNvPr>
          <p:cNvPicPr>
            <a:picLocks noChangeAspect="1"/>
          </p:cNvPicPr>
          <p:nvPr userDrawn="1"/>
        </p:nvPicPr>
        <p:blipFill>
          <a:blip r:embed="rId2"/>
          <a:srcRect/>
          <a:stretch/>
        </p:blipFill>
        <p:spPr>
          <a:xfrm>
            <a:off x="11647741" y="6345158"/>
            <a:ext cx="434197" cy="433467"/>
          </a:xfrm>
          <a:prstGeom prst="rect">
            <a:avLst/>
          </a:prstGeom>
        </p:spPr>
      </p:pic>
      <p:sp>
        <p:nvSpPr>
          <p:cNvPr id="3" name="Content Placeholder 2">
            <a:extLst>
              <a:ext uri="{FF2B5EF4-FFF2-40B4-BE49-F238E27FC236}">
                <a16:creationId xmlns:a16="http://schemas.microsoft.com/office/drawing/2014/main" id="{44AE2466-D581-A85D-E72A-C1C6013B5875}"/>
              </a:ext>
            </a:extLst>
          </p:cNvPr>
          <p:cNvSpPr>
            <a:spLocks noGrp="1"/>
          </p:cNvSpPr>
          <p:nvPr>
            <p:ph sz="half" idx="1"/>
          </p:nvPr>
        </p:nvSpPr>
        <p:spPr>
          <a:xfrm>
            <a:off x="4237609" y="691757"/>
            <a:ext cx="3399407" cy="3374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C59116-4816-4142-4A6D-2C3790140E97}"/>
              </a:ext>
            </a:extLst>
          </p:cNvPr>
          <p:cNvSpPr>
            <a:spLocks noGrp="1"/>
          </p:cNvSpPr>
          <p:nvPr>
            <p:ph sz="half" idx="2"/>
          </p:nvPr>
        </p:nvSpPr>
        <p:spPr>
          <a:xfrm>
            <a:off x="7954392" y="702477"/>
            <a:ext cx="3399407" cy="3374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EC1510D1-7D96-9D5A-4179-FAA41366E4DA}"/>
              </a:ext>
            </a:extLst>
          </p:cNvPr>
          <p:cNvSpPr>
            <a:spLocks noGrp="1"/>
          </p:cNvSpPr>
          <p:nvPr>
            <p:ph type="title"/>
          </p:nvPr>
        </p:nvSpPr>
        <p:spPr>
          <a:xfrm>
            <a:off x="932155" y="702477"/>
            <a:ext cx="2325950" cy="2280421"/>
          </a:xfrm>
        </p:spPr>
        <p:txBody>
          <a:bodyPr>
            <a:normAutofit/>
          </a:bodyPr>
          <a:lstStyle>
            <a:lvl1pPr>
              <a:defRPr sz="4000"/>
            </a:lvl1pPr>
          </a:lstStyle>
          <a:p>
            <a:r>
              <a:rPr lang="en-US" dirty="0"/>
              <a:t>Click to edit Master title style</a:t>
            </a:r>
          </a:p>
        </p:txBody>
      </p:sp>
      <p:sp>
        <p:nvSpPr>
          <p:cNvPr id="6" name="Rectangle 5">
            <a:extLst>
              <a:ext uri="{FF2B5EF4-FFF2-40B4-BE49-F238E27FC236}">
                <a16:creationId xmlns:a16="http://schemas.microsoft.com/office/drawing/2014/main" id="{D82F43DA-EF21-FC7A-3289-DF09EF6DEE69}"/>
              </a:ext>
            </a:extLst>
          </p:cNvPr>
          <p:cNvSpPr/>
          <p:nvPr userDrawn="1"/>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8E7B1E7-9AE0-4625-DC97-322A51416BB8}"/>
              </a:ext>
            </a:extLst>
          </p:cNvPr>
          <p:cNvSpPr>
            <a:spLocks noGrp="1"/>
          </p:cNvSpPr>
          <p:nvPr>
            <p:ph sz="half" idx="10"/>
          </p:nvPr>
        </p:nvSpPr>
        <p:spPr>
          <a:xfrm>
            <a:off x="4237609" y="4323424"/>
            <a:ext cx="7116190" cy="20336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822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71249-93D7-B0EE-72FA-3484712DB54C}"/>
              </a:ext>
            </a:extLst>
          </p:cNvPr>
          <p:cNvPicPr>
            <a:picLocks noChangeAspect="1"/>
          </p:cNvPicPr>
          <p:nvPr userDrawn="1"/>
        </p:nvPicPr>
        <p:blipFill>
          <a:blip r:embed="rId2"/>
          <a:srcRect/>
          <a:stretch/>
        </p:blipFill>
        <p:spPr>
          <a:xfrm>
            <a:off x="11647741" y="6345158"/>
            <a:ext cx="434197" cy="433467"/>
          </a:xfrm>
          <a:prstGeom prst="rect">
            <a:avLst/>
          </a:prstGeom>
        </p:spPr>
      </p:pic>
    </p:spTree>
    <p:extLst>
      <p:ext uri="{BB962C8B-B14F-4D97-AF65-F5344CB8AC3E}">
        <p14:creationId xmlns:p14="http://schemas.microsoft.com/office/powerpoint/2010/main" val="78496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4618528"/>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50" r:id="rId3"/>
    <p:sldLayoutId id="2147483687" r:id="rId4"/>
    <p:sldLayoutId id="2147483651" r:id="rId5"/>
    <p:sldLayoutId id="2147483652" r:id="rId6"/>
    <p:sldLayoutId id="2147483688" r:id="rId7"/>
    <p:sldLayoutId id="2147483685" r:id="rId8"/>
    <p:sldLayoutId id="2147483655" r:id="rId9"/>
    <p:sldLayoutId id="2147483656" r:id="rId10"/>
    <p:sldLayoutId id="2147483657" r:id="rId11"/>
    <p:sldLayoutId id="2147483660" r:id="rId12"/>
    <p:sldLayoutId id="2147483662" r:id="rId13"/>
    <p:sldLayoutId id="2147483665" r:id="rId14"/>
    <p:sldLayoutId id="2147483666" r:id="rId15"/>
    <p:sldLayoutId id="2147483667" r:id="rId16"/>
    <p:sldLayoutId id="2147483668" r:id="rId17"/>
    <p:sldLayoutId id="2147483670" r:id="rId18"/>
    <p:sldLayoutId id="2147483671" r:id="rId19"/>
    <p:sldLayoutId id="2147483673" r:id="rId20"/>
    <p:sldLayoutId id="2147483674" r:id="rId21"/>
    <p:sldLayoutId id="2147483675" r:id="rId22"/>
    <p:sldLayoutId id="2147483676" r:id="rId23"/>
    <p:sldLayoutId id="2147483679" r:id="rId24"/>
    <p:sldLayoutId id="2147483680" r:id="rId25"/>
    <p:sldLayoutId id="214748368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PowerLine@leaderbank.com" TargetMode="External"/><Relationship Id="rId2" Type="http://schemas.openxmlformats.org/officeDocument/2006/relationships/hyperlink" Target="mailto:planning@wealthcarecapital.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PowerLine@leaderbank.com" TargetMode="External"/><Relationship Id="rId7" Type="http://schemas.openxmlformats.org/officeDocument/2006/relationships/image" Target="../media/image18.jpeg"/><Relationship Id="rId2" Type="http://schemas.openxmlformats.org/officeDocument/2006/relationships/hyperlink" Target="mailto:mfede@leaderbank.com" TargetMode="Externa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mailto:thall@leaderbank.com" TargetMode="External"/><Relationship Id="rId4" Type="http://schemas.openxmlformats.org/officeDocument/2006/relationships/hyperlink" Target="mailto:dzahir@leaderbank.com" TargetMode="External"/><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DF5125-1F1D-D56E-87D2-B2C36DE91BA3}"/>
              </a:ext>
            </a:extLst>
          </p:cNvPr>
          <p:cNvSpPr/>
          <p:nvPr/>
        </p:nvSpPr>
        <p:spPr>
          <a:xfrm rot="5400000">
            <a:off x="190758" y="1541759"/>
            <a:ext cx="3206433" cy="122916"/>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77271A1-FF01-C1CB-A3BF-18BE4C258EE6}"/>
              </a:ext>
            </a:extLst>
          </p:cNvPr>
          <p:cNvSpPr>
            <a:spLocks noGrp="1"/>
          </p:cNvSpPr>
          <p:nvPr>
            <p:ph type="ctrTitle"/>
          </p:nvPr>
        </p:nvSpPr>
        <p:spPr>
          <a:xfrm>
            <a:off x="1962150" y="1122363"/>
            <a:ext cx="10114236" cy="2306637"/>
          </a:xfrm>
        </p:spPr>
        <p:txBody>
          <a:bodyPr>
            <a:normAutofit/>
          </a:bodyPr>
          <a:lstStyle/>
          <a:p>
            <a:pPr algn="ctr"/>
            <a:r>
              <a:rPr lang="en-US" sz="5500" dirty="0"/>
              <a:t>Securities-Based Lending</a:t>
            </a:r>
          </a:p>
        </p:txBody>
      </p:sp>
      <p:sp>
        <p:nvSpPr>
          <p:cNvPr id="2" name="Subtitle 1">
            <a:extLst>
              <a:ext uri="{FF2B5EF4-FFF2-40B4-BE49-F238E27FC236}">
                <a16:creationId xmlns:a16="http://schemas.microsoft.com/office/drawing/2014/main" id="{B438529E-8C3D-D772-AED7-C3D804541A6B}"/>
              </a:ext>
            </a:extLst>
          </p:cNvPr>
          <p:cNvSpPr>
            <a:spLocks noGrp="1"/>
          </p:cNvSpPr>
          <p:nvPr>
            <p:ph type="subTitle" idx="1"/>
          </p:nvPr>
        </p:nvSpPr>
        <p:spPr>
          <a:xfrm>
            <a:off x="1961964" y="3646427"/>
            <a:ext cx="9144000" cy="557799"/>
          </a:xfrm>
        </p:spPr>
        <p:txBody>
          <a:bodyPr>
            <a:normAutofit/>
          </a:bodyPr>
          <a:lstStyle/>
          <a:p>
            <a:pPr algn="ctr"/>
            <a:r>
              <a:rPr lang="en-US" sz="2800" spc="0" dirty="0"/>
              <a:t>by</a:t>
            </a:r>
          </a:p>
        </p:txBody>
      </p:sp>
      <p:pic>
        <p:nvPicPr>
          <p:cNvPr id="6" name="Picture 5">
            <a:extLst>
              <a:ext uri="{FF2B5EF4-FFF2-40B4-BE49-F238E27FC236}">
                <a16:creationId xmlns:a16="http://schemas.microsoft.com/office/drawing/2014/main" id="{2366B0C7-8B4E-C6EB-1B97-8D88DFD11E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90488" y="4337763"/>
            <a:ext cx="5670292" cy="780002"/>
          </a:xfrm>
          <a:prstGeom prst="rect">
            <a:avLst/>
          </a:prstGeom>
        </p:spPr>
      </p:pic>
    </p:spTree>
    <p:extLst>
      <p:ext uri="{BB962C8B-B14F-4D97-AF65-F5344CB8AC3E}">
        <p14:creationId xmlns:p14="http://schemas.microsoft.com/office/powerpoint/2010/main" val="28457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87C05B-362C-70A4-2D52-9C776749D3FD}"/>
              </a:ext>
            </a:extLst>
          </p:cNvPr>
          <p:cNvSpPr/>
          <p:nvPr/>
        </p:nvSpPr>
        <p:spPr>
          <a:xfrm>
            <a:off x="920158" y="4823672"/>
            <a:ext cx="5272093" cy="1124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Lower interest rates </a:t>
            </a:r>
            <a:r>
              <a:rPr lang="en-US" dirty="0">
                <a:solidFill>
                  <a:srgbClr val="000000"/>
                </a:solidFill>
                <a:ea typeface="Calibri" panose="020F0502020204030204" pitchFamily="34" charset="0"/>
                <a:cs typeface="Myriad Pro" panose="020B0503030403020204" pitchFamily="34" charset="0"/>
              </a:rPr>
              <a:t>than traditional loan products.</a:t>
            </a:r>
          </a:p>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Flexible terms</a:t>
            </a:r>
            <a:r>
              <a:rPr lang="en-US" b="1" dirty="0">
                <a:solidFill>
                  <a:schemeClr val="bg1"/>
                </a:solidFill>
                <a:latin typeface="Myriad Pro" panose="020B0503030403020204" pitchFamily="34" charset="0"/>
                <a:ea typeface="+mj-ea"/>
                <a:cs typeface="Times New Roman" panose="02020603050405020304" pitchFamily="18" charset="0"/>
              </a:rPr>
              <a:t> </a:t>
            </a:r>
            <a:r>
              <a:rPr lang="en-US" dirty="0">
                <a:solidFill>
                  <a:schemeClr val="bg1"/>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Clr>
                <a:srgbClr val="9F2D20"/>
              </a:buClr>
              <a:buNone/>
            </a:pPr>
            <a:endParaRPr lang="en-US" dirty="0">
              <a:solidFill>
                <a:srgbClr val="000000"/>
              </a:solidFill>
            </a:endParaRPr>
          </a:p>
        </p:txBody>
      </p:sp>
    </p:spTree>
    <p:extLst>
      <p:ext uri="{BB962C8B-B14F-4D97-AF65-F5344CB8AC3E}">
        <p14:creationId xmlns:p14="http://schemas.microsoft.com/office/powerpoint/2010/main" val="110166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9DC748-F35D-29EA-7098-CECFA2B6CD79}"/>
              </a:ext>
            </a:extLst>
          </p:cNvPr>
          <p:cNvSpPr/>
          <p:nvPr/>
        </p:nvSpPr>
        <p:spPr>
          <a:xfrm>
            <a:off x="6521696" y="2550255"/>
            <a:ext cx="5272093" cy="1124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Lower interest rates </a:t>
            </a:r>
            <a:r>
              <a:rPr lang="en-US" dirty="0">
                <a:solidFill>
                  <a:srgbClr val="000000"/>
                </a:solidFill>
                <a:ea typeface="Calibri" panose="020F0502020204030204" pitchFamily="34" charset="0"/>
                <a:cs typeface="Myriad Pro" panose="020B0503030403020204" pitchFamily="34" charset="0"/>
              </a:rPr>
              <a:t>than traditional loan products.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Flexible terms </a:t>
            </a:r>
            <a:r>
              <a:rPr lang="en-US" dirty="0">
                <a:solidFill>
                  <a:srgbClr val="000000"/>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Simplified application</a:t>
            </a:r>
            <a:r>
              <a:rPr lang="en-US" b="1" dirty="0">
                <a:solidFill>
                  <a:schemeClr val="bg1"/>
                </a:solidFill>
                <a:latin typeface="Myriad Pro" panose="020B0503030403020204" pitchFamily="34" charset="0"/>
                <a:ea typeface="+mj-ea"/>
                <a:cs typeface="Times New Roman" panose="02020603050405020304" pitchFamily="18" charset="0"/>
              </a:rPr>
              <a:t> </a:t>
            </a:r>
            <a:r>
              <a:rPr lang="en-US" b="1" dirty="0">
                <a:solidFill>
                  <a:schemeClr val="bg1"/>
                </a:solidFill>
              </a:rPr>
              <a:t>– </a:t>
            </a:r>
            <a:r>
              <a:rPr lang="en-US" dirty="0">
                <a:solidFill>
                  <a:schemeClr val="bg1"/>
                </a:solidFill>
              </a:rPr>
              <a:t>online submission, typically no documentation required.</a:t>
            </a:r>
          </a:p>
        </p:txBody>
      </p:sp>
    </p:spTree>
    <p:extLst>
      <p:ext uri="{BB962C8B-B14F-4D97-AF65-F5344CB8AC3E}">
        <p14:creationId xmlns:p14="http://schemas.microsoft.com/office/powerpoint/2010/main" val="48440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C8EB27-F6A6-94AD-F6AC-C397B5715C51}"/>
              </a:ext>
            </a:extLst>
          </p:cNvPr>
          <p:cNvSpPr/>
          <p:nvPr/>
        </p:nvSpPr>
        <p:spPr>
          <a:xfrm>
            <a:off x="6521696" y="3615658"/>
            <a:ext cx="5373893" cy="998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Lower interest rates </a:t>
            </a:r>
            <a:r>
              <a:rPr lang="en-US" dirty="0">
                <a:solidFill>
                  <a:srgbClr val="000000"/>
                </a:solidFill>
                <a:ea typeface="Calibri" panose="020F0502020204030204" pitchFamily="34" charset="0"/>
                <a:cs typeface="Myriad Pro" panose="020B0503030403020204" pitchFamily="34" charset="0"/>
              </a:rPr>
              <a:t>than traditional loan products.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Flexible terms </a:t>
            </a:r>
            <a:r>
              <a:rPr lang="en-US" dirty="0">
                <a:solidFill>
                  <a:srgbClr val="000000"/>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Simplified application </a:t>
            </a:r>
            <a:r>
              <a:rPr lang="en-US" b="1" dirty="0">
                <a:solidFill>
                  <a:srgbClr val="000000"/>
                </a:solidFill>
              </a:rPr>
              <a:t>– </a:t>
            </a:r>
            <a:r>
              <a:rPr lang="en-US" dirty="0">
                <a:solidFill>
                  <a:srgbClr val="000000"/>
                </a:solidFill>
              </a:rPr>
              <a:t>online submission, typically no documentation required.</a:t>
            </a:r>
          </a:p>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Fast underwriting</a:t>
            </a:r>
            <a:r>
              <a:rPr lang="en-US" b="1" dirty="0">
                <a:solidFill>
                  <a:schemeClr val="bg1"/>
                </a:solidFill>
                <a:latin typeface="Myriad Pro" panose="020B0503030403020204" pitchFamily="34" charset="0"/>
                <a:ea typeface="+mj-ea"/>
                <a:cs typeface="Times New Roman" panose="02020603050405020304" pitchFamily="18" charset="0"/>
              </a:rPr>
              <a:t> </a:t>
            </a:r>
            <a:r>
              <a:rPr lang="en-US" b="1" dirty="0">
                <a:solidFill>
                  <a:schemeClr val="bg1"/>
                </a:solidFill>
              </a:rPr>
              <a:t>– </a:t>
            </a:r>
            <a:r>
              <a:rPr lang="en-US" dirty="0">
                <a:solidFill>
                  <a:schemeClr val="bg1"/>
                </a:solidFill>
              </a:rPr>
              <a:t>usually 1-2 business days; no impact to credit score.</a:t>
            </a:r>
          </a:p>
        </p:txBody>
      </p:sp>
    </p:spTree>
    <p:extLst>
      <p:ext uri="{BB962C8B-B14F-4D97-AF65-F5344CB8AC3E}">
        <p14:creationId xmlns:p14="http://schemas.microsoft.com/office/powerpoint/2010/main" val="258173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DECECC2-A752-9C42-093B-9F2E2BC77352}"/>
              </a:ext>
            </a:extLst>
          </p:cNvPr>
          <p:cNvSpPr/>
          <p:nvPr/>
        </p:nvSpPr>
        <p:spPr>
          <a:xfrm>
            <a:off x="6521696" y="4639115"/>
            <a:ext cx="5373893" cy="9982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Lower interest rates </a:t>
            </a:r>
            <a:r>
              <a:rPr lang="en-US" dirty="0">
                <a:solidFill>
                  <a:srgbClr val="000000"/>
                </a:solidFill>
                <a:ea typeface="Calibri" panose="020F0502020204030204" pitchFamily="34" charset="0"/>
                <a:cs typeface="Myriad Pro" panose="020B0503030403020204" pitchFamily="34" charset="0"/>
              </a:rPr>
              <a:t>than traditional loan products.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Flexible terms </a:t>
            </a:r>
            <a:r>
              <a:rPr lang="en-US" dirty="0">
                <a:solidFill>
                  <a:srgbClr val="000000"/>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Simplified application </a:t>
            </a:r>
            <a:r>
              <a:rPr lang="en-US" b="1" dirty="0">
                <a:solidFill>
                  <a:srgbClr val="000000"/>
                </a:solidFill>
              </a:rPr>
              <a:t>– </a:t>
            </a:r>
            <a:r>
              <a:rPr lang="en-US" dirty="0">
                <a:solidFill>
                  <a:srgbClr val="000000"/>
                </a:solidFill>
              </a:rPr>
              <a:t>online submission, typically no documentation required.</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Fast underwriting </a:t>
            </a:r>
            <a:r>
              <a:rPr lang="en-US" b="1" dirty="0">
                <a:solidFill>
                  <a:srgbClr val="000000"/>
                </a:solidFill>
              </a:rPr>
              <a:t>– </a:t>
            </a:r>
            <a:r>
              <a:rPr lang="en-US" dirty="0">
                <a:solidFill>
                  <a:srgbClr val="000000"/>
                </a:solidFill>
              </a:rPr>
              <a:t>usually 1-2 business days; no impact to credit score.</a:t>
            </a:r>
          </a:p>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No fees</a:t>
            </a:r>
            <a:r>
              <a:rPr lang="en-US" b="1" dirty="0">
                <a:solidFill>
                  <a:schemeClr val="bg1"/>
                </a:solidFill>
                <a:latin typeface="Myriad Pro" panose="020B0503030403020204" pitchFamily="34" charset="0"/>
                <a:ea typeface="+mj-ea"/>
                <a:cs typeface="Times New Roman" panose="02020603050405020304" pitchFamily="18" charset="0"/>
              </a:rPr>
              <a:t> </a:t>
            </a:r>
            <a:r>
              <a:rPr lang="en-US" dirty="0">
                <a:solidFill>
                  <a:schemeClr val="bg1"/>
                </a:solidFill>
              </a:rPr>
              <a:t>to set up or keep open; interest paid only on drawn balances.</a:t>
            </a:r>
          </a:p>
        </p:txBody>
      </p:sp>
    </p:spTree>
    <p:extLst>
      <p:ext uri="{BB962C8B-B14F-4D97-AF65-F5344CB8AC3E}">
        <p14:creationId xmlns:p14="http://schemas.microsoft.com/office/powerpoint/2010/main" val="56981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Lower interest rates </a:t>
            </a:r>
            <a:r>
              <a:rPr lang="en-US" dirty="0">
                <a:solidFill>
                  <a:srgbClr val="000000"/>
                </a:solidFill>
                <a:ea typeface="Calibri" panose="020F0502020204030204" pitchFamily="34" charset="0"/>
                <a:cs typeface="Myriad Pro" panose="020B0503030403020204" pitchFamily="34" charset="0"/>
              </a:rPr>
              <a:t>than traditional loan products.</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Flexible terms </a:t>
            </a:r>
            <a:r>
              <a:rPr lang="en-US" dirty="0">
                <a:solidFill>
                  <a:srgbClr val="000000"/>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Simplified application </a:t>
            </a:r>
            <a:r>
              <a:rPr lang="en-US" b="1" dirty="0">
                <a:solidFill>
                  <a:srgbClr val="000000"/>
                </a:solidFill>
              </a:rPr>
              <a:t>– </a:t>
            </a:r>
            <a:r>
              <a:rPr lang="en-US" dirty="0">
                <a:solidFill>
                  <a:srgbClr val="000000"/>
                </a:solidFill>
              </a:rPr>
              <a:t>online submission, typically no documentation required.</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Fast underwriting </a:t>
            </a:r>
            <a:r>
              <a:rPr lang="en-US" b="1" dirty="0">
                <a:solidFill>
                  <a:srgbClr val="000000"/>
                </a:solidFill>
              </a:rPr>
              <a:t>– </a:t>
            </a:r>
            <a:r>
              <a:rPr lang="en-US" dirty="0">
                <a:solidFill>
                  <a:srgbClr val="000000"/>
                </a:solidFill>
              </a:rPr>
              <a:t>usually 1-2 business days; no impact to credit score.</a:t>
            </a:r>
          </a:p>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No fees </a:t>
            </a:r>
            <a:r>
              <a:rPr lang="en-US" dirty="0">
                <a:solidFill>
                  <a:srgbClr val="000000"/>
                </a:solidFill>
              </a:rPr>
              <a:t>to set up or keep open; interest paid only on drawn balances.</a:t>
            </a:r>
            <a:endParaRPr lang="en-US" dirty="0"/>
          </a:p>
        </p:txBody>
      </p:sp>
    </p:spTree>
    <p:extLst>
      <p:ext uri="{BB962C8B-B14F-4D97-AF65-F5344CB8AC3E}">
        <p14:creationId xmlns:p14="http://schemas.microsoft.com/office/powerpoint/2010/main" val="176676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Tree>
    <p:extLst>
      <p:ext uri="{BB962C8B-B14F-4D97-AF65-F5344CB8AC3E}">
        <p14:creationId xmlns:p14="http://schemas.microsoft.com/office/powerpoint/2010/main" val="97637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CD16B1-C0AA-1508-1F0A-4971E735D565}"/>
              </a:ext>
            </a:extLst>
          </p:cNvPr>
          <p:cNvSpPr/>
          <p:nvPr/>
        </p:nvSpPr>
        <p:spPr>
          <a:xfrm>
            <a:off x="655317" y="2624516"/>
            <a:ext cx="5373893" cy="1058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fontScale="90000"/>
          </a:bodyPr>
          <a:lstStyle/>
          <a:p>
            <a:br>
              <a:rPr lang="en-US" dirty="0"/>
            </a:br>
            <a:r>
              <a:rPr lang="en-US" sz="40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655317" y="2663780"/>
            <a:ext cx="5273326" cy="12508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Offer Balanced Wealth Management</a:t>
            </a:r>
            <a:br>
              <a:rPr lang="en-US" b="1" dirty="0">
                <a:solidFill>
                  <a:schemeClr val="bg1"/>
                </a:solidFill>
                <a:latin typeface="Myriad Pro" panose="020B0503030403020204" pitchFamily="34" charset="0"/>
                <a:ea typeface="+mj-ea"/>
                <a:cs typeface="Times New Roman" panose="02020603050405020304" pitchFamily="18" charset="0"/>
              </a:rPr>
            </a:br>
            <a:r>
              <a:rPr lang="en-US" dirty="0">
                <a:solidFill>
                  <a:schemeClr val="bg1"/>
                </a:solidFill>
              </a:rPr>
              <a:t>Help clients manage their entire financial picture, both sides of the balance sheet.</a:t>
            </a:r>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Tree>
    <p:extLst>
      <p:ext uri="{BB962C8B-B14F-4D97-AF65-F5344CB8AC3E}">
        <p14:creationId xmlns:p14="http://schemas.microsoft.com/office/powerpoint/2010/main" val="169451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46715C2-9E29-EFFE-C1BC-37007DC18681}"/>
              </a:ext>
            </a:extLst>
          </p:cNvPr>
          <p:cNvSpPr/>
          <p:nvPr/>
        </p:nvSpPr>
        <p:spPr>
          <a:xfrm>
            <a:off x="690881" y="4186106"/>
            <a:ext cx="5373893" cy="13308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fontScale="90000"/>
          </a:bodyPr>
          <a:lstStyle/>
          <a:p>
            <a:br>
              <a:rPr lang="en-US" dirty="0"/>
            </a:br>
            <a:r>
              <a:rPr lang="en-US" sz="40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655317" y="2663780"/>
            <a:ext cx="5273326" cy="11532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Offer Balanced Wealth Management</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Help clients manage their entire financial picture on both sides of the balance sheet.</a:t>
            </a:r>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Facilitate Asset Acquisition</a:t>
            </a:r>
            <a:br>
              <a:rPr lang="en-US" b="1" u="sng" dirty="0">
                <a:solidFill>
                  <a:schemeClr val="bg1"/>
                </a:solidFill>
                <a:latin typeface="Myriad Pro" panose="020B0503030403020204" pitchFamily="34" charset="0"/>
                <a:ea typeface="+mj-ea"/>
                <a:cs typeface="Times New Roman" panose="02020603050405020304" pitchFamily="18" charset="0"/>
              </a:rPr>
            </a:br>
            <a:r>
              <a:rPr lang="en-US" dirty="0">
                <a:solidFill>
                  <a:schemeClr val="bg1"/>
                </a:solidFill>
              </a:rPr>
              <a:t>Develop deeper relationships as a trusted advisor offering clients </a:t>
            </a:r>
            <a:r>
              <a:rPr lang="en-US" u="sng" dirty="0">
                <a:solidFill>
                  <a:schemeClr val="bg1"/>
                </a:solidFill>
              </a:rPr>
              <a:t>holistic</a:t>
            </a:r>
            <a:r>
              <a:rPr lang="en-US" dirty="0">
                <a:solidFill>
                  <a:schemeClr val="bg1"/>
                </a:solidFill>
              </a:rPr>
              <a:t> financial guidance.</a:t>
            </a: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Tree>
    <p:extLst>
      <p:ext uri="{BB962C8B-B14F-4D97-AF65-F5344CB8AC3E}">
        <p14:creationId xmlns:p14="http://schemas.microsoft.com/office/powerpoint/2010/main" val="208517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02ED41A-CFC1-E0C9-0086-8360ADB6002F}"/>
              </a:ext>
            </a:extLst>
          </p:cNvPr>
          <p:cNvSpPr/>
          <p:nvPr/>
        </p:nvSpPr>
        <p:spPr>
          <a:xfrm>
            <a:off x="6394564" y="2574957"/>
            <a:ext cx="5485105" cy="13925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fontScale="90000"/>
          </a:bodyPr>
          <a:lstStyle/>
          <a:p>
            <a:br>
              <a:rPr lang="en-US" dirty="0"/>
            </a:br>
            <a:r>
              <a:rPr lang="en-US" sz="40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655317" y="2663780"/>
            <a:ext cx="5273326" cy="11532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Offer Balanced Wealth Management</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Help clients manage their entire financial picture on both sides of the balance sheet.</a:t>
            </a:r>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Improve Asset Retention</a:t>
            </a:r>
            <a:br>
              <a:rPr lang="en-US" b="1" dirty="0">
                <a:solidFill>
                  <a:schemeClr val="bg1"/>
                </a:solidFill>
                <a:latin typeface="Myriad Pro" panose="020B0503030403020204" pitchFamily="34" charset="0"/>
                <a:ea typeface="+mj-ea"/>
                <a:cs typeface="Times New Roman" panose="02020603050405020304" pitchFamily="18" charset="0"/>
              </a:rPr>
            </a:br>
            <a:r>
              <a:rPr lang="en-US" dirty="0">
                <a:solidFill>
                  <a:schemeClr val="bg1"/>
                </a:solidFill>
              </a:rPr>
              <a:t>Offer a liquidity solution that keeps investments intact, enabling more control over investing decisions.</a:t>
            </a:r>
            <a:r>
              <a:rPr lang="en-US" baseline="30000" dirty="0">
                <a:solidFill>
                  <a:schemeClr val="bg1"/>
                </a:solidFill>
              </a:rPr>
              <a:t>1</a:t>
            </a: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Facilitate Asset Acquisition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Develop deeper relationships as a trusted advisor offering clients </a:t>
            </a:r>
            <a:r>
              <a:rPr lang="en-US" u="sng" dirty="0">
                <a:solidFill>
                  <a:srgbClr val="000000"/>
                </a:solidFill>
              </a:rPr>
              <a:t>holistic</a:t>
            </a:r>
            <a:r>
              <a:rPr lang="en-US" dirty="0">
                <a:solidFill>
                  <a:srgbClr val="000000"/>
                </a:solidFill>
              </a:rPr>
              <a:t> financial guidance.</a:t>
            </a: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F2D20"/>
              </a:buClr>
              <a:buNone/>
            </a:pPr>
            <a:endParaRPr lang="en-US" dirty="0">
              <a:solidFill>
                <a:srgbClr val="000000"/>
              </a:solidFill>
            </a:endParaRPr>
          </a:p>
        </p:txBody>
      </p:sp>
      <p:sp>
        <p:nvSpPr>
          <p:cNvPr id="9" name="Rectangle 8">
            <a:extLst>
              <a:ext uri="{FF2B5EF4-FFF2-40B4-BE49-F238E27FC236}">
                <a16:creationId xmlns:a16="http://schemas.microsoft.com/office/drawing/2014/main" id="{A0D75CF2-E4D0-FB1B-BE9A-159B64A0EE6A}"/>
              </a:ext>
            </a:extLst>
          </p:cNvPr>
          <p:cNvSpPr/>
          <p:nvPr/>
        </p:nvSpPr>
        <p:spPr>
          <a:xfrm>
            <a:off x="-1" y="6635692"/>
            <a:ext cx="2869035" cy="2223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baseline="30000" dirty="0">
                <a:solidFill>
                  <a:schemeClr val="tx1"/>
                </a:solidFill>
              </a:rPr>
              <a:t>1</a:t>
            </a:r>
            <a:r>
              <a:rPr lang="en-US" sz="800" dirty="0">
                <a:solidFill>
                  <a:schemeClr val="tx1"/>
                </a:solidFill>
              </a:rPr>
              <a:t> There is no restriction on trading pledged securities.</a:t>
            </a:r>
          </a:p>
        </p:txBody>
      </p:sp>
    </p:spTree>
    <p:extLst>
      <p:ext uri="{BB962C8B-B14F-4D97-AF65-F5344CB8AC3E}">
        <p14:creationId xmlns:p14="http://schemas.microsoft.com/office/powerpoint/2010/main" val="148022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4BEA74-FB12-4A37-6DAF-EF4F0BE51B01}"/>
              </a:ext>
            </a:extLst>
          </p:cNvPr>
          <p:cNvSpPr/>
          <p:nvPr/>
        </p:nvSpPr>
        <p:spPr>
          <a:xfrm>
            <a:off x="6394564" y="4123432"/>
            <a:ext cx="5485105" cy="12287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fontScale="90000"/>
          </a:bodyPr>
          <a:lstStyle/>
          <a:p>
            <a:br>
              <a:rPr lang="en-US" dirty="0"/>
            </a:br>
            <a:r>
              <a:rPr lang="en-US" sz="40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655317" y="2663780"/>
            <a:ext cx="5273326" cy="11532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Offer Balanced Wealth Management</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Help clients manage their entire financial picture on both sides of the balance sheet.</a:t>
            </a:r>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Improve Asset Retention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Offer a liquidity solution that keeps investments intact, enabling more control over investing decisions.</a:t>
            </a:r>
            <a:r>
              <a:rPr lang="en-US" baseline="30000" dirty="0">
                <a:solidFill>
                  <a:srgbClr val="000000"/>
                </a:solidFill>
              </a:rPr>
              <a:t>1</a:t>
            </a: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Facilitate Asset Acquisition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Develop deeper relationships as a trusted advisor offering clients </a:t>
            </a:r>
            <a:r>
              <a:rPr lang="en-US" u="sng" dirty="0">
                <a:solidFill>
                  <a:srgbClr val="000000"/>
                </a:solidFill>
              </a:rPr>
              <a:t>holistic</a:t>
            </a:r>
            <a:r>
              <a:rPr lang="en-US" dirty="0">
                <a:solidFill>
                  <a:srgbClr val="000000"/>
                </a:solidFill>
              </a:rPr>
              <a:t> financial guidance.</a:t>
            </a: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Differentiation</a:t>
            </a:r>
            <a:br>
              <a:rPr lang="en-US" b="1" u="sng" dirty="0">
                <a:solidFill>
                  <a:schemeClr val="bg1"/>
                </a:solidFill>
                <a:latin typeface="Myriad Pro" panose="020B0503030403020204" pitchFamily="34" charset="0"/>
                <a:ea typeface="+mj-ea"/>
                <a:cs typeface="Times New Roman" panose="02020603050405020304" pitchFamily="18" charset="0"/>
              </a:rPr>
            </a:br>
            <a:r>
              <a:rPr lang="en-US" dirty="0">
                <a:solidFill>
                  <a:schemeClr val="bg1"/>
                </a:solidFill>
              </a:rPr>
              <a:t>Distinguish your value with a complete product offering.</a:t>
            </a:r>
          </a:p>
        </p:txBody>
      </p:sp>
      <p:sp>
        <p:nvSpPr>
          <p:cNvPr id="9" name="Rectangle 8">
            <a:extLst>
              <a:ext uri="{FF2B5EF4-FFF2-40B4-BE49-F238E27FC236}">
                <a16:creationId xmlns:a16="http://schemas.microsoft.com/office/drawing/2014/main" id="{E9B72ACE-8F91-0631-12C7-F633A46AA8A6}"/>
              </a:ext>
            </a:extLst>
          </p:cNvPr>
          <p:cNvSpPr/>
          <p:nvPr/>
        </p:nvSpPr>
        <p:spPr>
          <a:xfrm>
            <a:off x="-1" y="6635692"/>
            <a:ext cx="2869035" cy="2223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baseline="30000" dirty="0">
                <a:solidFill>
                  <a:schemeClr val="tx1"/>
                </a:solidFill>
              </a:rPr>
              <a:t>1</a:t>
            </a:r>
            <a:r>
              <a:rPr lang="en-US" sz="800" dirty="0">
                <a:solidFill>
                  <a:schemeClr val="tx1"/>
                </a:solidFill>
              </a:rPr>
              <a:t> There is no restriction on trading pledged securities.</a:t>
            </a:r>
          </a:p>
        </p:txBody>
      </p:sp>
    </p:spTree>
    <p:extLst>
      <p:ext uri="{BB962C8B-B14F-4D97-AF65-F5344CB8AC3E}">
        <p14:creationId xmlns:p14="http://schemas.microsoft.com/office/powerpoint/2010/main" val="136283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Agenda</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1519383" y="2415513"/>
            <a:ext cx="7836174" cy="4219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3000"/>
              </a:spcBef>
              <a:buClr>
                <a:srgbClr val="9F2D20"/>
              </a:buClr>
              <a:buFont typeface="+mj-lt"/>
              <a:buAutoNum type="arabicPeriod"/>
            </a:pPr>
            <a:r>
              <a:rPr lang="en-US" sz="2500" dirty="0">
                <a:solidFill>
                  <a:srgbClr val="000000"/>
                </a:solidFill>
              </a:rPr>
              <a:t>What is Securities-Based Lending (SBL)?</a:t>
            </a:r>
          </a:p>
          <a:p>
            <a:pPr marL="514350" indent="-514350">
              <a:lnSpc>
                <a:spcPct val="100000"/>
              </a:lnSpc>
              <a:spcBef>
                <a:spcPts val="3000"/>
              </a:spcBef>
              <a:buClr>
                <a:srgbClr val="9F2D20"/>
              </a:buClr>
              <a:buFont typeface="+mj-lt"/>
              <a:buAutoNum type="arabicPeriod"/>
            </a:pPr>
            <a:r>
              <a:rPr lang="en-US" sz="2500" dirty="0">
                <a:solidFill>
                  <a:srgbClr val="000000"/>
                </a:solidFill>
              </a:rPr>
              <a:t>The Value of SBL</a:t>
            </a:r>
          </a:p>
          <a:p>
            <a:pPr marL="514350" indent="-514350">
              <a:lnSpc>
                <a:spcPct val="100000"/>
              </a:lnSpc>
              <a:spcBef>
                <a:spcPts val="3000"/>
              </a:spcBef>
              <a:buClr>
                <a:srgbClr val="9F2D20"/>
              </a:buClr>
              <a:buFont typeface="+mj-lt"/>
              <a:buAutoNum type="arabicPeriod"/>
            </a:pPr>
            <a:r>
              <a:rPr lang="en-US" sz="2500" dirty="0">
                <a:solidFill>
                  <a:srgbClr val="000000"/>
                </a:solidFill>
              </a:rPr>
              <a:t>How Clients are Using SBL</a:t>
            </a:r>
          </a:p>
          <a:p>
            <a:pPr marL="514350" indent="-514350">
              <a:lnSpc>
                <a:spcPct val="100000"/>
              </a:lnSpc>
              <a:spcBef>
                <a:spcPts val="3000"/>
              </a:spcBef>
              <a:buClr>
                <a:srgbClr val="9F2D20"/>
              </a:buClr>
              <a:buFont typeface="+mj-lt"/>
              <a:buAutoNum type="arabicPeriod"/>
            </a:pPr>
            <a:r>
              <a:rPr lang="en-US" sz="2500" dirty="0">
                <a:solidFill>
                  <a:srgbClr val="000000"/>
                </a:solidFill>
              </a:rPr>
              <a:t>SBL at Leader Bank</a:t>
            </a:r>
          </a:p>
        </p:txBody>
      </p:sp>
    </p:spTree>
    <p:extLst>
      <p:ext uri="{BB962C8B-B14F-4D97-AF65-F5344CB8AC3E}">
        <p14:creationId xmlns:p14="http://schemas.microsoft.com/office/powerpoint/2010/main" val="2342707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fontScale="90000"/>
          </a:bodyPr>
          <a:lstStyle/>
          <a:p>
            <a:br>
              <a:rPr lang="en-US" dirty="0"/>
            </a:br>
            <a:r>
              <a:rPr lang="en-US" sz="4000" b="1" dirty="0">
                <a:solidFill>
                  <a:srgbClr val="9F2D20"/>
                </a:solidFill>
                <a:latin typeface="Myriad Pro" panose="020B0503030403020204" pitchFamily="34" charset="0"/>
                <a:cs typeface="Times New Roman" panose="02020603050405020304" pitchFamily="18" charset="0"/>
              </a:rPr>
              <a:t>What is the Value to the Advisor?</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655317" y="2663780"/>
            <a:ext cx="5273326" cy="115321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Offer Balanced Wealth Management</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Help clients manage their entire financial picture on both sides of the balance sheet.</a:t>
            </a:r>
          </a:p>
        </p:txBody>
      </p:sp>
      <p:sp>
        <p:nvSpPr>
          <p:cNvPr id="5" name="Content Placeholder 12">
            <a:extLst>
              <a:ext uri="{FF2B5EF4-FFF2-40B4-BE49-F238E27FC236}">
                <a16:creationId xmlns:a16="http://schemas.microsoft.com/office/drawing/2014/main" id="{ED28EE25-DE7A-C655-397A-A15BC496D0BD}"/>
              </a:ext>
            </a:extLst>
          </p:cNvPr>
          <p:cNvSpPr txBox="1">
            <a:spLocks/>
          </p:cNvSpPr>
          <p:nvPr/>
        </p:nvSpPr>
        <p:spPr>
          <a:xfrm>
            <a:off x="6283354" y="2663780"/>
            <a:ext cx="5596315" cy="13925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Improve Asset Retention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Offer a liquidity solution that keeps investments intact, enabling more control over investing decisions.</a:t>
            </a:r>
            <a:r>
              <a:rPr lang="en-US" baseline="30000" dirty="0">
                <a:solidFill>
                  <a:srgbClr val="000000"/>
                </a:solidFill>
              </a:rPr>
              <a:t>1</a:t>
            </a:r>
            <a:endParaRPr lang="en-US" dirty="0">
              <a:solidFill>
                <a:srgbClr val="000000"/>
              </a:solidFill>
            </a:endParaRPr>
          </a:p>
        </p:txBody>
      </p:sp>
      <p:sp>
        <p:nvSpPr>
          <p:cNvPr id="7" name="Content Placeholder 12">
            <a:extLst>
              <a:ext uri="{FF2B5EF4-FFF2-40B4-BE49-F238E27FC236}">
                <a16:creationId xmlns:a16="http://schemas.microsoft.com/office/drawing/2014/main" id="{071D5D3D-6D3A-DD46-BDB8-91FD754CCBDC}"/>
              </a:ext>
            </a:extLst>
          </p:cNvPr>
          <p:cNvSpPr txBox="1">
            <a:spLocks/>
          </p:cNvSpPr>
          <p:nvPr/>
        </p:nvSpPr>
        <p:spPr>
          <a:xfrm>
            <a:off x="655317" y="4186106"/>
            <a:ext cx="5273326" cy="15311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Facilitate Asset Acquisition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Develop deeper relationships as a trusted advisor offering clients </a:t>
            </a:r>
            <a:r>
              <a:rPr lang="en-US" u="sng" dirty="0">
                <a:solidFill>
                  <a:srgbClr val="000000"/>
                </a:solidFill>
              </a:rPr>
              <a:t>holistic</a:t>
            </a:r>
            <a:r>
              <a:rPr lang="en-US" dirty="0">
                <a:solidFill>
                  <a:srgbClr val="000000"/>
                </a:solidFill>
              </a:rPr>
              <a:t> financial guidance.</a:t>
            </a:r>
          </a:p>
        </p:txBody>
      </p:sp>
      <p:sp>
        <p:nvSpPr>
          <p:cNvPr id="8" name="Content Placeholder 12">
            <a:extLst>
              <a:ext uri="{FF2B5EF4-FFF2-40B4-BE49-F238E27FC236}">
                <a16:creationId xmlns:a16="http://schemas.microsoft.com/office/drawing/2014/main" id="{2D7516A8-E9D7-8BB0-96CE-1CF9834C1597}"/>
              </a:ext>
            </a:extLst>
          </p:cNvPr>
          <p:cNvSpPr txBox="1">
            <a:spLocks/>
          </p:cNvSpPr>
          <p:nvPr/>
        </p:nvSpPr>
        <p:spPr>
          <a:xfrm>
            <a:off x="6283355" y="4186106"/>
            <a:ext cx="5596314" cy="1330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Differentiation</a:t>
            </a:r>
            <a:br>
              <a:rPr lang="en-US" b="1" dirty="0">
                <a:solidFill>
                  <a:srgbClr val="9F2D20"/>
                </a:solidFill>
                <a:latin typeface="Myriad Pro" panose="020B0503030403020204" pitchFamily="34" charset="0"/>
                <a:ea typeface="+mj-ea"/>
                <a:cs typeface="Times New Roman" panose="02020603050405020304" pitchFamily="18" charset="0"/>
              </a:rPr>
            </a:br>
            <a:r>
              <a:rPr lang="en-US" dirty="0">
                <a:solidFill>
                  <a:srgbClr val="000000"/>
                </a:solidFill>
              </a:rPr>
              <a:t>Distinguish your value with a complete product offering.</a:t>
            </a:r>
          </a:p>
        </p:txBody>
      </p:sp>
      <p:sp>
        <p:nvSpPr>
          <p:cNvPr id="3" name="Rectangle 2">
            <a:extLst>
              <a:ext uri="{FF2B5EF4-FFF2-40B4-BE49-F238E27FC236}">
                <a16:creationId xmlns:a16="http://schemas.microsoft.com/office/drawing/2014/main" id="{E666111A-B1B9-2CC7-855D-1507CA5510DD}"/>
              </a:ext>
            </a:extLst>
          </p:cNvPr>
          <p:cNvSpPr/>
          <p:nvPr/>
        </p:nvSpPr>
        <p:spPr>
          <a:xfrm>
            <a:off x="-1" y="6635692"/>
            <a:ext cx="2869035" cy="2223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baseline="30000" dirty="0">
                <a:solidFill>
                  <a:schemeClr val="tx1"/>
                </a:solidFill>
              </a:rPr>
              <a:t>1</a:t>
            </a:r>
            <a:r>
              <a:rPr lang="en-US" sz="800" dirty="0">
                <a:solidFill>
                  <a:schemeClr val="tx1"/>
                </a:solidFill>
              </a:rPr>
              <a:t> There is no restriction on trading pledged securities.</a:t>
            </a:r>
          </a:p>
        </p:txBody>
      </p:sp>
    </p:spTree>
    <p:extLst>
      <p:ext uri="{BB962C8B-B14F-4D97-AF65-F5344CB8AC3E}">
        <p14:creationId xmlns:p14="http://schemas.microsoft.com/office/powerpoint/2010/main" val="134356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CED76EA-33E2-EDA6-071B-FA570098C4DE}"/>
              </a:ext>
            </a:extLst>
          </p:cNvPr>
          <p:cNvSpPr/>
          <p:nvPr/>
        </p:nvSpPr>
        <p:spPr>
          <a:xfrm>
            <a:off x="768078" y="3254531"/>
            <a:ext cx="2868923" cy="12287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5" y="52236"/>
            <a:ext cx="4336132"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How are Clients using SBL</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1127286" y="2353165"/>
            <a:ext cx="10426540"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Clr>
                <a:srgbClr val="9F2D20"/>
              </a:buClr>
              <a:buNone/>
            </a:pPr>
            <a:r>
              <a:rPr lang="en-US" sz="2200" b="1" dirty="0">
                <a:solidFill>
                  <a:srgbClr val="000000"/>
                </a:solidFill>
                <a:ea typeface="Calibri" panose="020F0502020204030204" pitchFamily="34" charset="0"/>
                <a:cs typeface="Myriad Pro" panose="020B0503030403020204" pitchFamily="34" charset="0"/>
              </a:rPr>
              <a:t>An efficient way to finance virtually </a:t>
            </a:r>
            <a:r>
              <a:rPr lang="en-US" sz="2200" b="1" u="sng" dirty="0">
                <a:solidFill>
                  <a:srgbClr val="000000"/>
                </a:solidFill>
                <a:ea typeface="Calibri" panose="020F0502020204030204" pitchFamily="34" charset="0"/>
                <a:cs typeface="Myriad Pro" panose="020B0503030403020204" pitchFamily="34" charset="0"/>
              </a:rPr>
              <a:t>any</a:t>
            </a:r>
            <a:r>
              <a:rPr lang="en-US" sz="2200" b="1" dirty="0">
                <a:solidFill>
                  <a:srgbClr val="000000"/>
                </a:solidFill>
                <a:ea typeface="Calibri" panose="020F0502020204030204" pitchFamily="34" charset="0"/>
                <a:cs typeface="Myriad Pro" panose="020B0503030403020204" pitchFamily="34" charset="0"/>
              </a:rPr>
              <a:t> personal or business need…</a:t>
            </a:r>
          </a:p>
        </p:txBody>
      </p:sp>
      <p:grpSp>
        <p:nvGrpSpPr>
          <p:cNvPr id="35" name="Group 34">
            <a:extLst>
              <a:ext uri="{FF2B5EF4-FFF2-40B4-BE49-F238E27FC236}">
                <a16:creationId xmlns:a16="http://schemas.microsoft.com/office/drawing/2014/main" id="{A23E9A5F-2715-E593-FB65-96FC1932245A}"/>
              </a:ext>
            </a:extLst>
          </p:cNvPr>
          <p:cNvGrpSpPr/>
          <p:nvPr/>
        </p:nvGrpSpPr>
        <p:grpSpPr>
          <a:xfrm>
            <a:off x="851610" y="3494560"/>
            <a:ext cx="2852993" cy="904363"/>
            <a:chOff x="639089" y="3892766"/>
            <a:chExt cx="2852993" cy="904363"/>
          </a:xfrm>
          <a:noFill/>
        </p:grpSpPr>
        <p:pic>
          <p:nvPicPr>
            <p:cNvPr id="5" name="Picture 4" descr="A red line drawing of a house&#10;&#10;Description automatically generated">
              <a:extLst>
                <a:ext uri="{FF2B5EF4-FFF2-40B4-BE49-F238E27FC236}">
                  <a16:creationId xmlns:a16="http://schemas.microsoft.com/office/drawing/2014/main" id="{25049388-D455-7036-1CFA-4E0E44EE4912}"/>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39089" y="3892766"/>
              <a:ext cx="771788" cy="771788"/>
            </a:xfrm>
            <a:prstGeom prst="rect">
              <a:avLst/>
            </a:prstGeom>
            <a:noFill/>
            <a:ln>
              <a:noFill/>
            </a:ln>
          </p:spPr>
        </p:pic>
        <p:sp>
          <p:nvSpPr>
            <p:cNvPr id="24" name="TextBox 23">
              <a:extLst>
                <a:ext uri="{FF2B5EF4-FFF2-40B4-BE49-F238E27FC236}">
                  <a16:creationId xmlns:a16="http://schemas.microsoft.com/office/drawing/2014/main" id="{64E20EED-358D-3D19-2375-E78B4D6B6507}"/>
                </a:ext>
              </a:extLst>
            </p:cNvPr>
            <p:cNvSpPr txBox="1"/>
            <p:nvPr/>
          </p:nvSpPr>
          <p:spPr>
            <a:xfrm>
              <a:off x="1471383" y="3966132"/>
              <a:ext cx="2020699" cy="830997"/>
            </a:xfrm>
            <a:prstGeom prst="rect">
              <a:avLst/>
            </a:prstGeom>
            <a:grpFill/>
            <a:ln>
              <a:noFill/>
            </a:ln>
          </p:spPr>
          <p:txBody>
            <a:bodyPr wrap="square" rtlCol="0">
              <a:spAutoFit/>
            </a:bodyPr>
            <a:lstStyle/>
            <a:p>
              <a:r>
                <a:rPr lang="en-US" sz="2400" b="0" i="0" u="none" strike="noStrike" baseline="30000" dirty="0">
                  <a:solidFill>
                    <a:schemeClr val="bg1"/>
                  </a:solidFill>
                  <a:latin typeface="Myriad Pro" panose="020B0503030403020204" pitchFamily="34" charset="0"/>
                </a:rPr>
                <a:t>Real Estate purchases or construction financing</a:t>
              </a:r>
            </a:p>
          </p:txBody>
        </p:sp>
      </p:grpSp>
      <p:grpSp>
        <p:nvGrpSpPr>
          <p:cNvPr id="39" name="Group 38">
            <a:extLst>
              <a:ext uri="{FF2B5EF4-FFF2-40B4-BE49-F238E27FC236}">
                <a16:creationId xmlns:a16="http://schemas.microsoft.com/office/drawing/2014/main" id="{8A260052-72A8-906F-6A83-74F4E57EA28B}"/>
              </a:ext>
            </a:extLst>
          </p:cNvPr>
          <p:cNvGrpSpPr/>
          <p:nvPr/>
        </p:nvGrpSpPr>
        <p:grpSpPr>
          <a:xfrm>
            <a:off x="6521761" y="3482745"/>
            <a:ext cx="2322259" cy="830997"/>
            <a:chOff x="6309240" y="3880951"/>
            <a:chExt cx="2322259" cy="830997"/>
          </a:xfrm>
        </p:grpSpPr>
        <p:pic>
          <p:nvPicPr>
            <p:cNvPr id="10" name="Picture 9" descr="A red and black building&#10;&#10;Description automatically generated">
              <a:extLst>
                <a:ext uri="{FF2B5EF4-FFF2-40B4-BE49-F238E27FC236}">
                  <a16:creationId xmlns:a16="http://schemas.microsoft.com/office/drawing/2014/main" id="{9F8C7456-2BD9-318C-5336-B421BDD20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240" y="3892615"/>
              <a:ext cx="645830" cy="645830"/>
            </a:xfrm>
            <a:prstGeom prst="rect">
              <a:avLst/>
            </a:prstGeom>
          </p:spPr>
        </p:pic>
        <p:sp>
          <p:nvSpPr>
            <p:cNvPr id="27" name="TextBox 26">
              <a:extLst>
                <a:ext uri="{FF2B5EF4-FFF2-40B4-BE49-F238E27FC236}">
                  <a16:creationId xmlns:a16="http://schemas.microsoft.com/office/drawing/2014/main" id="{BAE1B8A2-086E-E22B-476A-44B429FF2803}"/>
                </a:ext>
              </a:extLst>
            </p:cNvPr>
            <p:cNvSpPr txBox="1"/>
            <p:nvPr/>
          </p:nvSpPr>
          <p:spPr>
            <a:xfrm>
              <a:off x="7101282" y="3880951"/>
              <a:ext cx="1530217" cy="830997"/>
            </a:xfrm>
            <a:prstGeom prst="rect">
              <a:avLst/>
            </a:prstGeom>
            <a:noFill/>
          </p:spPr>
          <p:txBody>
            <a:bodyPr wrap="square" rtlCol="0">
              <a:spAutoFit/>
            </a:bodyPr>
            <a:lstStyle/>
            <a:p>
              <a:pPr marR="0" algn="l" rtl="0"/>
              <a:r>
                <a:rPr lang="en-US" sz="2400" b="0" i="0" u="none" strike="noStrike" baseline="30000" dirty="0">
                  <a:solidFill>
                    <a:srgbClr val="000000"/>
                  </a:solidFill>
                  <a:latin typeface="Myriad Pro" panose="020B0503030403020204" pitchFamily="34" charset="0"/>
                </a:rPr>
                <a:t>Funds for tax payments or liabilities</a:t>
              </a:r>
            </a:p>
          </p:txBody>
        </p:sp>
      </p:grpSp>
      <p:grpSp>
        <p:nvGrpSpPr>
          <p:cNvPr id="37" name="Group 36">
            <a:extLst>
              <a:ext uri="{FF2B5EF4-FFF2-40B4-BE49-F238E27FC236}">
                <a16:creationId xmlns:a16="http://schemas.microsoft.com/office/drawing/2014/main" id="{09796509-E01B-4D55-2CAC-AF0451199000}"/>
              </a:ext>
            </a:extLst>
          </p:cNvPr>
          <p:cNvGrpSpPr/>
          <p:nvPr/>
        </p:nvGrpSpPr>
        <p:grpSpPr>
          <a:xfrm>
            <a:off x="9183085" y="3512520"/>
            <a:ext cx="2412297" cy="735868"/>
            <a:chOff x="8970564" y="3910726"/>
            <a:chExt cx="2412297" cy="735868"/>
          </a:xfrm>
        </p:grpSpPr>
        <p:pic>
          <p:nvPicPr>
            <p:cNvPr id="13" name="Picture 12" descr="A red outline of a graduation cap&#10;&#10;Description automatically generated">
              <a:extLst>
                <a:ext uri="{FF2B5EF4-FFF2-40B4-BE49-F238E27FC236}">
                  <a16:creationId xmlns:a16="http://schemas.microsoft.com/office/drawing/2014/main" id="{135BAEB5-5E15-D78A-F23A-900773AC56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0564" y="3910726"/>
              <a:ext cx="735868" cy="735868"/>
            </a:xfrm>
            <a:prstGeom prst="rect">
              <a:avLst/>
            </a:prstGeom>
          </p:spPr>
        </p:pic>
        <p:sp>
          <p:nvSpPr>
            <p:cNvPr id="30" name="TextBox 29">
              <a:extLst>
                <a:ext uri="{FF2B5EF4-FFF2-40B4-BE49-F238E27FC236}">
                  <a16:creationId xmlns:a16="http://schemas.microsoft.com/office/drawing/2014/main" id="{F83D1DBA-D834-7284-6AD3-78C6421292E5}"/>
                </a:ext>
              </a:extLst>
            </p:cNvPr>
            <p:cNvSpPr txBox="1"/>
            <p:nvPr/>
          </p:nvSpPr>
          <p:spPr>
            <a:xfrm>
              <a:off x="9852644" y="3986273"/>
              <a:ext cx="1530217" cy="584775"/>
            </a:xfrm>
            <a:prstGeom prst="rect">
              <a:avLst/>
            </a:prstGeom>
            <a:noFill/>
          </p:spPr>
          <p:txBody>
            <a:bodyPr wrap="square" rtlCol="0">
              <a:spAutoFit/>
            </a:bodyPr>
            <a:lstStyle/>
            <a:p>
              <a:r>
                <a:rPr lang="en-US" sz="2400" b="0" i="0" u="none" strike="noStrike" baseline="30000" dirty="0">
                  <a:solidFill>
                    <a:srgbClr val="000000"/>
                  </a:solidFill>
                  <a:latin typeface="Myriad Pro" panose="020B0503030403020204" pitchFamily="34" charset="0"/>
                </a:rPr>
                <a:t>Pay for education costs</a:t>
              </a:r>
            </a:p>
          </p:txBody>
        </p:sp>
      </p:grpSp>
      <p:grpSp>
        <p:nvGrpSpPr>
          <p:cNvPr id="41" name="Group 40">
            <a:extLst>
              <a:ext uri="{FF2B5EF4-FFF2-40B4-BE49-F238E27FC236}">
                <a16:creationId xmlns:a16="http://schemas.microsoft.com/office/drawing/2014/main" id="{9F14F638-FEF7-658B-B67E-13FBACB56EF1}"/>
              </a:ext>
            </a:extLst>
          </p:cNvPr>
          <p:cNvGrpSpPr/>
          <p:nvPr/>
        </p:nvGrpSpPr>
        <p:grpSpPr>
          <a:xfrm>
            <a:off x="889648" y="4752676"/>
            <a:ext cx="2476807" cy="830997"/>
            <a:chOff x="677127" y="5150882"/>
            <a:chExt cx="2476807" cy="830997"/>
          </a:xfrm>
        </p:grpSpPr>
        <p:pic>
          <p:nvPicPr>
            <p:cNvPr id="23" name="Picture 22" descr="A red line drawing of a graph&#10;&#10;Description automatically generated">
              <a:extLst>
                <a:ext uri="{FF2B5EF4-FFF2-40B4-BE49-F238E27FC236}">
                  <a16:creationId xmlns:a16="http://schemas.microsoft.com/office/drawing/2014/main" id="{7DE3059C-5AB4-2013-1F0D-D1BD7E9CE3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127" y="5167087"/>
              <a:ext cx="695712" cy="695712"/>
            </a:xfrm>
            <a:prstGeom prst="rect">
              <a:avLst/>
            </a:prstGeom>
          </p:spPr>
        </p:pic>
        <p:sp>
          <p:nvSpPr>
            <p:cNvPr id="31" name="TextBox 30">
              <a:extLst>
                <a:ext uri="{FF2B5EF4-FFF2-40B4-BE49-F238E27FC236}">
                  <a16:creationId xmlns:a16="http://schemas.microsoft.com/office/drawing/2014/main" id="{8215BB34-7DAC-5686-E676-B6991660B343}"/>
                </a:ext>
              </a:extLst>
            </p:cNvPr>
            <p:cNvSpPr txBox="1"/>
            <p:nvPr/>
          </p:nvSpPr>
          <p:spPr>
            <a:xfrm>
              <a:off x="1519327" y="5150882"/>
              <a:ext cx="1634607" cy="830997"/>
            </a:xfrm>
            <a:prstGeom prst="rect">
              <a:avLst/>
            </a:prstGeom>
            <a:noFill/>
          </p:spPr>
          <p:txBody>
            <a:bodyPr wrap="square" rtlCol="0">
              <a:spAutoFit/>
            </a:bodyPr>
            <a:lstStyle/>
            <a:p>
              <a:r>
                <a:rPr lang="en-US" sz="2400" b="0" i="0" u="none" strike="noStrike" baseline="30000" dirty="0">
                  <a:solidFill>
                    <a:srgbClr val="000000"/>
                  </a:solidFill>
                  <a:latin typeface="Myriad Pro" panose="020B0503030403020204" pitchFamily="34" charset="0"/>
                </a:rPr>
                <a:t>Cash flow to cover business expenses </a:t>
              </a:r>
            </a:p>
          </p:txBody>
        </p:sp>
      </p:grpSp>
      <p:grpSp>
        <p:nvGrpSpPr>
          <p:cNvPr id="40" name="Group 39">
            <a:extLst>
              <a:ext uri="{FF2B5EF4-FFF2-40B4-BE49-F238E27FC236}">
                <a16:creationId xmlns:a16="http://schemas.microsoft.com/office/drawing/2014/main" id="{C89DED31-882E-CB68-057E-558A541B436D}"/>
              </a:ext>
            </a:extLst>
          </p:cNvPr>
          <p:cNvGrpSpPr/>
          <p:nvPr/>
        </p:nvGrpSpPr>
        <p:grpSpPr>
          <a:xfrm>
            <a:off x="3730431" y="4768881"/>
            <a:ext cx="2529581" cy="830997"/>
            <a:chOff x="3517910" y="5167087"/>
            <a:chExt cx="2529581" cy="830997"/>
          </a:xfrm>
        </p:grpSpPr>
        <p:pic>
          <p:nvPicPr>
            <p:cNvPr id="17" name="Picture 16" descr="A red line drawing of a hammer&#10;&#10;Description automatically generated">
              <a:extLst>
                <a:ext uri="{FF2B5EF4-FFF2-40B4-BE49-F238E27FC236}">
                  <a16:creationId xmlns:a16="http://schemas.microsoft.com/office/drawing/2014/main" id="{9797DC49-5542-02F9-73FB-D24054BBA7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910" y="5171113"/>
              <a:ext cx="790536" cy="790536"/>
            </a:xfrm>
            <a:prstGeom prst="rect">
              <a:avLst/>
            </a:prstGeom>
          </p:spPr>
        </p:pic>
        <p:sp>
          <p:nvSpPr>
            <p:cNvPr id="32" name="TextBox 31">
              <a:extLst>
                <a:ext uri="{FF2B5EF4-FFF2-40B4-BE49-F238E27FC236}">
                  <a16:creationId xmlns:a16="http://schemas.microsoft.com/office/drawing/2014/main" id="{757DB100-0159-ED9C-32D3-A596F96B8D1C}"/>
                </a:ext>
              </a:extLst>
            </p:cNvPr>
            <p:cNvSpPr txBox="1"/>
            <p:nvPr/>
          </p:nvSpPr>
          <p:spPr>
            <a:xfrm>
              <a:off x="4412884" y="5167087"/>
              <a:ext cx="1634607" cy="830997"/>
            </a:xfrm>
            <a:prstGeom prst="rect">
              <a:avLst/>
            </a:prstGeom>
            <a:noFill/>
          </p:spPr>
          <p:txBody>
            <a:bodyPr wrap="square" rtlCol="0">
              <a:spAutoFit/>
            </a:bodyPr>
            <a:lstStyle/>
            <a:p>
              <a:pPr marR="0" algn="l" rtl="0"/>
              <a:r>
                <a:rPr lang="en-US" sz="2400" b="0" i="0" u="none" strike="noStrike" baseline="30000" dirty="0">
                  <a:solidFill>
                    <a:srgbClr val="000000"/>
                  </a:solidFill>
                  <a:latin typeface="Myriad Pro" panose="020B0503030403020204" pitchFamily="34" charset="0"/>
                </a:rPr>
                <a:t>Make home improvements or repairs</a:t>
              </a:r>
            </a:p>
          </p:txBody>
        </p:sp>
      </p:grpSp>
      <p:grpSp>
        <p:nvGrpSpPr>
          <p:cNvPr id="36" name="Group 35">
            <a:extLst>
              <a:ext uri="{FF2B5EF4-FFF2-40B4-BE49-F238E27FC236}">
                <a16:creationId xmlns:a16="http://schemas.microsoft.com/office/drawing/2014/main" id="{B85A09F7-2DA0-E7F1-47CF-D60B97068D49}"/>
              </a:ext>
            </a:extLst>
          </p:cNvPr>
          <p:cNvGrpSpPr/>
          <p:nvPr/>
        </p:nvGrpSpPr>
        <p:grpSpPr>
          <a:xfrm>
            <a:off x="6521084" y="4786670"/>
            <a:ext cx="2739388" cy="830997"/>
            <a:chOff x="6308563" y="5184876"/>
            <a:chExt cx="2739388" cy="830997"/>
          </a:xfrm>
        </p:grpSpPr>
        <p:pic>
          <p:nvPicPr>
            <p:cNvPr id="19" name="Picture 18" descr="A red line drawing of a sailboat&#10;&#10;Description automatically generated">
              <a:extLst>
                <a:ext uri="{FF2B5EF4-FFF2-40B4-BE49-F238E27FC236}">
                  <a16:creationId xmlns:a16="http://schemas.microsoft.com/office/drawing/2014/main" id="{2195A63B-46BE-4DE2-3B74-7997BB0124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8563" y="5234730"/>
              <a:ext cx="647184" cy="647184"/>
            </a:xfrm>
            <a:prstGeom prst="rect">
              <a:avLst/>
            </a:prstGeom>
          </p:spPr>
        </p:pic>
        <p:sp>
          <p:nvSpPr>
            <p:cNvPr id="33" name="TextBox 32">
              <a:extLst>
                <a:ext uri="{FF2B5EF4-FFF2-40B4-BE49-F238E27FC236}">
                  <a16:creationId xmlns:a16="http://schemas.microsoft.com/office/drawing/2014/main" id="{734365EB-FA07-1F4C-E23F-D0D505F21798}"/>
                </a:ext>
              </a:extLst>
            </p:cNvPr>
            <p:cNvSpPr txBox="1"/>
            <p:nvPr/>
          </p:nvSpPr>
          <p:spPr>
            <a:xfrm>
              <a:off x="7101282" y="5184876"/>
              <a:ext cx="1946669" cy="830997"/>
            </a:xfrm>
            <a:prstGeom prst="rect">
              <a:avLst/>
            </a:prstGeom>
            <a:noFill/>
          </p:spPr>
          <p:txBody>
            <a:bodyPr wrap="square" rtlCol="0">
              <a:spAutoFit/>
            </a:bodyPr>
            <a:lstStyle/>
            <a:p>
              <a:pPr marR="0" algn="l" rtl="0"/>
              <a:r>
                <a:rPr lang="en-US" sz="2400" b="0" i="0" u="none" strike="noStrike" baseline="30000" dirty="0">
                  <a:solidFill>
                    <a:srgbClr val="000000"/>
                  </a:solidFill>
                  <a:latin typeface="Myriad Pro" panose="020B0503030403020204" pitchFamily="34" charset="0"/>
                </a:rPr>
                <a:t>Car, boat, or any other personal luxury purchases</a:t>
              </a:r>
            </a:p>
          </p:txBody>
        </p:sp>
      </p:grpSp>
      <p:grpSp>
        <p:nvGrpSpPr>
          <p:cNvPr id="38" name="Group 37">
            <a:extLst>
              <a:ext uri="{FF2B5EF4-FFF2-40B4-BE49-F238E27FC236}">
                <a16:creationId xmlns:a16="http://schemas.microsoft.com/office/drawing/2014/main" id="{12331802-C67C-2E62-FC36-3359CC20FAD6}"/>
              </a:ext>
            </a:extLst>
          </p:cNvPr>
          <p:cNvGrpSpPr/>
          <p:nvPr/>
        </p:nvGrpSpPr>
        <p:grpSpPr>
          <a:xfrm>
            <a:off x="9195619" y="4706996"/>
            <a:ext cx="2859361" cy="1139204"/>
            <a:chOff x="8983098" y="5105202"/>
            <a:chExt cx="2996381" cy="1139204"/>
          </a:xfrm>
        </p:grpSpPr>
        <p:pic>
          <p:nvPicPr>
            <p:cNvPr id="21" name="Picture 20" descr="A red and white light&#10;&#10;Description automatically generated">
              <a:extLst>
                <a:ext uri="{FF2B5EF4-FFF2-40B4-BE49-F238E27FC236}">
                  <a16:creationId xmlns:a16="http://schemas.microsoft.com/office/drawing/2014/main" id="{638AAF18-C760-0269-0B8A-AE1558A6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83098" y="5105202"/>
              <a:ext cx="710801" cy="710801"/>
            </a:xfrm>
            <a:prstGeom prst="rect">
              <a:avLst/>
            </a:prstGeom>
          </p:spPr>
        </p:pic>
        <p:sp>
          <p:nvSpPr>
            <p:cNvPr id="34" name="TextBox 33">
              <a:extLst>
                <a:ext uri="{FF2B5EF4-FFF2-40B4-BE49-F238E27FC236}">
                  <a16:creationId xmlns:a16="http://schemas.microsoft.com/office/drawing/2014/main" id="{89F37847-C09B-A0A4-5462-4EDF929F8511}"/>
                </a:ext>
              </a:extLst>
            </p:cNvPr>
            <p:cNvSpPr txBox="1"/>
            <p:nvPr/>
          </p:nvSpPr>
          <p:spPr>
            <a:xfrm>
              <a:off x="9852644" y="5167188"/>
              <a:ext cx="2126835" cy="1077218"/>
            </a:xfrm>
            <a:prstGeom prst="rect">
              <a:avLst/>
            </a:prstGeom>
            <a:noFill/>
          </p:spPr>
          <p:txBody>
            <a:bodyPr wrap="square" rtlCol="0">
              <a:spAutoFit/>
            </a:bodyPr>
            <a:lstStyle/>
            <a:p>
              <a:pPr marR="0" algn="l" rtl="0"/>
              <a:r>
                <a:rPr lang="en-US" sz="2400" b="0" i="0" u="none" strike="noStrike" baseline="30000" dirty="0">
                  <a:solidFill>
                    <a:srgbClr val="000000"/>
                  </a:solidFill>
                  <a:latin typeface="Myriad Pro" panose="020B0503030403020204" pitchFamily="34" charset="0"/>
                </a:rPr>
                <a:t>Help covering unexpected emergencies or expenses</a:t>
              </a:r>
            </a:p>
          </p:txBody>
        </p:sp>
      </p:grpSp>
      <p:grpSp>
        <p:nvGrpSpPr>
          <p:cNvPr id="45" name="Group 44">
            <a:extLst>
              <a:ext uri="{FF2B5EF4-FFF2-40B4-BE49-F238E27FC236}">
                <a16:creationId xmlns:a16="http://schemas.microsoft.com/office/drawing/2014/main" id="{F4F23083-FE7F-7B23-6CF1-2DBC05D0A17C}"/>
              </a:ext>
            </a:extLst>
          </p:cNvPr>
          <p:cNvGrpSpPr/>
          <p:nvPr/>
        </p:nvGrpSpPr>
        <p:grpSpPr>
          <a:xfrm>
            <a:off x="3783213" y="3537968"/>
            <a:ext cx="2372409" cy="684973"/>
            <a:chOff x="3570692" y="3936174"/>
            <a:chExt cx="2372409" cy="684973"/>
          </a:xfrm>
        </p:grpSpPr>
        <p:sp>
          <p:nvSpPr>
            <p:cNvPr id="26" name="TextBox 25">
              <a:extLst>
                <a:ext uri="{FF2B5EF4-FFF2-40B4-BE49-F238E27FC236}">
                  <a16:creationId xmlns:a16="http://schemas.microsoft.com/office/drawing/2014/main" id="{B2B5ABE2-67BF-1D6A-AA34-22DB2F8643A4}"/>
                </a:ext>
              </a:extLst>
            </p:cNvPr>
            <p:cNvSpPr txBox="1"/>
            <p:nvPr/>
          </p:nvSpPr>
          <p:spPr>
            <a:xfrm>
              <a:off x="4412884" y="3986273"/>
              <a:ext cx="1530217" cy="584775"/>
            </a:xfrm>
            <a:prstGeom prst="rect">
              <a:avLst/>
            </a:prstGeom>
            <a:noFill/>
          </p:spPr>
          <p:txBody>
            <a:bodyPr wrap="square" rtlCol="0">
              <a:spAutoFit/>
            </a:bodyPr>
            <a:lstStyle/>
            <a:p>
              <a:pPr marR="0" algn="l" rtl="0"/>
              <a:r>
                <a:rPr lang="en-US" sz="2400" b="0" i="0" u="none" strike="noStrike" baseline="30000" dirty="0">
                  <a:solidFill>
                    <a:srgbClr val="000000"/>
                  </a:solidFill>
                  <a:latin typeface="Myriad Pro" panose="020B0503030403020204" pitchFamily="34" charset="0"/>
                </a:rPr>
                <a:t>Help with debt consolidation </a:t>
              </a:r>
            </a:p>
          </p:txBody>
        </p:sp>
        <p:grpSp>
          <p:nvGrpSpPr>
            <p:cNvPr id="44" name="Group 43">
              <a:extLst>
                <a:ext uri="{FF2B5EF4-FFF2-40B4-BE49-F238E27FC236}">
                  <a16:creationId xmlns:a16="http://schemas.microsoft.com/office/drawing/2014/main" id="{2C1DAA50-DE7F-0B84-0680-7D7DB3DBE610}"/>
                </a:ext>
              </a:extLst>
            </p:cNvPr>
            <p:cNvGrpSpPr/>
            <p:nvPr/>
          </p:nvGrpSpPr>
          <p:grpSpPr>
            <a:xfrm>
              <a:off x="3570692" y="3936174"/>
              <a:ext cx="684973" cy="684973"/>
              <a:chOff x="3570692" y="3936174"/>
              <a:chExt cx="684973" cy="684973"/>
            </a:xfrm>
          </p:grpSpPr>
          <p:pic>
            <p:nvPicPr>
              <p:cNvPr id="7" name="Picture 6">
                <a:extLst>
                  <a:ext uri="{FF2B5EF4-FFF2-40B4-BE49-F238E27FC236}">
                    <a16:creationId xmlns:a16="http://schemas.microsoft.com/office/drawing/2014/main" id="{41FFCB0A-5C37-1E02-022D-5D028F7DFF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570692" y="3936174"/>
                <a:ext cx="684973" cy="684973"/>
              </a:xfrm>
              <a:prstGeom prst="rect">
                <a:avLst/>
              </a:prstGeom>
            </p:spPr>
          </p:pic>
          <p:cxnSp>
            <p:nvCxnSpPr>
              <p:cNvPr id="43" name="Straight Connector 42">
                <a:extLst>
                  <a:ext uri="{FF2B5EF4-FFF2-40B4-BE49-F238E27FC236}">
                    <a16:creationId xmlns:a16="http://schemas.microsoft.com/office/drawing/2014/main" id="{C9F14566-20B0-3990-E42D-E85D9746FED8}"/>
                  </a:ext>
                </a:extLst>
              </p:cNvPr>
              <p:cNvCxnSpPr/>
              <p:nvPr/>
            </p:nvCxnSpPr>
            <p:spPr>
              <a:xfrm flipV="1">
                <a:off x="3570692" y="4101981"/>
                <a:ext cx="684973" cy="358924"/>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9" name="Rectangle: Rounded Corners 8">
            <a:extLst>
              <a:ext uri="{FF2B5EF4-FFF2-40B4-BE49-F238E27FC236}">
                <a16:creationId xmlns:a16="http://schemas.microsoft.com/office/drawing/2014/main" id="{D9B394F9-22DE-5C7E-CDDF-613C98EC0578}"/>
              </a:ext>
            </a:extLst>
          </p:cNvPr>
          <p:cNvSpPr/>
          <p:nvPr/>
        </p:nvSpPr>
        <p:spPr>
          <a:xfrm>
            <a:off x="2562891" y="5988969"/>
            <a:ext cx="6697581" cy="58477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u="sng" dirty="0">
                <a:solidFill>
                  <a:schemeClr val="accent1"/>
                </a:solidFill>
              </a:rPr>
              <a:t>Real Estate</a:t>
            </a:r>
            <a:r>
              <a:rPr lang="en-US" sz="1800" b="1" dirty="0">
                <a:solidFill>
                  <a:schemeClr val="accent1"/>
                </a:solidFill>
              </a:rPr>
              <a:t> accounts for ~60% of Leader Bank SBL balances</a:t>
            </a:r>
          </a:p>
        </p:txBody>
      </p:sp>
      <p:sp>
        <p:nvSpPr>
          <p:cNvPr id="11" name="Rectangle 10">
            <a:extLst>
              <a:ext uri="{FF2B5EF4-FFF2-40B4-BE49-F238E27FC236}">
                <a16:creationId xmlns:a16="http://schemas.microsoft.com/office/drawing/2014/main" id="{E2456771-F285-B1F5-B27C-857C243F6936}"/>
              </a:ext>
            </a:extLst>
          </p:cNvPr>
          <p:cNvSpPr/>
          <p:nvPr/>
        </p:nvSpPr>
        <p:spPr>
          <a:xfrm>
            <a:off x="0" y="6692824"/>
            <a:ext cx="1731848" cy="1651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*Data as of 12/31/2023</a:t>
            </a:r>
          </a:p>
        </p:txBody>
      </p:sp>
    </p:spTree>
    <p:extLst>
      <p:ext uri="{BB962C8B-B14F-4D97-AF65-F5344CB8AC3E}">
        <p14:creationId xmlns:p14="http://schemas.microsoft.com/office/powerpoint/2010/main" val="199266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C26D1C2-AEC5-8161-7CE2-B59575927B4D}"/>
              </a:ext>
            </a:extLst>
          </p:cNvPr>
          <p:cNvSpPr/>
          <p:nvPr/>
        </p:nvSpPr>
        <p:spPr>
          <a:xfrm>
            <a:off x="469172" y="3153703"/>
            <a:ext cx="5329978" cy="137164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accent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SBL at Leader Bank</a:t>
            </a:r>
            <a:endParaRPr lang="en-US" sz="2400" dirty="0"/>
          </a:p>
        </p:txBody>
      </p:sp>
      <p:sp>
        <p:nvSpPr>
          <p:cNvPr id="3" name="Content Placeholder 12">
            <a:extLst>
              <a:ext uri="{FF2B5EF4-FFF2-40B4-BE49-F238E27FC236}">
                <a16:creationId xmlns:a16="http://schemas.microsoft.com/office/drawing/2014/main" id="{C3336097-6A99-0A35-3BC5-0AE74613C57E}"/>
              </a:ext>
            </a:extLst>
          </p:cNvPr>
          <p:cNvSpPr txBox="1">
            <a:spLocks/>
          </p:cNvSpPr>
          <p:nvPr/>
        </p:nvSpPr>
        <p:spPr>
          <a:xfrm>
            <a:off x="346159" y="3249959"/>
            <a:ext cx="5651314" cy="1965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Clr>
                <a:srgbClr val="9F2D20"/>
              </a:buClr>
              <a:buNone/>
            </a:pPr>
            <a:r>
              <a:rPr lang="en-US" sz="3500" b="1" dirty="0">
                <a:solidFill>
                  <a:srgbClr val="9F2D20"/>
                </a:solidFill>
                <a:latin typeface="Myriad Pro" panose="020B0503030403020204" pitchFamily="34" charset="0"/>
                <a:ea typeface="+mj-ea"/>
                <a:cs typeface="Times New Roman" panose="02020603050405020304" pitchFamily="18" charset="0"/>
              </a:rPr>
              <a:t>Leader Bank Power Line</a:t>
            </a:r>
            <a:endParaRPr lang="en-US" sz="3500" b="1" baseline="30000" dirty="0">
              <a:solidFill>
                <a:srgbClr val="9F2D20"/>
              </a:solidFill>
              <a:latin typeface="Myriad Pro" panose="020B0503030403020204" pitchFamily="34" charset="0"/>
              <a:ea typeface="+mj-ea"/>
              <a:cs typeface="Times New Roman" panose="02020603050405020304" pitchFamily="18" charset="0"/>
            </a:endParaRPr>
          </a:p>
          <a:p>
            <a:pPr marL="0" indent="0" algn="ctr">
              <a:lnSpc>
                <a:spcPct val="100000"/>
              </a:lnSpc>
              <a:spcBef>
                <a:spcPts val="1200"/>
              </a:spcBef>
              <a:buClr>
                <a:srgbClr val="9F2D20"/>
              </a:buClr>
              <a:buNone/>
            </a:pPr>
            <a:r>
              <a:rPr lang="en-US" sz="2200" i="1" dirty="0">
                <a:latin typeface="Myriad Pro" panose="020B0503030403020204" pitchFamily="34" charset="0"/>
                <a:ea typeface="+mj-ea"/>
                <a:cs typeface="Times New Roman" panose="02020603050405020304" pitchFamily="18" charset="0"/>
              </a:rPr>
              <a:t>Empower your clients’  financial lives!</a:t>
            </a:r>
            <a:endParaRPr lang="en-US" sz="2200" i="1" dirty="0"/>
          </a:p>
        </p:txBody>
      </p:sp>
      <p:pic>
        <p:nvPicPr>
          <p:cNvPr id="16" name="Picture 15">
            <a:extLst>
              <a:ext uri="{FF2B5EF4-FFF2-40B4-BE49-F238E27FC236}">
                <a16:creationId xmlns:a16="http://schemas.microsoft.com/office/drawing/2014/main" id="{37D9BF2C-D2ED-28E4-083C-9C4CFEC88C84}"/>
              </a:ext>
            </a:extLst>
          </p:cNvPr>
          <p:cNvPicPr>
            <a:picLocks noChangeAspect="1"/>
          </p:cNvPicPr>
          <p:nvPr/>
        </p:nvPicPr>
        <p:blipFill>
          <a:blip r:embed="rId2"/>
          <a:stretch>
            <a:fillRect/>
          </a:stretch>
        </p:blipFill>
        <p:spPr>
          <a:xfrm>
            <a:off x="6238612" y="427837"/>
            <a:ext cx="4857747" cy="6186881"/>
          </a:xfrm>
          <a:prstGeom prst="rect">
            <a:avLst/>
          </a:prstGeom>
        </p:spPr>
      </p:pic>
      <p:sp>
        <p:nvSpPr>
          <p:cNvPr id="17" name="Rectangle 16">
            <a:extLst>
              <a:ext uri="{FF2B5EF4-FFF2-40B4-BE49-F238E27FC236}">
                <a16:creationId xmlns:a16="http://schemas.microsoft.com/office/drawing/2014/main" id="{BB428E11-BA11-AF70-4101-C451BEAD898A}"/>
              </a:ext>
            </a:extLst>
          </p:cNvPr>
          <p:cNvSpPr/>
          <p:nvPr/>
        </p:nvSpPr>
        <p:spPr>
          <a:xfrm>
            <a:off x="6333688" y="209725"/>
            <a:ext cx="4926158" cy="64049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2">
            <a:extLst>
              <a:ext uri="{FF2B5EF4-FFF2-40B4-BE49-F238E27FC236}">
                <a16:creationId xmlns:a16="http://schemas.microsoft.com/office/drawing/2014/main" id="{79DC557E-DF5A-17EC-BE6A-31AC153A613A}"/>
              </a:ext>
            </a:extLst>
          </p:cNvPr>
          <p:cNvSpPr txBox="1">
            <a:spLocks/>
          </p:cNvSpPr>
          <p:nvPr/>
        </p:nvSpPr>
        <p:spPr>
          <a:xfrm>
            <a:off x="5393751" y="3326549"/>
            <a:ext cx="405398" cy="239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9F2D20"/>
              </a:buClr>
              <a:buNone/>
            </a:pPr>
            <a:r>
              <a:rPr lang="en-US" sz="800" b="1" dirty="0">
                <a:solidFill>
                  <a:srgbClr val="9F2D20"/>
                </a:solidFill>
                <a:latin typeface="Myriad Pro" panose="020B0503030403020204" pitchFamily="34" charset="0"/>
                <a:ea typeface="+mj-ea"/>
                <a:cs typeface="Times New Roman" panose="02020603050405020304" pitchFamily="18" charset="0"/>
              </a:rPr>
              <a:t>TM</a:t>
            </a:r>
          </a:p>
        </p:txBody>
      </p:sp>
      <p:pic>
        <p:nvPicPr>
          <p:cNvPr id="20" name="Picture 19" descr="A black background with red text&#10;&#10;Description automatically generated">
            <a:extLst>
              <a:ext uri="{FF2B5EF4-FFF2-40B4-BE49-F238E27FC236}">
                <a16:creationId xmlns:a16="http://schemas.microsoft.com/office/drawing/2014/main" id="{EABE0B7E-192A-C0E0-9715-14DF5B383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4223" y="514558"/>
            <a:ext cx="2276162" cy="903181"/>
          </a:xfrm>
          <a:prstGeom prst="rect">
            <a:avLst/>
          </a:prstGeom>
          <a:solidFill>
            <a:schemeClr val="bg1"/>
          </a:solidFill>
        </p:spPr>
      </p:pic>
    </p:spTree>
    <p:extLst>
      <p:ext uri="{BB962C8B-B14F-4D97-AF65-F5344CB8AC3E}">
        <p14:creationId xmlns:p14="http://schemas.microsoft.com/office/powerpoint/2010/main" val="19989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Leader Bank Power Line</a:t>
            </a:r>
            <a:endParaRPr lang="en-US" sz="2400" dirty="0"/>
          </a:p>
        </p:txBody>
      </p:sp>
      <p:sp>
        <p:nvSpPr>
          <p:cNvPr id="3" name="Content Placeholder 12">
            <a:extLst>
              <a:ext uri="{FF2B5EF4-FFF2-40B4-BE49-F238E27FC236}">
                <a16:creationId xmlns:a16="http://schemas.microsoft.com/office/drawing/2014/main" id="{C3336097-6A99-0A35-3BC5-0AE74613C57E}"/>
              </a:ext>
            </a:extLst>
          </p:cNvPr>
          <p:cNvSpPr txBox="1">
            <a:spLocks/>
          </p:cNvSpPr>
          <p:nvPr/>
        </p:nvSpPr>
        <p:spPr>
          <a:xfrm>
            <a:off x="672095" y="2673387"/>
            <a:ext cx="5143677" cy="1106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12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Easy and convenient </a:t>
            </a:r>
            <a:r>
              <a:rPr lang="en-US" dirty="0">
                <a:latin typeface="Myriad Pro" panose="020B0503030403020204" pitchFamily="34" charset="0"/>
                <a:ea typeface="+mj-ea"/>
                <a:cs typeface="Times New Roman" panose="02020603050405020304" pitchFamily="18" charset="0"/>
              </a:rPr>
              <a:t>online access</a:t>
            </a:r>
          </a:p>
          <a:p>
            <a:pPr marL="274320" indent="-274320">
              <a:lnSpc>
                <a:spcPct val="100000"/>
              </a:lnSpc>
              <a:spcBef>
                <a:spcPts val="12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Exceptional client service </a:t>
            </a:r>
            <a:r>
              <a:rPr lang="en-US" dirty="0">
                <a:solidFill>
                  <a:srgbClr val="000000"/>
                </a:solidFill>
              </a:rPr>
              <a:t>from knowledgeable professionals (96% CSAT)</a:t>
            </a:r>
          </a:p>
        </p:txBody>
      </p:sp>
      <p:pic>
        <p:nvPicPr>
          <p:cNvPr id="9" name="Picture 8">
            <a:extLst>
              <a:ext uri="{FF2B5EF4-FFF2-40B4-BE49-F238E27FC236}">
                <a16:creationId xmlns:a16="http://schemas.microsoft.com/office/drawing/2014/main" id="{7BFA93A6-81B7-7502-AE11-D3A3C241046E}"/>
              </a:ext>
            </a:extLst>
          </p:cNvPr>
          <p:cNvPicPr>
            <a:picLocks noChangeAspect="1"/>
          </p:cNvPicPr>
          <p:nvPr/>
        </p:nvPicPr>
        <p:blipFill>
          <a:blip r:embed="rId3"/>
          <a:stretch>
            <a:fillRect/>
          </a:stretch>
        </p:blipFill>
        <p:spPr>
          <a:xfrm>
            <a:off x="5237577" y="280139"/>
            <a:ext cx="6603634" cy="2808658"/>
          </a:xfrm>
          <a:prstGeom prst="rect">
            <a:avLst/>
          </a:prstGeom>
          <a:ln>
            <a:solidFill>
              <a:schemeClr val="tx1"/>
            </a:solidFill>
          </a:ln>
        </p:spPr>
      </p:pic>
      <p:sp>
        <p:nvSpPr>
          <p:cNvPr id="10" name="Content Placeholder 12">
            <a:extLst>
              <a:ext uri="{FF2B5EF4-FFF2-40B4-BE49-F238E27FC236}">
                <a16:creationId xmlns:a16="http://schemas.microsoft.com/office/drawing/2014/main" id="{0B77A6D9-7924-BFCE-0273-7161E9A66BEC}"/>
              </a:ext>
            </a:extLst>
          </p:cNvPr>
          <p:cNvSpPr txBox="1">
            <a:spLocks/>
          </p:cNvSpPr>
          <p:nvPr/>
        </p:nvSpPr>
        <p:spPr>
          <a:xfrm>
            <a:off x="672095" y="3900275"/>
            <a:ext cx="10287354" cy="2223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12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Experienced SBL partners</a:t>
            </a:r>
          </a:p>
          <a:p>
            <a:pPr lvl="1">
              <a:lnSpc>
                <a:spcPct val="100000"/>
              </a:lnSpc>
              <a:spcBef>
                <a:spcPts val="1200"/>
              </a:spcBef>
              <a:buClr>
                <a:srgbClr val="9F2D20"/>
              </a:buClr>
              <a:buBlip>
                <a:blip r:embed="rId2"/>
              </a:buBlip>
            </a:pPr>
            <a:r>
              <a:rPr lang="en-US" sz="1400" b="1" dirty="0">
                <a:solidFill>
                  <a:srgbClr val="9F2D20"/>
                </a:solidFill>
              </a:rPr>
              <a:t>1,200</a:t>
            </a:r>
            <a:r>
              <a:rPr lang="en-US" sz="1400" dirty="0">
                <a:solidFill>
                  <a:srgbClr val="000000"/>
                </a:solidFill>
              </a:rPr>
              <a:t> </a:t>
            </a:r>
            <a:r>
              <a:rPr lang="en-US" sz="1400" b="1" dirty="0">
                <a:solidFill>
                  <a:srgbClr val="9F2D20"/>
                </a:solidFill>
              </a:rPr>
              <a:t>credit lines </a:t>
            </a:r>
            <a:r>
              <a:rPr lang="en-US" sz="1400" dirty="0">
                <a:solidFill>
                  <a:srgbClr val="000000"/>
                </a:solidFill>
              </a:rPr>
              <a:t>activated</a:t>
            </a:r>
          </a:p>
          <a:p>
            <a:pPr lvl="1">
              <a:lnSpc>
                <a:spcPct val="100000"/>
              </a:lnSpc>
              <a:spcBef>
                <a:spcPts val="1200"/>
              </a:spcBef>
              <a:buClr>
                <a:srgbClr val="9F2D20"/>
              </a:buClr>
              <a:buBlip>
                <a:blip r:embed="rId2"/>
              </a:buBlip>
            </a:pPr>
            <a:r>
              <a:rPr lang="en-US" sz="1400" b="1" dirty="0">
                <a:solidFill>
                  <a:srgbClr val="9F2D20"/>
                </a:solidFill>
              </a:rPr>
              <a:t>$2.1 billion </a:t>
            </a:r>
            <a:r>
              <a:rPr lang="en-US" sz="1400" dirty="0">
                <a:solidFill>
                  <a:srgbClr val="000000"/>
                </a:solidFill>
              </a:rPr>
              <a:t>in pledged collateral assets monitored</a:t>
            </a:r>
          </a:p>
          <a:p>
            <a:pPr lvl="1">
              <a:lnSpc>
                <a:spcPct val="100000"/>
              </a:lnSpc>
              <a:spcBef>
                <a:spcPts val="1200"/>
              </a:spcBef>
              <a:buClr>
                <a:srgbClr val="9F2D20"/>
              </a:buClr>
              <a:buBlip>
                <a:blip r:embed="rId2"/>
              </a:buBlip>
            </a:pPr>
            <a:r>
              <a:rPr lang="en-US" sz="1400" b="1" dirty="0">
                <a:solidFill>
                  <a:srgbClr val="9F2D20"/>
                </a:solidFill>
              </a:rPr>
              <a:t>$1.4 billion </a:t>
            </a:r>
            <a:r>
              <a:rPr lang="en-US" sz="1400" dirty="0">
                <a:solidFill>
                  <a:srgbClr val="000000"/>
                </a:solidFill>
              </a:rPr>
              <a:t>in commitments booked</a:t>
            </a:r>
            <a:endParaRPr lang="en-US" sz="1400" baseline="30000" dirty="0">
              <a:solidFill>
                <a:srgbClr val="000000"/>
              </a:solidFill>
            </a:endParaRPr>
          </a:p>
          <a:p>
            <a:pPr marL="274320" indent="-274320">
              <a:lnSpc>
                <a:spcPct val="100000"/>
              </a:lnSpc>
              <a:spcBef>
                <a:spcPts val="12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Average underwriting turnaround time </a:t>
            </a:r>
            <a:r>
              <a:rPr lang="en-US" dirty="0">
                <a:solidFill>
                  <a:srgbClr val="000000"/>
                </a:solidFill>
                <a:sym typeface="Wingdings" panose="05000000000000000000" pitchFamily="2" charset="2"/>
              </a:rPr>
              <a:t> </a:t>
            </a:r>
            <a:r>
              <a:rPr lang="en-US" dirty="0">
                <a:solidFill>
                  <a:srgbClr val="000000"/>
                </a:solidFill>
              </a:rPr>
              <a:t>0.6 days</a:t>
            </a:r>
          </a:p>
          <a:p>
            <a:pPr lvl="1">
              <a:lnSpc>
                <a:spcPct val="100000"/>
              </a:lnSpc>
              <a:spcBef>
                <a:spcPts val="1200"/>
              </a:spcBef>
              <a:buClr>
                <a:srgbClr val="9F2D20"/>
              </a:buClr>
              <a:buBlip>
                <a:blip r:embed="rId2"/>
              </a:buBlip>
            </a:pPr>
            <a:r>
              <a:rPr lang="en-US" sz="1400" dirty="0">
                <a:solidFill>
                  <a:srgbClr val="000000"/>
                </a:solidFill>
              </a:rPr>
              <a:t>82% of applications decisioned same-day (~99% for apps received “In Good Order”)</a:t>
            </a:r>
          </a:p>
        </p:txBody>
      </p:sp>
      <p:sp>
        <p:nvSpPr>
          <p:cNvPr id="4" name="Content Placeholder 12">
            <a:extLst>
              <a:ext uri="{FF2B5EF4-FFF2-40B4-BE49-F238E27FC236}">
                <a16:creationId xmlns:a16="http://schemas.microsoft.com/office/drawing/2014/main" id="{1FBC834E-0135-916E-1A8B-A70725B27C88}"/>
              </a:ext>
            </a:extLst>
          </p:cNvPr>
          <p:cNvSpPr txBox="1">
            <a:spLocks/>
          </p:cNvSpPr>
          <p:nvPr/>
        </p:nvSpPr>
        <p:spPr>
          <a:xfrm>
            <a:off x="3128723" y="1462161"/>
            <a:ext cx="405398" cy="239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9F2D20"/>
              </a:buClr>
              <a:buNone/>
            </a:pPr>
            <a:r>
              <a:rPr lang="en-US" sz="800" b="1" dirty="0">
                <a:solidFill>
                  <a:srgbClr val="9F2D20"/>
                </a:solidFill>
                <a:latin typeface="Myriad Pro" panose="020B0503030403020204" pitchFamily="34" charset="0"/>
                <a:ea typeface="+mj-ea"/>
                <a:cs typeface="Times New Roman" panose="02020603050405020304" pitchFamily="18" charset="0"/>
              </a:rPr>
              <a:t>TM</a:t>
            </a:r>
          </a:p>
        </p:txBody>
      </p:sp>
    </p:spTree>
    <p:extLst>
      <p:ext uri="{BB962C8B-B14F-4D97-AF65-F5344CB8AC3E}">
        <p14:creationId xmlns:p14="http://schemas.microsoft.com/office/powerpoint/2010/main" val="335594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Leader Bank Credit Policy</a:t>
            </a:r>
            <a:endParaRPr lang="en-US" sz="2400" dirty="0"/>
          </a:p>
        </p:txBody>
      </p:sp>
      <p:graphicFrame>
        <p:nvGraphicFramePr>
          <p:cNvPr id="5" name="Table 2">
            <a:extLst>
              <a:ext uri="{FF2B5EF4-FFF2-40B4-BE49-F238E27FC236}">
                <a16:creationId xmlns:a16="http://schemas.microsoft.com/office/drawing/2014/main" id="{C41FF238-10FC-356E-004E-4E1574CBE814}"/>
              </a:ext>
            </a:extLst>
          </p:cNvPr>
          <p:cNvGraphicFramePr>
            <a:graphicFrameLocks noGrp="1"/>
          </p:cNvGraphicFramePr>
          <p:nvPr>
            <p:extLst>
              <p:ext uri="{D42A27DB-BD31-4B8C-83A1-F6EECF244321}">
                <p14:modId xmlns:p14="http://schemas.microsoft.com/office/powerpoint/2010/main" val="4104832732"/>
              </p:ext>
            </p:extLst>
          </p:nvPr>
        </p:nvGraphicFramePr>
        <p:xfrm>
          <a:off x="932154" y="2580523"/>
          <a:ext cx="4891099" cy="2679498"/>
        </p:xfrm>
        <a:graphic>
          <a:graphicData uri="http://schemas.openxmlformats.org/drawingml/2006/table">
            <a:tbl>
              <a:tblPr firstRow="1" bandRow="1">
                <a:tableStyleId>{F5AB1C69-6EDB-4FF4-983F-18BD219EF322}</a:tableStyleId>
              </a:tblPr>
              <a:tblGrid>
                <a:gridCol w="2410483">
                  <a:extLst>
                    <a:ext uri="{9D8B030D-6E8A-4147-A177-3AD203B41FA5}">
                      <a16:colId xmlns:a16="http://schemas.microsoft.com/office/drawing/2014/main" val="3120732362"/>
                    </a:ext>
                  </a:extLst>
                </a:gridCol>
                <a:gridCol w="2480616">
                  <a:extLst>
                    <a:ext uri="{9D8B030D-6E8A-4147-A177-3AD203B41FA5}">
                      <a16:colId xmlns:a16="http://schemas.microsoft.com/office/drawing/2014/main" val="929094644"/>
                    </a:ext>
                  </a:extLst>
                </a:gridCol>
              </a:tblGrid>
              <a:tr h="518564">
                <a:tc>
                  <a:txBody>
                    <a:bodyPr/>
                    <a:lstStyle/>
                    <a:p>
                      <a:r>
                        <a:rPr lang="en-US" sz="1800" dirty="0">
                          <a:solidFill>
                            <a:schemeClr val="bg1"/>
                          </a:solidFill>
                        </a:rPr>
                        <a:t>Security Type</a:t>
                      </a:r>
                    </a:p>
                  </a:txBody>
                  <a:tcPr anchor="ctr"/>
                </a:tc>
                <a:tc>
                  <a:txBody>
                    <a:bodyPr/>
                    <a:lstStyle/>
                    <a:p>
                      <a:pPr algn="ctr"/>
                      <a:r>
                        <a:rPr lang="en-US" sz="1800" dirty="0">
                          <a:solidFill>
                            <a:schemeClr val="bg1"/>
                          </a:solidFill>
                        </a:rPr>
                        <a:t>Typical Advance Rates</a:t>
                      </a:r>
                    </a:p>
                  </a:txBody>
                  <a:tcPr anchor="ctr"/>
                </a:tc>
                <a:extLst>
                  <a:ext uri="{0D108BD9-81ED-4DB2-BD59-A6C34878D82A}">
                    <a16:rowId xmlns:a16="http://schemas.microsoft.com/office/drawing/2014/main" val="2831590267"/>
                  </a:ext>
                </a:extLst>
              </a:tr>
              <a:tr h="566152">
                <a:tc>
                  <a:txBody>
                    <a:bodyPr/>
                    <a:lstStyle/>
                    <a:p>
                      <a:r>
                        <a:rPr lang="en-US" sz="1800" dirty="0">
                          <a:solidFill>
                            <a:schemeClr val="tx2"/>
                          </a:solidFill>
                        </a:rPr>
                        <a:t>Equities</a:t>
                      </a:r>
                    </a:p>
                  </a:txBody>
                  <a:tcPr anchor="ctr">
                    <a:solidFill>
                      <a:schemeClr val="bg1">
                        <a:lumMod val="95000"/>
                      </a:schemeClr>
                    </a:solidFill>
                  </a:tcPr>
                </a:tc>
                <a:tc>
                  <a:txBody>
                    <a:bodyPr/>
                    <a:lstStyle/>
                    <a:p>
                      <a:pPr algn="ctr"/>
                      <a:r>
                        <a:rPr lang="en-US" sz="1800" dirty="0">
                          <a:solidFill>
                            <a:schemeClr val="tx2"/>
                          </a:solidFill>
                        </a:rPr>
                        <a:t>60% - 65%</a:t>
                      </a:r>
                    </a:p>
                  </a:txBody>
                  <a:tcPr anchor="ctr">
                    <a:solidFill>
                      <a:schemeClr val="bg1">
                        <a:lumMod val="95000"/>
                      </a:schemeClr>
                    </a:solidFill>
                  </a:tcPr>
                </a:tc>
                <a:extLst>
                  <a:ext uri="{0D108BD9-81ED-4DB2-BD59-A6C34878D82A}">
                    <a16:rowId xmlns:a16="http://schemas.microsoft.com/office/drawing/2014/main" val="3098738179"/>
                  </a:ext>
                </a:extLst>
              </a:tr>
              <a:tr h="531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Mutual Funds &amp; ETFs</a:t>
                      </a:r>
                      <a:r>
                        <a:rPr lang="en-US" sz="1800" baseline="30000" dirty="0">
                          <a:solidFill>
                            <a:schemeClr val="tx2"/>
                          </a:solidFill>
                        </a:rPr>
                        <a:t>5</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65% - 90%</a:t>
                      </a:r>
                    </a:p>
                  </a:txBody>
                  <a:tcPr anchor="ctr">
                    <a:solidFill>
                      <a:schemeClr val="bg1">
                        <a:lumMod val="85000"/>
                      </a:schemeClr>
                    </a:solidFill>
                  </a:tcPr>
                </a:tc>
                <a:extLst>
                  <a:ext uri="{0D108BD9-81ED-4DB2-BD59-A6C34878D82A}">
                    <a16:rowId xmlns:a16="http://schemas.microsoft.com/office/drawing/2014/main" val="2504581383"/>
                  </a:ext>
                </a:extLst>
              </a:tr>
              <a:tr h="531594">
                <a:tc>
                  <a:txBody>
                    <a:bodyPr/>
                    <a:lstStyle/>
                    <a:p>
                      <a:r>
                        <a:rPr lang="en-US" sz="1800" dirty="0">
                          <a:solidFill>
                            <a:schemeClr val="tx2"/>
                          </a:solidFill>
                        </a:rPr>
                        <a:t>Fixed Income</a:t>
                      </a:r>
                      <a:r>
                        <a:rPr lang="en-US" sz="1800" baseline="30000" dirty="0">
                          <a:solidFill>
                            <a:schemeClr val="tx2"/>
                          </a:solidFill>
                        </a:rPr>
                        <a:t>6</a:t>
                      </a:r>
                    </a:p>
                  </a:txBody>
                  <a:tcPr anchor="ctr">
                    <a:solidFill>
                      <a:schemeClr val="bg1">
                        <a:lumMod val="95000"/>
                      </a:schemeClr>
                    </a:solidFill>
                  </a:tcPr>
                </a:tc>
                <a:tc>
                  <a:txBody>
                    <a:bodyPr/>
                    <a:lstStyle/>
                    <a:p>
                      <a:pPr algn="ctr"/>
                      <a:r>
                        <a:rPr lang="en-US" sz="1800" dirty="0">
                          <a:solidFill>
                            <a:schemeClr val="tx2"/>
                          </a:solidFill>
                        </a:rPr>
                        <a:t>65% - 95%</a:t>
                      </a:r>
                    </a:p>
                  </a:txBody>
                  <a:tcPr anchor="ctr">
                    <a:solidFill>
                      <a:schemeClr val="bg1">
                        <a:lumMod val="95000"/>
                      </a:schemeClr>
                    </a:solidFill>
                  </a:tcPr>
                </a:tc>
                <a:extLst>
                  <a:ext uri="{0D108BD9-81ED-4DB2-BD59-A6C34878D82A}">
                    <a16:rowId xmlns:a16="http://schemas.microsoft.com/office/drawing/2014/main" val="4243974109"/>
                  </a:ext>
                </a:extLst>
              </a:tr>
              <a:tr h="531594">
                <a:tc>
                  <a:txBody>
                    <a:bodyPr/>
                    <a:lstStyle/>
                    <a:p>
                      <a:r>
                        <a:rPr lang="en-US" sz="1800" dirty="0">
                          <a:solidFill>
                            <a:schemeClr val="tx2"/>
                          </a:solidFill>
                        </a:rPr>
                        <a:t>Cash &amp; Equivalents</a:t>
                      </a:r>
                      <a:endParaRPr lang="en-US" sz="1800" baseline="30000" dirty="0">
                        <a:solidFill>
                          <a:schemeClr val="tx2"/>
                        </a:solidFill>
                      </a:endParaRPr>
                    </a:p>
                  </a:txBody>
                  <a:tcPr anchor="ctr">
                    <a:solidFill>
                      <a:schemeClr val="bg1">
                        <a:lumMod val="85000"/>
                      </a:schemeClr>
                    </a:solidFill>
                  </a:tcPr>
                </a:tc>
                <a:tc>
                  <a:txBody>
                    <a:bodyPr/>
                    <a:lstStyle/>
                    <a:p>
                      <a:pPr algn="ctr"/>
                      <a:r>
                        <a:rPr lang="en-US" sz="1800" dirty="0">
                          <a:solidFill>
                            <a:schemeClr val="tx2"/>
                          </a:solidFill>
                        </a:rPr>
                        <a:t>90%</a:t>
                      </a:r>
                    </a:p>
                  </a:txBody>
                  <a:tcPr anchor="ctr">
                    <a:solidFill>
                      <a:schemeClr val="bg1">
                        <a:lumMod val="85000"/>
                      </a:schemeClr>
                    </a:solidFill>
                  </a:tcPr>
                </a:tc>
                <a:extLst>
                  <a:ext uri="{0D108BD9-81ED-4DB2-BD59-A6C34878D82A}">
                    <a16:rowId xmlns:a16="http://schemas.microsoft.com/office/drawing/2014/main" val="2176112329"/>
                  </a:ext>
                </a:extLst>
              </a:tr>
            </a:tbl>
          </a:graphicData>
        </a:graphic>
      </p:graphicFrame>
      <p:sp>
        <p:nvSpPr>
          <p:cNvPr id="7" name="Rectangle 6">
            <a:extLst>
              <a:ext uri="{FF2B5EF4-FFF2-40B4-BE49-F238E27FC236}">
                <a16:creationId xmlns:a16="http://schemas.microsoft.com/office/drawing/2014/main" id="{8AC391D9-A826-68B3-FAC8-28BB3C80F9A8}"/>
              </a:ext>
            </a:extLst>
          </p:cNvPr>
          <p:cNvSpPr/>
          <p:nvPr/>
        </p:nvSpPr>
        <p:spPr>
          <a:xfrm>
            <a:off x="0" y="5880683"/>
            <a:ext cx="5250612" cy="85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aseline="30000" dirty="0">
                <a:solidFill>
                  <a:schemeClr val="tx2"/>
                </a:solidFill>
              </a:rPr>
              <a:t>1</a:t>
            </a:r>
            <a:r>
              <a:rPr lang="en-US" sz="900" dirty="0">
                <a:solidFill>
                  <a:schemeClr val="tx2"/>
                </a:solidFill>
              </a:rPr>
              <a:t> Currently eligible for assets custodied at Schwab.</a:t>
            </a:r>
            <a:endParaRPr lang="en-US" sz="900" baseline="30000" dirty="0">
              <a:solidFill>
                <a:schemeClr val="tx2"/>
              </a:solidFill>
            </a:endParaRPr>
          </a:p>
          <a:p>
            <a:r>
              <a:rPr lang="en-US" sz="900" baseline="30000" dirty="0">
                <a:solidFill>
                  <a:schemeClr val="tx2"/>
                </a:solidFill>
              </a:rPr>
              <a:t>2</a:t>
            </a:r>
            <a:r>
              <a:rPr lang="en-US" sz="900" dirty="0">
                <a:solidFill>
                  <a:schemeClr val="tx2"/>
                </a:solidFill>
              </a:rPr>
              <a:t> Lines &gt; $10 million are reviewed on an exception basis.</a:t>
            </a:r>
            <a:endParaRPr lang="en-US" sz="900" baseline="30000" dirty="0">
              <a:solidFill>
                <a:schemeClr val="tx2"/>
              </a:solidFill>
            </a:endParaRPr>
          </a:p>
          <a:p>
            <a:r>
              <a:rPr lang="en-US" sz="900" baseline="30000" dirty="0">
                <a:solidFill>
                  <a:schemeClr val="tx2"/>
                </a:solidFill>
              </a:rPr>
              <a:t>3</a:t>
            </a:r>
            <a:r>
              <a:rPr lang="en-US" sz="900" dirty="0">
                <a:solidFill>
                  <a:schemeClr val="tx2"/>
                </a:solidFill>
              </a:rPr>
              <a:t> Haircuts may apply for portfolio concentrations.</a:t>
            </a:r>
          </a:p>
          <a:p>
            <a:r>
              <a:rPr lang="en-US" sz="900" baseline="30000" dirty="0">
                <a:solidFill>
                  <a:schemeClr val="tx2"/>
                </a:solidFill>
              </a:rPr>
              <a:t>4</a:t>
            </a:r>
            <a:r>
              <a:rPr lang="en-US" sz="900" dirty="0">
                <a:solidFill>
                  <a:schemeClr val="tx2"/>
                </a:solidFill>
              </a:rPr>
              <a:t> Certain trust structures may require review of full trust documents, determined at time of application.</a:t>
            </a:r>
          </a:p>
          <a:p>
            <a:r>
              <a:rPr lang="en-US" sz="900" baseline="30000" dirty="0">
                <a:solidFill>
                  <a:schemeClr val="tx2"/>
                </a:solidFill>
              </a:rPr>
              <a:t>5</a:t>
            </a:r>
            <a:r>
              <a:rPr lang="en-US" sz="900" dirty="0">
                <a:solidFill>
                  <a:schemeClr val="tx2"/>
                </a:solidFill>
              </a:rPr>
              <a:t> 30-day “seasoning” period does </a:t>
            </a:r>
            <a:r>
              <a:rPr lang="en-US" sz="900" u="sng" dirty="0">
                <a:solidFill>
                  <a:schemeClr val="tx2"/>
                </a:solidFill>
              </a:rPr>
              <a:t>not</a:t>
            </a:r>
            <a:r>
              <a:rPr lang="en-US" sz="900" dirty="0">
                <a:solidFill>
                  <a:schemeClr val="tx2"/>
                </a:solidFill>
              </a:rPr>
              <a:t> apply for rebalanced or newly-purchased funds.</a:t>
            </a:r>
          </a:p>
          <a:p>
            <a:r>
              <a:rPr lang="en-US" sz="900" baseline="30000" dirty="0">
                <a:solidFill>
                  <a:schemeClr val="tx2"/>
                </a:solidFill>
              </a:rPr>
              <a:t>6</a:t>
            </a:r>
            <a:r>
              <a:rPr lang="en-US" sz="900" dirty="0">
                <a:solidFill>
                  <a:schemeClr val="tx2"/>
                </a:solidFill>
              </a:rPr>
              <a:t> Investment Grade fixed income only.</a:t>
            </a:r>
          </a:p>
        </p:txBody>
      </p:sp>
      <p:sp>
        <p:nvSpPr>
          <p:cNvPr id="8" name="Rectangle 7">
            <a:extLst>
              <a:ext uri="{FF2B5EF4-FFF2-40B4-BE49-F238E27FC236}">
                <a16:creationId xmlns:a16="http://schemas.microsoft.com/office/drawing/2014/main" id="{6384DA05-26D1-1C55-C7A7-7BCBB811F302}"/>
              </a:ext>
            </a:extLst>
          </p:cNvPr>
          <p:cNvSpPr/>
          <p:nvPr/>
        </p:nvSpPr>
        <p:spPr>
          <a:xfrm>
            <a:off x="6477185" y="1677798"/>
            <a:ext cx="5394041" cy="4294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Eligible Collateral Account Types </a:t>
            </a:r>
            <a:r>
              <a:rPr lang="en-US" b="1" dirty="0">
                <a:solidFill>
                  <a:schemeClr val="tx1"/>
                </a:solidFill>
                <a:latin typeface="Myriad Pro" panose="020B0503030403020204" pitchFamily="34" charset="0"/>
                <a:ea typeface="+mj-ea"/>
                <a:cs typeface="Times New Roman" panose="02020603050405020304" pitchFamily="18" charset="0"/>
              </a:rPr>
              <a:t>– </a:t>
            </a:r>
            <a:r>
              <a:rPr lang="en-US" dirty="0">
                <a:solidFill>
                  <a:schemeClr val="tx1"/>
                </a:solidFill>
                <a:latin typeface="Myriad Pro" panose="020B0503030403020204" pitchFamily="34" charset="0"/>
                <a:ea typeface="+mj-ea"/>
                <a:cs typeface="Times New Roman" panose="02020603050405020304" pitchFamily="18" charset="0"/>
              </a:rPr>
              <a:t>Individual, joint, &amp; trust (</a:t>
            </a:r>
            <a:r>
              <a:rPr lang="en-US" u="sng" dirty="0">
                <a:solidFill>
                  <a:schemeClr val="tx1"/>
                </a:solidFill>
                <a:latin typeface="Myriad Pro" panose="020B0503030403020204" pitchFamily="34" charset="0"/>
                <a:ea typeface="+mj-ea"/>
                <a:cs typeface="Times New Roman" panose="02020603050405020304" pitchFamily="18" charset="0"/>
              </a:rPr>
              <a:t>non-retirement only!</a:t>
            </a:r>
            <a:r>
              <a:rPr lang="en-US" dirty="0">
                <a:solidFill>
                  <a:schemeClr val="tx1"/>
                </a:solidFill>
                <a:latin typeface="Myriad Pro" panose="020B0503030403020204" pitchFamily="34" charset="0"/>
                <a:ea typeface="+mj-ea"/>
                <a:cs typeface="Times New Roman" panose="02020603050405020304" pitchFamily="18" charset="0"/>
              </a:rPr>
              <a:t>)</a:t>
            </a:r>
            <a:r>
              <a:rPr lang="en-US" baseline="30000" dirty="0">
                <a:solidFill>
                  <a:schemeClr val="tx1"/>
                </a:solidFill>
                <a:latin typeface="Myriad Pro" panose="020B0503030403020204" pitchFamily="34" charset="0"/>
                <a:ea typeface="+mj-ea"/>
                <a:cs typeface="Times New Roman" panose="02020603050405020304" pitchFamily="18" charset="0"/>
              </a:rPr>
              <a:t>1</a:t>
            </a:r>
            <a:endParaRPr lang="en-US" baseline="30000" dirty="0">
              <a:solidFill>
                <a:schemeClr val="tx1"/>
              </a:solidFill>
            </a:endParaRP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Credit lines </a:t>
            </a:r>
            <a:r>
              <a:rPr lang="en-US" dirty="0">
                <a:solidFill>
                  <a:schemeClr val="tx2"/>
                </a:solidFill>
              </a:rPr>
              <a:t>between</a:t>
            </a:r>
            <a:r>
              <a:rPr lang="en-US" b="1" dirty="0">
                <a:solidFill>
                  <a:schemeClr val="tx2"/>
                </a:solidFill>
              </a:rPr>
              <a:t> </a:t>
            </a:r>
            <a:r>
              <a:rPr lang="en-US" dirty="0">
                <a:solidFill>
                  <a:schemeClr val="tx2"/>
                </a:solidFill>
              </a:rPr>
              <a:t>$25,000 and $10 million with draws as low as $1,000</a:t>
            </a:r>
            <a:r>
              <a:rPr lang="en-US" baseline="30000" dirty="0">
                <a:solidFill>
                  <a:schemeClr val="tx2"/>
                </a:solidFill>
              </a:rPr>
              <a:t>2</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Advance rates </a:t>
            </a:r>
            <a:r>
              <a:rPr lang="en-US" dirty="0">
                <a:solidFill>
                  <a:schemeClr val="tx2"/>
                </a:solidFill>
              </a:rPr>
              <a:t>between 60%-95% based on security type</a:t>
            </a:r>
            <a:r>
              <a:rPr lang="en-US" baseline="30000" dirty="0">
                <a:solidFill>
                  <a:schemeClr val="tx2"/>
                </a:solidFill>
              </a:rPr>
              <a:t>3</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Soft credit pulls </a:t>
            </a:r>
            <a:r>
              <a:rPr lang="en-US" dirty="0">
                <a:solidFill>
                  <a:schemeClr val="tx2"/>
                </a:solidFill>
              </a:rPr>
              <a:t>avoid impacting client’s credit report</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Trust certificates </a:t>
            </a:r>
            <a:r>
              <a:rPr lang="en-US" dirty="0">
                <a:solidFill>
                  <a:schemeClr val="tx2"/>
                </a:solidFill>
              </a:rPr>
              <a:t>used for both revocable and certain irrevocable trust types</a:t>
            </a:r>
            <a:r>
              <a:rPr lang="en-US" baseline="30000" dirty="0">
                <a:solidFill>
                  <a:schemeClr val="tx2"/>
                </a:solidFill>
              </a:rPr>
              <a:t>4</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No documentation </a:t>
            </a:r>
            <a:r>
              <a:rPr lang="en-US" dirty="0">
                <a:solidFill>
                  <a:schemeClr val="tx2"/>
                </a:solidFill>
              </a:rPr>
              <a:t>or Personal Financial Statements typically required</a:t>
            </a:r>
          </a:p>
        </p:txBody>
      </p:sp>
    </p:spTree>
    <p:extLst>
      <p:ext uri="{BB962C8B-B14F-4D97-AF65-F5344CB8AC3E}">
        <p14:creationId xmlns:p14="http://schemas.microsoft.com/office/powerpoint/2010/main" val="3995181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Leader Bank Pricing Grid</a:t>
            </a:r>
            <a:endParaRPr lang="en-US" sz="2400" dirty="0"/>
          </a:p>
        </p:txBody>
      </p:sp>
      <p:sp>
        <p:nvSpPr>
          <p:cNvPr id="8" name="Rectangle 7">
            <a:extLst>
              <a:ext uri="{FF2B5EF4-FFF2-40B4-BE49-F238E27FC236}">
                <a16:creationId xmlns:a16="http://schemas.microsoft.com/office/drawing/2014/main" id="{6384DA05-26D1-1C55-C7A7-7BCBB811F302}"/>
              </a:ext>
            </a:extLst>
          </p:cNvPr>
          <p:cNvSpPr/>
          <p:nvPr/>
        </p:nvSpPr>
        <p:spPr>
          <a:xfrm>
            <a:off x="932154" y="2257675"/>
            <a:ext cx="11056689" cy="151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Client rates </a:t>
            </a:r>
            <a:r>
              <a:rPr lang="en-US" dirty="0">
                <a:solidFill>
                  <a:schemeClr val="tx1"/>
                </a:solidFill>
              </a:rPr>
              <a:t>are calculated by adding the Index and Spread Rates.</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Credit Line Size </a:t>
            </a:r>
            <a:r>
              <a:rPr lang="en-US" dirty="0">
                <a:solidFill>
                  <a:schemeClr val="tx1"/>
                </a:solidFill>
              </a:rPr>
              <a:t>is determined by the pledged collateral assets, calculated in accordance with Bank policy.</a:t>
            </a:r>
          </a:p>
          <a:p>
            <a:pPr marL="274320" indent="-274320">
              <a:spcAft>
                <a:spcPts val="1800"/>
              </a:spcAft>
              <a:buClr>
                <a:schemeClr val="tx2"/>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Index Rate </a:t>
            </a:r>
            <a:r>
              <a:rPr lang="en-US" dirty="0">
                <a:solidFill>
                  <a:schemeClr val="tx1"/>
                </a:solidFill>
              </a:rPr>
              <a:t>resets weekly every Monday (or the following Business Day in the event of holiday).</a:t>
            </a:r>
            <a:endParaRPr lang="en-US" dirty="0">
              <a:solidFill>
                <a:schemeClr val="tx2"/>
              </a:solidFill>
            </a:endParaRPr>
          </a:p>
        </p:txBody>
      </p:sp>
      <p:graphicFrame>
        <p:nvGraphicFramePr>
          <p:cNvPr id="4" name="Table 12">
            <a:extLst>
              <a:ext uri="{FF2B5EF4-FFF2-40B4-BE49-F238E27FC236}">
                <a16:creationId xmlns:a16="http://schemas.microsoft.com/office/drawing/2014/main" id="{1730B852-F361-2EAC-D171-7905175F16D8}"/>
              </a:ext>
            </a:extLst>
          </p:cNvPr>
          <p:cNvGraphicFramePr>
            <a:graphicFrameLocks noGrp="1"/>
          </p:cNvGraphicFramePr>
          <p:nvPr>
            <p:extLst>
              <p:ext uri="{D42A27DB-BD31-4B8C-83A1-F6EECF244321}">
                <p14:modId xmlns:p14="http://schemas.microsoft.com/office/powerpoint/2010/main" val="1870712877"/>
              </p:ext>
            </p:extLst>
          </p:nvPr>
        </p:nvGraphicFramePr>
        <p:xfrm>
          <a:off x="1848453" y="3938017"/>
          <a:ext cx="7320633" cy="2560320"/>
        </p:xfrm>
        <a:graphic>
          <a:graphicData uri="http://schemas.openxmlformats.org/drawingml/2006/table">
            <a:tbl>
              <a:tblPr firstRow="1" bandRow="1"/>
              <a:tblGrid>
                <a:gridCol w="2440211">
                  <a:extLst>
                    <a:ext uri="{9D8B030D-6E8A-4147-A177-3AD203B41FA5}">
                      <a16:colId xmlns:a16="http://schemas.microsoft.com/office/drawing/2014/main" val="2988527366"/>
                    </a:ext>
                  </a:extLst>
                </a:gridCol>
                <a:gridCol w="2440211">
                  <a:extLst>
                    <a:ext uri="{9D8B030D-6E8A-4147-A177-3AD203B41FA5}">
                      <a16:colId xmlns:a16="http://schemas.microsoft.com/office/drawing/2014/main" val="2656074940"/>
                    </a:ext>
                  </a:extLst>
                </a:gridCol>
                <a:gridCol w="2440211">
                  <a:extLst>
                    <a:ext uri="{9D8B030D-6E8A-4147-A177-3AD203B41FA5}">
                      <a16:colId xmlns:a16="http://schemas.microsoft.com/office/drawing/2014/main" val="4016371125"/>
                    </a:ext>
                  </a:extLst>
                </a:gridCol>
              </a:tblGrid>
              <a:tr h="256881">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1500" b="1" u="sng" dirty="0">
                          <a:solidFill>
                            <a:schemeClr val="bg1"/>
                          </a:solidFill>
                          <a:latin typeface="Myriad Pro" panose="020B0503030403020204" pitchFamily="34" charset="0"/>
                        </a:rPr>
                        <a:t>Credit Line Size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F2D20"/>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pPr algn="ctr"/>
                      <a:r>
                        <a:rPr lang="en-US" sz="1500" b="1" u="sng" dirty="0">
                          <a:solidFill>
                            <a:schemeClr val="bg1"/>
                          </a:solidFill>
                          <a:latin typeface="Myriad Pro" panose="020B0503030403020204" pitchFamily="34" charset="0"/>
                        </a:rPr>
                        <a:t>Index Rate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F2D20"/>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u="sng" dirty="0">
                          <a:solidFill>
                            <a:schemeClr val="bg1"/>
                          </a:solidFill>
                          <a:latin typeface="Myriad Pro" panose="020B0503030403020204" pitchFamily="34" charset="0"/>
                        </a:rPr>
                        <a:t>Spread Rate</a:t>
                      </a:r>
                      <a:endParaRPr lang="en-US" sz="1500" b="1" u="none" baseline="30000" dirty="0">
                        <a:solidFill>
                          <a:schemeClr val="bg1"/>
                        </a:solidFill>
                        <a:latin typeface="Myriad Pro" panose="020B0503030403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F2D20"/>
                    </a:solidFill>
                  </a:tcPr>
                </a:tc>
                <a:extLst>
                  <a:ext uri="{0D108BD9-81ED-4DB2-BD59-A6C34878D82A}">
                    <a16:rowId xmlns:a16="http://schemas.microsoft.com/office/drawing/2014/main" val="3624889332"/>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$5MM+</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rowSpan="7">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latin typeface="Myriad Pro" panose="020B0503030403020204" pitchFamily="34" charset="0"/>
                        </a:rPr>
                        <a:t>1-Month Term SOFR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2"/>
                        </a:solidFill>
                        <a:latin typeface="Myriad Pro" panose="020B05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latin typeface="Myriad Pro" panose="020B0503030403020204" pitchFamily="34" charset="0"/>
                        </a:rPr>
                        <a:t>(5.33% as of 1/31/24)</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latin typeface="Myriad Pro" panose="020B0503030403020204" pitchFamily="34" charset="0"/>
                        </a:rPr>
                        <a:t>1.75%</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41445"/>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$3MM - $4.99MM</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n-US" sz="1500" baseline="30000" dirty="0">
                        <a:solidFill>
                          <a:schemeClr val="tx2"/>
                        </a:solidFill>
                        <a:latin typeface="Myriad Pro" panose="020B0503030403020204" pitchFamily="34" charset="0"/>
                      </a:endParaRPr>
                    </a:p>
                  </a:txBody>
                  <a:tcPr anchor="ct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algn="ctr"/>
                      <a:r>
                        <a:rPr lang="en-US" sz="1500" dirty="0">
                          <a:solidFill>
                            <a:schemeClr val="tx2"/>
                          </a:solidFill>
                          <a:latin typeface="Myriad Pro" panose="020B0503030403020204" pitchFamily="34" charset="0"/>
                        </a:rPr>
                        <a:t>2.00%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23856738"/>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$1MM - $2.99MM</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500" baseline="30000" dirty="0">
                        <a:solidFill>
                          <a:schemeClr val="tx2"/>
                        </a:solidFill>
                        <a:latin typeface="Myriad Pro" panose="020B0503030403020204" pitchFamily="34" charset="0"/>
                      </a:endParaRPr>
                    </a:p>
                  </a:txBody>
                  <a:tcPr anchor="ct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algn="ctr"/>
                      <a:r>
                        <a:rPr lang="en-US" sz="1500" dirty="0">
                          <a:solidFill>
                            <a:schemeClr val="tx2"/>
                          </a:solidFill>
                          <a:latin typeface="Myriad Pro" panose="020B0503030403020204" pitchFamily="34" charset="0"/>
                        </a:rPr>
                        <a:t>2.25%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7357707"/>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$500k - $999k</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n-US" sz="1500" baseline="30000" dirty="0">
                        <a:solidFill>
                          <a:schemeClr val="tx2"/>
                        </a:solidFill>
                        <a:latin typeface="Myriad Pro" panose="020B0503030403020204" pitchFamily="34" charset="0"/>
                      </a:endParaRPr>
                    </a:p>
                  </a:txBody>
                  <a:tcPr anchor="ct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algn="ctr"/>
                      <a:r>
                        <a:rPr lang="en-US" sz="1500" dirty="0">
                          <a:solidFill>
                            <a:schemeClr val="tx2"/>
                          </a:solidFill>
                          <a:latin typeface="Myriad Pro" panose="020B0503030403020204" pitchFamily="34" charset="0"/>
                        </a:rPr>
                        <a:t>2.50%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77473012"/>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$250k - $499k</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algn="ctr"/>
                      <a:r>
                        <a:rPr lang="en-US" sz="1500" dirty="0">
                          <a:solidFill>
                            <a:schemeClr val="tx2"/>
                          </a:solidFill>
                          <a:latin typeface="Myriad Pro" panose="020B0503030403020204" pitchFamily="34" charset="0"/>
                        </a:rPr>
                        <a:t>2.75%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9839232"/>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latin typeface="Myriad Pro" panose="020B0503030403020204" pitchFamily="34" charset="0"/>
                        </a:rPr>
                        <a:t>$100k - $249k</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vMerge="1">
                  <a:txBody>
                    <a:bodyPr/>
                    <a:lstStyle/>
                    <a:p>
                      <a:pPr algn="ctr"/>
                      <a:endParaRPr lang="en-US" sz="1300" dirty="0"/>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tx2"/>
                          </a:solidFill>
                          <a:latin typeface="Myriad Pro" panose="020B0503030403020204" pitchFamily="34" charset="0"/>
                        </a:rPr>
                        <a:t>3.00%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33041954"/>
                  </a:ext>
                </a:extLst>
              </a:tr>
              <a:tr h="256881">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sz="1500" dirty="0">
                          <a:solidFill>
                            <a:schemeClr val="tx2"/>
                          </a:solidFill>
                          <a:latin typeface="Myriad Pro" panose="020B0503030403020204" pitchFamily="34" charset="0"/>
                        </a:rPr>
                        <a:t>&lt; $100k</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1300" dirty="0"/>
                    </a:p>
                  </a:txBody>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algn="ctr"/>
                      <a:r>
                        <a:rPr lang="en-US" sz="1500" dirty="0">
                          <a:solidFill>
                            <a:schemeClr val="tx2"/>
                          </a:solidFill>
                          <a:latin typeface="Myriad Pro" panose="020B0503030403020204" pitchFamily="34" charset="0"/>
                        </a:rPr>
                        <a:t>3.50%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3774155"/>
                  </a:ext>
                </a:extLst>
              </a:tr>
            </a:tbl>
          </a:graphicData>
        </a:graphic>
      </p:graphicFrame>
    </p:spTree>
    <p:extLst>
      <p:ext uri="{BB962C8B-B14F-4D97-AF65-F5344CB8AC3E}">
        <p14:creationId xmlns:p14="http://schemas.microsoft.com/office/powerpoint/2010/main" val="416939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normAutofit/>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How to Get Started</a:t>
            </a:r>
            <a:endParaRPr lang="en-US" sz="2400" dirty="0"/>
          </a:p>
        </p:txBody>
      </p:sp>
      <p:sp>
        <p:nvSpPr>
          <p:cNvPr id="3" name="Rectangle 2">
            <a:extLst>
              <a:ext uri="{FF2B5EF4-FFF2-40B4-BE49-F238E27FC236}">
                <a16:creationId xmlns:a16="http://schemas.microsoft.com/office/drawing/2014/main" id="{7A937D3C-48EB-863D-D356-65CB8176E1ED}"/>
              </a:ext>
            </a:extLst>
          </p:cNvPr>
          <p:cNvSpPr/>
          <p:nvPr/>
        </p:nvSpPr>
        <p:spPr>
          <a:xfrm>
            <a:off x="1015068" y="2642531"/>
            <a:ext cx="10410737" cy="337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spcAft>
                <a:spcPts val="1800"/>
              </a:spcAft>
              <a:buClr>
                <a:schemeClr val="tx2"/>
              </a:buClr>
              <a:buFont typeface="+mj-lt"/>
              <a:buAutoNum type="arabicPeriod"/>
            </a:pPr>
            <a:r>
              <a:rPr lang="en-US" dirty="0">
                <a:solidFill>
                  <a:schemeClr val="tx1"/>
                </a:solidFill>
                <a:latin typeface="Myriad Pro" panose="020B0503030403020204" pitchFamily="34" charset="0"/>
                <a:ea typeface="+mj-ea"/>
                <a:cs typeface="Times New Roman" panose="02020603050405020304" pitchFamily="18" charset="0"/>
              </a:rPr>
              <a:t>Visit the Leader Bank Landing Page on </a:t>
            </a:r>
            <a:r>
              <a:rPr lang="en-US" b="1" dirty="0">
                <a:solidFill>
                  <a:srgbClr val="0070C0"/>
                </a:solidFill>
                <a:latin typeface="Myriad Pro" panose="020B0503030403020204" pitchFamily="34" charset="0"/>
                <a:ea typeface="+mj-ea"/>
                <a:cs typeface="Times New Roman" panose="02020603050405020304" pitchFamily="18" charset="0"/>
              </a:rPr>
              <a:t>WEALTH</a:t>
            </a:r>
            <a:r>
              <a:rPr lang="en-US" dirty="0">
                <a:solidFill>
                  <a:srgbClr val="0070C0"/>
                </a:solidFill>
                <a:latin typeface="Myriad Pro" panose="020B0503030403020204" pitchFamily="34" charset="0"/>
                <a:ea typeface="+mj-ea"/>
                <a:cs typeface="Times New Roman" panose="02020603050405020304" pitchFamily="18" charset="0"/>
              </a:rPr>
              <a:t>CARE</a:t>
            </a:r>
            <a:r>
              <a:rPr lang="en-US" b="1" dirty="0">
                <a:solidFill>
                  <a:srgbClr val="92D050"/>
                </a:solidFill>
                <a:latin typeface="Myriad Pro" panose="020B0503030403020204" pitchFamily="34" charset="0"/>
                <a:ea typeface="+mj-ea"/>
                <a:cs typeface="Times New Roman" panose="02020603050405020304" pitchFamily="18" charset="0"/>
              </a:rPr>
              <a:t>GDX</a:t>
            </a:r>
            <a:r>
              <a:rPr lang="en-US" dirty="0">
                <a:solidFill>
                  <a:schemeClr val="tx1"/>
                </a:solidFill>
                <a:latin typeface="Myriad Pro" panose="020B0503030403020204" pitchFamily="34" charset="0"/>
                <a:ea typeface="+mj-ea"/>
                <a:cs typeface="Times New Roman" panose="02020603050405020304" pitchFamily="18" charset="0"/>
              </a:rPr>
              <a:t> for more information on Leader Bank &amp; SBL.</a:t>
            </a:r>
          </a:p>
          <a:p>
            <a:pPr marL="342900" indent="-342900">
              <a:spcAft>
                <a:spcPts val="1800"/>
              </a:spcAft>
              <a:buClr>
                <a:schemeClr val="tx2"/>
              </a:buClr>
              <a:buFont typeface="+mj-lt"/>
              <a:buAutoNum type="arabicPeriod"/>
            </a:pPr>
            <a:r>
              <a:rPr lang="en-US" dirty="0">
                <a:solidFill>
                  <a:schemeClr val="tx1"/>
                </a:solidFill>
                <a:latin typeface="Myriad Pro" panose="020B0503030403020204" pitchFamily="34" charset="0"/>
                <a:ea typeface="+mj-ea"/>
                <a:cs typeface="Times New Roman" panose="02020603050405020304" pitchFamily="18" charset="0"/>
              </a:rPr>
              <a:t>Email </a:t>
            </a:r>
            <a:r>
              <a:rPr lang="en-US" b="1" dirty="0">
                <a:solidFill>
                  <a:srgbClr val="9F2D20"/>
                </a:solidFill>
                <a:latin typeface="Myriad Pro" panose="020B0503030403020204" pitchFamily="34" charset="0"/>
                <a:ea typeface="+mj-ea"/>
                <a:cs typeface="Times New Roman" panose="02020603050405020304" pitchFamily="18" charset="0"/>
                <a:hlinkClick r:id="rId2">
                  <a:extLst>
                    <a:ext uri="{A12FA001-AC4F-418D-AE19-62706E023703}">
                      <ahyp:hlinkClr xmlns:ahyp="http://schemas.microsoft.com/office/drawing/2018/hyperlinkcolor" val="tx"/>
                    </a:ext>
                  </a:extLst>
                </a:hlinkClick>
              </a:rPr>
              <a:t>planning@wealthcarecapital.com</a:t>
            </a:r>
            <a:r>
              <a:rPr lang="en-US" dirty="0">
                <a:solidFill>
                  <a:schemeClr val="tx1"/>
                </a:solidFill>
                <a:latin typeface="Myriad Pro" panose="020B0503030403020204" pitchFamily="34" charset="0"/>
                <a:ea typeface="+mj-ea"/>
                <a:cs typeface="Times New Roman" panose="02020603050405020304" pitchFamily="18" charset="0"/>
              </a:rPr>
              <a:t> indicating your interest to register.</a:t>
            </a:r>
          </a:p>
          <a:p>
            <a:pPr marL="342900" indent="-342900">
              <a:spcAft>
                <a:spcPts val="1800"/>
              </a:spcAft>
              <a:buClr>
                <a:schemeClr val="tx2"/>
              </a:buClr>
              <a:buFont typeface="+mj-lt"/>
              <a:buAutoNum type="arabicPeriod"/>
            </a:pPr>
            <a:r>
              <a:rPr lang="en-US" dirty="0">
                <a:solidFill>
                  <a:schemeClr val="tx1"/>
                </a:solidFill>
                <a:latin typeface="Myriad Pro" panose="020B0503030403020204" pitchFamily="34" charset="0"/>
                <a:ea typeface="+mj-ea"/>
                <a:cs typeface="Times New Roman" panose="02020603050405020304" pitchFamily="18" charset="0"/>
              </a:rPr>
              <a:t>You will receive an invitation email from Leader Bank to register on the SBL portal.</a:t>
            </a:r>
          </a:p>
          <a:p>
            <a:pPr marL="342900" indent="-342900">
              <a:spcAft>
                <a:spcPts val="1800"/>
              </a:spcAft>
              <a:buClr>
                <a:schemeClr val="tx2"/>
              </a:buClr>
              <a:buFont typeface="+mj-lt"/>
              <a:buAutoNum type="arabicPeriod"/>
            </a:pPr>
            <a:r>
              <a:rPr lang="en-US" dirty="0">
                <a:solidFill>
                  <a:schemeClr val="tx1"/>
                </a:solidFill>
                <a:latin typeface="Myriad Pro" panose="020B0503030403020204" pitchFamily="34" charset="0"/>
                <a:ea typeface="+mj-ea"/>
                <a:cs typeface="Times New Roman" panose="02020603050405020304" pitchFamily="18" charset="0"/>
              </a:rPr>
              <a:t>Once registered, you may begin initiating credit line proposals and applications for your clients.</a:t>
            </a:r>
          </a:p>
          <a:p>
            <a:pPr marL="342900" indent="-342900">
              <a:spcAft>
                <a:spcPts val="1800"/>
              </a:spcAft>
              <a:buClr>
                <a:schemeClr val="tx2"/>
              </a:buClr>
              <a:buFont typeface="+mj-lt"/>
              <a:buAutoNum type="arabicPeriod"/>
            </a:pPr>
            <a:endParaRPr lang="en-US" dirty="0">
              <a:solidFill>
                <a:schemeClr val="tx1"/>
              </a:solidFill>
              <a:latin typeface="Myriad Pro" panose="020B0503030403020204" pitchFamily="34" charset="0"/>
              <a:ea typeface="+mj-ea"/>
              <a:cs typeface="Times New Roman" panose="02020603050405020304" pitchFamily="18" charset="0"/>
            </a:endParaRPr>
          </a:p>
          <a:p>
            <a:pPr algn="ctr">
              <a:spcAft>
                <a:spcPts val="1800"/>
              </a:spcAft>
              <a:buClr>
                <a:schemeClr val="tx2"/>
              </a:buClr>
            </a:pPr>
            <a:r>
              <a:rPr lang="en-US" sz="2300" b="1" dirty="0">
                <a:solidFill>
                  <a:schemeClr val="tx1"/>
                </a:solidFill>
                <a:latin typeface="Myriad Pro" panose="020B0503030403020204" pitchFamily="34" charset="0"/>
                <a:ea typeface="+mj-ea"/>
                <a:cs typeface="Times New Roman" panose="02020603050405020304" pitchFamily="18" charset="0"/>
              </a:rPr>
              <a:t>Contact the Leader Bank Client Solutions Team at 844-807-6937 or </a:t>
            </a:r>
            <a:r>
              <a:rPr lang="en-US" sz="2300" b="1" dirty="0">
                <a:solidFill>
                  <a:schemeClr val="tx1"/>
                </a:solidFill>
                <a:latin typeface="Myriad Pro" panose="020B0503030403020204" pitchFamily="34" charset="0"/>
                <a:ea typeface="+mj-ea"/>
                <a:cs typeface="Times New Roman" panose="02020603050405020304" pitchFamily="18" charset="0"/>
                <a:hlinkClick r:id="rId3"/>
              </a:rPr>
              <a:t>PowerLine@leaderbank.com</a:t>
            </a:r>
            <a:r>
              <a:rPr lang="en-US" sz="2300" b="1" dirty="0">
                <a:solidFill>
                  <a:schemeClr val="tx1"/>
                </a:solidFill>
                <a:latin typeface="Myriad Pro" panose="020B0503030403020204" pitchFamily="34" charset="0"/>
                <a:ea typeface="+mj-ea"/>
                <a:cs typeface="Times New Roman" panose="02020603050405020304" pitchFamily="18" charset="0"/>
              </a:rPr>
              <a:t> for support!</a:t>
            </a:r>
            <a:endParaRPr lang="en-US" sz="2300" b="1" dirty="0">
              <a:solidFill>
                <a:schemeClr val="tx1"/>
              </a:solidFill>
            </a:endParaRPr>
          </a:p>
        </p:txBody>
      </p:sp>
    </p:spTree>
    <p:extLst>
      <p:ext uri="{BB962C8B-B14F-4D97-AF65-F5344CB8AC3E}">
        <p14:creationId xmlns:p14="http://schemas.microsoft.com/office/powerpoint/2010/main" val="180742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802640"/>
            <a:ext cx="4161139" cy="1530017"/>
          </a:xfrm>
        </p:spPr>
        <p:txBody>
          <a:bodyPr/>
          <a:lstStyle/>
          <a:p>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Any Questions?</a:t>
            </a:r>
            <a:endParaRPr lang="en-US" sz="2400" dirty="0"/>
          </a:p>
        </p:txBody>
      </p:sp>
      <p:grpSp>
        <p:nvGrpSpPr>
          <p:cNvPr id="14" name="Group 13">
            <a:extLst>
              <a:ext uri="{FF2B5EF4-FFF2-40B4-BE49-F238E27FC236}">
                <a16:creationId xmlns:a16="http://schemas.microsoft.com/office/drawing/2014/main" id="{123148F1-4D81-3BC7-15FF-EEBC73F6B60F}"/>
              </a:ext>
            </a:extLst>
          </p:cNvPr>
          <p:cNvGrpSpPr/>
          <p:nvPr/>
        </p:nvGrpSpPr>
        <p:grpSpPr>
          <a:xfrm>
            <a:off x="1083156" y="2262251"/>
            <a:ext cx="11030547" cy="4192383"/>
            <a:chOff x="1000522" y="3028890"/>
            <a:chExt cx="12411878" cy="4448258"/>
          </a:xfrm>
        </p:grpSpPr>
        <p:sp>
          <p:nvSpPr>
            <p:cNvPr id="11" name="TextBox 10">
              <a:extLst>
                <a:ext uri="{FF2B5EF4-FFF2-40B4-BE49-F238E27FC236}">
                  <a16:creationId xmlns:a16="http://schemas.microsoft.com/office/drawing/2014/main" id="{4303C6BB-4BB8-CD1C-1CFD-76A7FD20A2A2}"/>
                </a:ext>
              </a:extLst>
            </p:cNvPr>
            <p:cNvSpPr txBox="1"/>
            <p:nvPr/>
          </p:nvSpPr>
          <p:spPr>
            <a:xfrm>
              <a:off x="2029236" y="3045165"/>
              <a:ext cx="11363429" cy="4431983"/>
            </a:xfrm>
            <a:prstGeom prst="rect">
              <a:avLst/>
            </a:prstGeom>
            <a:noFill/>
          </p:spPr>
          <p:txBody>
            <a:bodyPr wrap="square" numCol="2" spcCol="274320">
              <a:spAutoFit/>
            </a:bodyPr>
            <a:lstStyle/>
            <a:p>
              <a:endParaRPr lang="en-US" sz="2000" b="1" dirty="0">
                <a:solidFill>
                  <a:srgbClr val="9F2D20"/>
                </a:solidFill>
              </a:endParaRPr>
            </a:p>
            <a:p>
              <a:endParaRPr lang="en-US" sz="1800" b="1" dirty="0">
                <a:solidFill>
                  <a:schemeClr val="tx2"/>
                </a:solidFill>
                <a:effectLst/>
                <a:ea typeface="Calibri" panose="020F0502020204030204" pitchFamily="34" charset="0"/>
                <a:cs typeface="Myriad Pro" panose="020B0503030403020204" pitchFamily="34" charset="0"/>
              </a:endParaRPr>
            </a:p>
            <a:p>
              <a:r>
                <a:rPr lang="en-US" b="1" dirty="0">
                  <a:solidFill>
                    <a:schemeClr val="tx2"/>
                  </a:solidFill>
                  <a:effectLst/>
                  <a:ea typeface="Calibri" panose="020F0502020204030204" pitchFamily="34" charset="0"/>
                  <a:cs typeface="Myriad Pro" panose="020B0503030403020204" pitchFamily="34" charset="0"/>
                </a:rPr>
                <a:t>Mike Fede</a:t>
              </a:r>
            </a:p>
            <a:p>
              <a:r>
                <a:rPr lang="en-US" sz="1600" dirty="0">
                  <a:solidFill>
                    <a:schemeClr val="tx2"/>
                  </a:solidFill>
                  <a:ea typeface="Calibri" panose="020F0502020204030204" pitchFamily="34" charset="0"/>
                  <a:cs typeface="Myriad Pro" panose="020B0503030403020204" pitchFamily="34" charset="0"/>
                </a:rPr>
                <a:t>VP – SBL Product Team</a:t>
              </a:r>
            </a:p>
            <a:p>
              <a:r>
                <a:rPr lang="en-US" sz="1600" dirty="0">
                  <a:solidFill>
                    <a:schemeClr val="tx2"/>
                  </a:solidFill>
                  <a:effectLst/>
                  <a:ea typeface="Calibri" panose="020F0502020204030204" pitchFamily="34" charset="0"/>
                  <a:cs typeface="Myriad Pro" panose="020B0503030403020204" pitchFamily="34" charset="0"/>
                </a:rPr>
                <a:t>Email: </a:t>
              </a:r>
              <a:r>
                <a:rPr lang="en-US" sz="1600" dirty="0">
                  <a:solidFill>
                    <a:schemeClr val="tx2"/>
                  </a:solidFill>
                  <a:effectLst/>
                  <a:ea typeface="Calibri" panose="020F0502020204030204" pitchFamily="34" charset="0"/>
                  <a:cs typeface="Myriad Pro" panose="020B0503030403020204" pitchFamily="34" charset="0"/>
                  <a:hlinkClick r:id="rId2"/>
                </a:rPr>
                <a:t>mfede@leaderbank.com</a:t>
              </a:r>
              <a:endParaRPr lang="en-US" sz="1600" dirty="0">
                <a:solidFill>
                  <a:schemeClr val="tx2"/>
                </a:solidFill>
                <a:effectLst/>
                <a:ea typeface="Calibri" panose="020F0502020204030204" pitchFamily="34" charset="0"/>
                <a:cs typeface="Myriad Pro" panose="020B0503030403020204" pitchFamily="34" charset="0"/>
              </a:endParaRPr>
            </a:p>
            <a:p>
              <a:r>
                <a:rPr lang="en-US" sz="1600" dirty="0">
                  <a:solidFill>
                    <a:schemeClr val="tx2"/>
                  </a:solidFill>
                  <a:ea typeface="Calibri" panose="020F0502020204030204" pitchFamily="34" charset="0"/>
                  <a:cs typeface="Myriad Pro" panose="020B0503030403020204" pitchFamily="34" charset="0"/>
                </a:rPr>
                <a:t>Phone: 732-887-5653</a:t>
              </a:r>
            </a:p>
            <a:p>
              <a:endParaRPr lang="en-US" dirty="0">
                <a:solidFill>
                  <a:schemeClr val="tx2"/>
                </a:solidFill>
                <a:ea typeface="Calibri" panose="020F0502020204030204" pitchFamily="34" charset="0"/>
                <a:cs typeface="Myriad Pro" panose="020B0503030403020204" pitchFamily="34" charset="0"/>
              </a:endParaRPr>
            </a:p>
            <a:p>
              <a:endParaRPr lang="en-US" dirty="0">
                <a:solidFill>
                  <a:schemeClr val="tx2"/>
                </a:solidFill>
                <a:ea typeface="Calibri" panose="020F0502020204030204" pitchFamily="34" charset="0"/>
                <a:cs typeface="Myriad Pro" panose="020B0503030403020204" pitchFamily="34" charset="0"/>
              </a:endParaRPr>
            </a:p>
            <a:p>
              <a:r>
                <a:rPr lang="en-US" b="1" dirty="0">
                  <a:solidFill>
                    <a:schemeClr val="tx2"/>
                  </a:solidFill>
                </a:rPr>
                <a:t>Matthew Bomgaars</a:t>
              </a:r>
            </a:p>
            <a:p>
              <a:r>
                <a:rPr lang="en-US" b="1" dirty="0">
                  <a:solidFill>
                    <a:schemeClr val="tx2"/>
                  </a:solidFill>
                </a:rPr>
                <a:t>Adam Shealy</a:t>
              </a:r>
            </a:p>
            <a:p>
              <a:r>
                <a:rPr lang="en-US" b="1" dirty="0">
                  <a:solidFill>
                    <a:schemeClr val="tx2"/>
                  </a:solidFill>
                </a:rPr>
                <a:t>Ashtin Latting</a:t>
              </a:r>
            </a:p>
            <a:p>
              <a:r>
                <a:rPr lang="en-US" dirty="0">
                  <a:solidFill>
                    <a:schemeClr val="tx2"/>
                  </a:solidFill>
                </a:rPr>
                <a:t>Client Solutions Team</a:t>
              </a:r>
            </a:p>
            <a:p>
              <a:r>
                <a:rPr lang="en-US" sz="1600" dirty="0">
                  <a:solidFill>
                    <a:schemeClr val="tx2"/>
                  </a:solidFill>
                </a:rPr>
                <a:t>Email: </a:t>
              </a:r>
              <a:r>
                <a:rPr lang="en-US" sz="1600" dirty="0">
                  <a:solidFill>
                    <a:schemeClr val="tx2"/>
                  </a:solidFill>
                  <a:hlinkClick r:id="rId3"/>
                </a:rPr>
                <a:t>PowerLine@leaderbank.com</a:t>
              </a:r>
              <a:endParaRPr lang="en-US" dirty="0">
                <a:solidFill>
                  <a:schemeClr val="tx2"/>
                </a:solidFill>
              </a:endParaRPr>
            </a:p>
            <a:p>
              <a:r>
                <a:rPr lang="en-US" sz="1600" dirty="0">
                  <a:solidFill>
                    <a:schemeClr val="tx2"/>
                  </a:solidFill>
                </a:rPr>
                <a:t>Phone: 844-807-6937</a:t>
              </a:r>
            </a:p>
            <a:p>
              <a:r>
                <a:rPr lang="en-US" sz="1200" dirty="0">
                  <a:solidFill>
                    <a:schemeClr val="tx2"/>
                  </a:solidFill>
                </a:rPr>
                <a:t>(available M-F, 9-5pm ET)</a:t>
              </a:r>
            </a:p>
            <a:p>
              <a:endParaRPr lang="en-US" sz="2000" b="1" dirty="0">
                <a:solidFill>
                  <a:srgbClr val="9F2D20"/>
                </a:solidFill>
              </a:endParaRPr>
            </a:p>
            <a:p>
              <a:endParaRPr lang="en-US" sz="2000" b="1" dirty="0">
                <a:solidFill>
                  <a:srgbClr val="9F2D20"/>
                </a:solidFill>
              </a:endParaRPr>
            </a:p>
            <a:p>
              <a:r>
                <a:rPr lang="en-US" b="1" dirty="0">
                  <a:solidFill>
                    <a:schemeClr val="tx2"/>
                  </a:solidFill>
                  <a:effectLst/>
                  <a:ea typeface="Calibri" panose="020F0502020204030204" pitchFamily="34" charset="0"/>
                  <a:cs typeface="Myriad Pro" panose="020B0503030403020204" pitchFamily="34" charset="0"/>
                </a:rPr>
                <a:t>Dorothy Zahir</a:t>
              </a:r>
            </a:p>
            <a:p>
              <a:r>
                <a:rPr lang="en-US" sz="1600" dirty="0">
                  <a:solidFill>
                    <a:schemeClr val="tx2"/>
                  </a:solidFill>
                  <a:ea typeface="Calibri" panose="020F0502020204030204" pitchFamily="34" charset="0"/>
                  <a:cs typeface="Myriad Pro" panose="020B0503030403020204" pitchFamily="34" charset="0"/>
                </a:rPr>
                <a:t>SVP – Head of Retail and Elevate Banking</a:t>
              </a:r>
            </a:p>
            <a:p>
              <a:r>
                <a:rPr lang="en-US" sz="1600" dirty="0">
                  <a:solidFill>
                    <a:schemeClr val="tx2"/>
                  </a:solidFill>
                  <a:effectLst/>
                  <a:ea typeface="Calibri" panose="020F0502020204030204" pitchFamily="34" charset="0"/>
                  <a:cs typeface="Myriad Pro" panose="020B0503030403020204" pitchFamily="34" charset="0"/>
                </a:rPr>
                <a:t>Email: </a:t>
              </a:r>
              <a:r>
                <a:rPr lang="en-US" sz="1600" dirty="0">
                  <a:solidFill>
                    <a:schemeClr val="tx2"/>
                  </a:solidFill>
                  <a:effectLst/>
                  <a:ea typeface="Calibri" panose="020F0502020204030204" pitchFamily="34" charset="0"/>
                  <a:cs typeface="Myriad Pro" panose="020B0503030403020204" pitchFamily="34" charset="0"/>
                  <a:hlinkClick r:id="rId4"/>
                </a:rPr>
                <a:t>dzahir@leaderbank.com</a:t>
              </a:r>
              <a:endParaRPr lang="en-US" sz="1600" dirty="0">
                <a:solidFill>
                  <a:schemeClr val="tx2"/>
                </a:solidFill>
                <a:effectLst/>
                <a:ea typeface="Calibri" panose="020F0502020204030204" pitchFamily="34" charset="0"/>
                <a:cs typeface="Myriad Pro" panose="020B0503030403020204" pitchFamily="34" charset="0"/>
              </a:endParaRPr>
            </a:p>
            <a:p>
              <a:r>
                <a:rPr lang="en-US" sz="1600" dirty="0">
                  <a:solidFill>
                    <a:schemeClr val="tx2"/>
                  </a:solidFill>
                  <a:ea typeface="Calibri" panose="020F0502020204030204" pitchFamily="34" charset="0"/>
                  <a:cs typeface="Myriad Pro" panose="020B0503030403020204" pitchFamily="34" charset="0"/>
                </a:rPr>
                <a:t>Phone: 781-641-8660</a:t>
              </a:r>
            </a:p>
            <a:p>
              <a:endParaRPr lang="en-US" b="1" dirty="0">
                <a:solidFill>
                  <a:schemeClr val="tx2"/>
                </a:solidFill>
                <a:effectLst/>
                <a:ea typeface="Calibri" panose="020F0502020204030204" pitchFamily="34" charset="0"/>
                <a:cs typeface="Myriad Pro" panose="020B0503030403020204" pitchFamily="34" charset="0"/>
              </a:endParaRPr>
            </a:p>
            <a:p>
              <a:endParaRPr lang="en-US" b="1" dirty="0">
                <a:solidFill>
                  <a:schemeClr val="tx2"/>
                </a:solidFill>
                <a:effectLst/>
                <a:ea typeface="Calibri" panose="020F0502020204030204" pitchFamily="34" charset="0"/>
                <a:cs typeface="Myriad Pro" panose="020B0503030403020204" pitchFamily="34" charset="0"/>
              </a:endParaRPr>
            </a:p>
            <a:p>
              <a:r>
                <a:rPr lang="en-US" b="1" dirty="0">
                  <a:solidFill>
                    <a:schemeClr val="tx2"/>
                  </a:solidFill>
                </a:rPr>
                <a:t>Travis Hall</a:t>
              </a:r>
            </a:p>
            <a:p>
              <a:r>
                <a:rPr lang="en-US" sz="1600" dirty="0">
                  <a:solidFill>
                    <a:schemeClr val="tx2"/>
                  </a:solidFill>
                </a:rPr>
                <a:t>VP – Elevate Banking</a:t>
              </a:r>
            </a:p>
            <a:p>
              <a:r>
                <a:rPr lang="en-US" sz="1600" dirty="0">
                  <a:solidFill>
                    <a:schemeClr val="tx2"/>
                  </a:solidFill>
                </a:rPr>
                <a:t>Email: </a:t>
              </a:r>
              <a:r>
                <a:rPr lang="en-US" sz="1600" dirty="0">
                  <a:solidFill>
                    <a:schemeClr val="tx2"/>
                  </a:solidFill>
                  <a:hlinkClick r:id="rId5"/>
                </a:rPr>
                <a:t>thall@leaderbank.com</a:t>
              </a:r>
              <a:endParaRPr lang="en-US" sz="1600" dirty="0">
                <a:solidFill>
                  <a:schemeClr val="tx2"/>
                </a:solidFill>
              </a:endParaRPr>
            </a:p>
            <a:p>
              <a:r>
                <a:rPr lang="en-US" sz="1600" dirty="0">
                  <a:solidFill>
                    <a:schemeClr val="tx2"/>
                  </a:solidFill>
                </a:rPr>
                <a:t>Phone: 781-641-8642</a:t>
              </a:r>
            </a:p>
            <a:p>
              <a:endParaRPr lang="en-US" b="1" dirty="0">
                <a:solidFill>
                  <a:schemeClr val="tx1"/>
                </a:solidFill>
              </a:endParaRPr>
            </a:p>
            <a:p>
              <a:endParaRPr lang="en-US" sz="1800" dirty="0">
                <a:solidFill>
                  <a:schemeClr val="tx2"/>
                </a:solidFill>
              </a:endParaRPr>
            </a:p>
          </p:txBody>
        </p:sp>
        <p:pic>
          <p:nvPicPr>
            <p:cNvPr id="4" name="Picture 3" descr="A person in a suit&#10;&#10;Description automatically generated">
              <a:extLst>
                <a:ext uri="{FF2B5EF4-FFF2-40B4-BE49-F238E27FC236}">
                  <a16:creationId xmlns:a16="http://schemas.microsoft.com/office/drawing/2014/main" id="{6FE3B625-8614-4EF3-E09E-F65979CDA4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280" y="3714752"/>
              <a:ext cx="792888" cy="1012836"/>
            </a:xfrm>
            <a:prstGeom prst="rect">
              <a:avLst/>
            </a:prstGeom>
            <a:ln>
              <a:solidFill>
                <a:schemeClr val="tx1"/>
              </a:solidFill>
            </a:ln>
          </p:spPr>
        </p:pic>
        <p:pic>
          <p:nvPicPr>
            <p:cNvPr id="7" name="Picture 6">
              <a:extLst>
                <a:ext uri="{FF2B5EF4-FFF2-40B4-BE49-F238E27FC236}">
                  <a16:creationId xmlns:a16="http://schemas.microsoft.com/office/drawing/2014/main" id="{13CC13EC-1096-E5E7-C65E-7AEE1D182B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34172" y="3725615"/>
              <a:ext cx="792888" cy="991110"/>
            </a:xfrm>
            <a:prstGeom prst="rect">
              <a:avLst/>
            </a:prstGeom>
            <a:ln>
              <a:solidFill>
                <a:schemeClr val="tx1"/>
              </a:solidFill>
            </a:ln>
          </p:spPr>
        </p:pic>
        <p:pic>
          <p:nvPicPr>
            <p:cNvPr id="8" name="Picture 7">
              <a:extLst>
                <a:ext uri="{FF2B5EF4-FFF2-40B4-BE49-F238E27FC236}">
                  <a16:creationId xmlns:a16="http://schemas.microsoft.com/office/drawing/2014/main" id="{97475DB4-BF3E-6269-284D-1C5756BACA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34172" y="5414165"/>
              <a:ext cx="792888" cy="991110"/>
            </a:xfrm>
            <a:prstGeom prst="rect">
              <a:avLst/>
            </a:prstGeom>
            <a:ln>
              <a:solidFill>
                <a:schemeClr val="tx1"/>
              </a:solidFill>
            </a:ln>
          </p:spPr>
        </p:pic>
        <p:sp>
          <p:nvSpPr>
            <p:cNvPr id="10" name="TextBox 9">
              <a:extLst>
                <a:ext uri="{FF2B5EF4-FFF2-40B4-BE49-F238E27FC236}">
                  <a16:creationId xmlns:a16="http://schemas.microsoft.com/office/drawing/2014/main" id="{C2771275-A28A-0ACE-CC4F-315F039E6641}"/>
                </a:ext>
              </a:extLst>
            </p:cNvPr>
            <p:cNvSpPr txBox="1"/>
            <p:nvPr/>
          </p:nvSpPr>
          <p:spPr>
            <a:xfrm>
              <a:off x="1000522" y="3028890"/>
              <a:ext cx="3852281" cy="400110"/>
            </a:xfrm>
            <a:prstGeom prst="rect">
              <a:avLst/>
            </a:prstGeom>
            <a:noFill/>
          </p:spPr>
          <p:txBody>
            <a:bodyPr wrap="square">
              <a:spAutoFit/>
            </a:bodyPr>
            <a:lstStyle/>
            <a:p>
              <a:r>
                <a:rPr lang="en-US" sz="2000" b="1" dirty="0">
                  <a:solidFill>
                    <a:srgbClr val="9F2D20"/>
                  </a:solidFill>
                </a:rPr>
                <a:t>Securities-Based Lending</a:t>
              </a:r>
            </a:p>
          </p:txBody>
        </p:sp>
        <p:sp>
          <p:nvSpPr>
            <p:cNvPr id="13" name="TextBox 12">
              <a:extLst>
                <a:ext uri="{FF2B5EF4-FFF2-40B4-BE49-F238E27FC236}">
                  <a16:creationId xmlns:a16="http://schemas.microsoft.com/office/drawing/2014/main" id="{04D13BAF-1DE6-B44E-4EE2-95376833EDFB}"/>
                </a:ext>
              </a:extLst>
            </p:cNvPr>
            <p:cNvSpPr txBox="1"/>
            <p:nvPr/>
          </p:nvSpPr>
          <p:spPr>
            <a:xfrm>
              <a:off x="6716770" y="3028890"/>
              <a:ext cx="6695630" cy="400110"/>
            </a:xfrm>
            <a:prstGeom prst="rect">
              <a:avLst/>
            </a:prstGeom>
            <a:noFill/>
          </p:spPr>
          <p:txBody>
            <a:bodyPr wrap="square">
              <a:spAutoFit/>
            </a:bodyPr>
            <a:lstStyle/>
            <a:p>
              <a:r>
                <a:rPr lang="en-US" sz="2000" b="1" dirty="0">
                  <a:solidFill>
                    <a:srgbClr val="9F2D20"/>
                  </a:solidFill>
                </a:rPr>
                <a:t>Elevate Banking</a:t>
              </a:r>
            </a:p>
          </p:txBody>
        </p:sp>
      </p:grpSp>
      <p:pic>
        <p:nvPicPr>
          <p:cNvPr id="3" name="Picture 2" descr="A group of people giving each other high five&#10;&#10;Description automatically generated with medium confidence">
            <a:extLst>
              <a:ext uri="{FF2B5EF4-FFF2-40B4-BE49-F238E27FC236}">
                <a16:creationId xmlns:a16="http://schemas.microsoft.com/office/drawing/2014/main" id="{C16BD19F-5D82-0C0E-B3F8-9BADF57947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163" r="-40" b="172"/>
          <a:stretch/>
        </p:blipFill>
        <p:spPr>
          <a:xfrm>
            <a:off x="1143629" y="4479855"/>
            <a:ext cx="777139" cy="934099"/>
          </a:xfrm>
          <a:prstGeom prst="roundRect">
            <a:avLst/>
          </a:prstGeom>
        </p:spPr>
      </p:pic>
    </p:spTree>
    <p:extLst>
      <p:ext uri="{BB962C8B-B14F-4D97-AF65-F5344CB8AC3E}">
        <p14:creationId xmlns:p14="http://schemas.microsoft.com/office/powerpoint/2010/main" val="132617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97F4-B4EB-5CE6-AAA8-B0A6881AA2E4}"/>
              </a:ext>
            </a:extLst>
          </p:cNvPr>
          <p:cNvSpPr>
            <a:spLocks noGrp="1"/>
          </p:cNvSpPr>
          <p:nvPr>
            <p:ph type="title"/>
          </p:nvPr>
        </p:nvSpPr>
        <p:spPr>
          <a:xfrm>
            <a:off x="932154" y="702477"/>
            <a:ext cx="3670325" cy="2280421"/>
          </a:xfrm>
        </p:spPr>
        <p:txBody>
          <a:bodyPr>
            <a:noAutofit/>
          </a:bodyPr>
          <a:lstStyle/>
          <a:p>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Considerations </a:t>
            </a:r>
            <a:b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b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&amp; Disclosures</a:t>
            </a:r>
            <a:br>
              <a:rPr lang="en-US" sz="3600" b="1" baseline="70000" dirty="0">
                <a:solidFill>
                  <a:srgbClr val="9F2D20"/>
                </a:solidFill>
                <a:latin typeface="Calibri" panose="020F0502020204030204" pitchFamily="34" charset="0"/>
                <a:ea typeface="Calibri" panose="020F0502020204030204" pitchFamily="34" charset="0"/>
                <a:cs typeface="Times New Roman" panose="02020603050405020304" pitchFamily="18" charset="0"/>
              </a:rPr>
            </a:br>
            <a:endParaRPr lang="en-US" sz="3600" b="1" dirty="0">
              <a:solidFill>
                <a:srgbClr val="9F2D20"/>
              </a:solidFill>
            </a:endParaRPr>
          </a:p>
        </p:txBody>
      </p:sp>
      <p:sp>
        <p:nvSpPr>
          <p:cNvPr id="3" name="Content Placeholder 2">
            <a:extLst>
              <a:ext uri="{FF2B5EF4-FFF2-40B4-BE49-F238E27FC236}">
                <a16:creationId xmlns:a16="http://schemas.microsoft.com/office/drawing/2014/main" id="{943DD2EB-50B1-3174-C2CB-A2B64FE40B52}"/>
              </a:ext>
            </a:extLst>
          </p:cNvPr>
          <p:cNvSpPr>
            <a:spLocks noGrp="1"/>
          </p:cNvSpPr>
          <p:nvPr>
            <p:ph idx="1"/>
          </p:nvPr>
        </p:nvSpPr>
        <p:spPr>
          <a:xfrm>
            <a:off x="4358640" y="702476"/>
            <a:ext cx="7609840" cy="5431993"/>
          </a:xfrm>
        </p:spPr>
        <p:txBody>
          <a:bodyPr>
            <a:noAutofit/>
          </a:bodyPr>
          <a:lstStyle/>
          <a:p>
            <a:pPr marL="0" indent="0">
              <a:buNone/>
            </a:pPr>
            <a:r>
              <a:rPr lang="en-US" sz="1200" b="0" i="0" u="none" strike="noStrike" baseline="0" dirty="0">
                <a:solidFill>
                  <a:srgbClr val="221E1F"/>
                </a:solidFill>
              </a:rPr>
              <a:t>Securities-based lines of credit carry certain risks that should be carefully considered to ensure this product is right for your clients:</a:t>
            </a:r>
          </a:p>
          <a:p>
            <a:pPr marL="0" indent="0">
              <a:buNone/>
            </a:pPr>
            <a:r>
              <a:rPr lang="en-US" sz="1200" b="0" i="0" u="none" strike="noStrike" baseline="0" dirty="0">
                <a:solidFill>
                  <a:srgbClr val="221E1F"/>
                </a:solidFill>
              </a:rPr>
              <a:t>A reduction in the market value of pledged collateral may trigger a maintenance call, which could require the pledge of additional eligible collateral, the repayment of borrowed funds, or the potential sale of pledged securities requested at the Bank’s discretion. Such sales may carry adverse tax or other consequences. </a:t>
            </a:r>
          </a:p>
          <a:p>
            <a:pPr marL="0" indent="0">
              <a:buNone/>
            </a:pPr>
            <a:r>
              <a:rPr lang="en-US" sz="1200" b="0" i="0" u="none" strike="noStrike" baseline="0" dirty="0">
                <a:solidFill>
                  <a:srgbClr val="221E1F"/>
                </a:solidFill>
              </a:rPr>
              <a:t>Leader Bank may modify the collateral requirements at any time without prior notice. </a:t>
            </a:r>
          </a:p>
          <a:p>
            <a:pPr marL="0" indent="0">
              <a:buNone/>
            </a:pPr>
            <a:r>
              <a:rPr lang="en-US" sz="1200" b="0" i="0" u="none" strike="noStrike" baseline="0" dirty="0">
                <a:solidFill>
                  <a:srgbClr val="221E1F"/>
                </a:solidFill>
              </a:rPr>
              <a:t>The Leader Bank Power Line™ is an uncommitted demand facility, which means the Bank may require full or partial repayment at any time or elect not to advance funds. </a:t>
            </a:r>
          </a:p>
          <a:p>
            <a:pPr marL="0" indent="0">
              <a:buNone/>
            </a:pPr>
            <a:r>
              <a:rPr lang="en-US" sz="1200" b="0" i="0" u="none" strike="noStrike" baseline="0" dirty="0">
                <a:solidFill>
                  <a:srgbClr val="221E1F"/>
                </a:solidFill>
              </a:rPr>
              <a:t>For more information on the Leader Bank Power Line™, please carefully review all loan materials provided with the application.</a:t>
            </a:r>
            <a:endParaRPr lang="en-US" sz="1200" b="0" i="0" u="none" strike="noStrike" baseline="0" dirty="0">
              <a:solidFill>
                <a:srgbClr val="000000"/>
              </a:solidFill>
            </a:endParaRPr>
          </a:p>
          <a:p>
            <a:pPr marL="0" indent="0">
              <a:buNone/>
            </a:pPr>
            <a:r>
              <a:rPr lang="en-US" sz="1200" b="0" i="0" u="none" strike="noStrike" baseline="0" dirty="0">
                <a:solidFill>
                  <a:srgbClr val="221E1F"/>
                </a:solidFill>
              </a:rPr>
              <a:t>Leader Bank Power Line™ proceeds may not be used to purchase securities or to repay a margin loan that was used to purchase securities. Leader Bank, N.A. cannot provide tax advice concerning the legal, investment or tax consequences of a given transaction. Please consult with your financial or tax advisor about your particular circumstances before making any investment or financial decisions. To ensure compliance with requirements under Treasury Department Circular 230, we inform you that the contents of this publication are not intended or written to be used, and may not be used, for the purpose of (</a:t>
            </a:r>
            <a:r>
              <a:rPr lang="en-US" sz="1200" b="0" i="0" u="none" strike="noStrike" baseline="0" dirty="0" err="1">
                <a:solidFill>
                  <a:srgbClr val="221E1F"/>
                </a:solidFill>
              </a:rPr>
              <a:t>i</a:t>
            </a:r>
            <a:r>
              <a:rPr lang="en-US" sz="1200" b="0" i="0" u="none" strike="noStrike" baseline="0" dirty="0">
                <a:solidFill>
                  <a:srgbClr val="221E1F"/>
                </a:solidFill>
              </a:rPr>
              <a:t>) avoiding U.S. federal tax penalties or (ii) promoting, marketing, or recommending to another party any matter addressed herein. Each taxpayer should seek advice based on the taxpayer’s particular circumstances from an independent tax adviser.</a:t>
            </a:r>
            <a:endParaRPr lang="en-US" sz="1200" dirty="0">
              <a:solidFill>
                <a:srgbClr val="221E1F"/>
              </a:solidFill>
            </a:endParaRPr>
          </a:p>
          <a:p>
            <a:pPr marL="0" indent="0">
              <a:buNone/>
            </a:pPr>
            <a:r>
              <a:rPr lang="en-US" sz="1200" b="0" i="0" u="none" strike="noStrike" baseline="0" dirty="0">
                <a:solidFill>
                  <a:srgbClr val="221E1F"/>
                </a:solidFill>
              </a:rPr>
              <a:t>Capitalizing interest means that any billed interest not paid by the due date will be automatically paid by drawing on the Leader Bank Power Line™, adding to the outstanding principal balance. </a:t>
            </a:r>
            <a:endParaRPr lang="en-US" sz="1200" dirty="0">
              <a:solidFill>
                <a:srgbClr val="221E1F"/>
              </a:solidFill>
            </a:endParaRPr>
          </a:p>
          <a:p>
            <a:pPr marL="0" indent="0">
              <a:buNone/>
            </a:pPr>
            <a:r>
              <a:rPr lang="en-US" sz="1200" b="0" i="0" u="none" strike="noStrike" baseline="0" dirty="0">
                <a:solidFill>
                  <a:srgbClr val="221E1F"/>
                </a:solidFill>
              </a:rPr>
              <a:t>Banking products and services are offered through Leader Bank, Member FDIC.</a:t>
            </a:r>
            <a:endParaRPr lang="en-US" sz="1200" b="0" i="0" u="none" strike="noStrike" baseline="0" dirty="0">
              <a:solidFill>
                <a:srgbClr val="000000"/>
              </a:solidFill>
            </a:endParaRPr>
          </a:p>
          <a:p>
            <a:pPr marL="0" indent="0">
              <a:buNone/>
            </a:pPr>
            <a:r>
              <a:rPr lang="en-US" sz="1200" b="0" i="0" u="none" strike="noStrike" baseline="0" dirty="0">
                <a:solidFill>
                  <a:srgbClr val="221E1F"/>
                </a:solidFill>
              </a:rPr>
              <a:t>The interest rate market data is the property of Chicago Mercantile Exchange Inc. or its licensors as applicable. All rights reserved, or otherwise licensed by Chicago Mercantile Exchange Inc. </a:t>
            </a:r>
          </a:p>
          <a:p>
            <a:pPr marL="0" indent="0">
              <a:buNone/>
            </a:pPr>
            <a:endParaRPr lang="en-US" sz="1200" b="0" i="0" u="none" strike="noStrike" baseline="0" dirty="0">
              <a:solidFill>
                <a:srgbClr val="221E1F"/>
              </a:solidFill>
            </a:endParaRPr>
          </a:p>
          <a:p>
            <a:pPr marL="0" indent="0">
              <a:buNone/>
            </a:pPr>
            <a:r>
              <a:rPr lang="en-US" sz="1200" b="0" i="0" u="none" strike="noStrike" baseline="0" dirty="0">
                <a:solidFill>
                  <a:srgbClr val="221E1F"/>
                </a:solidFill>
              </a:rPr>
              <a:t>180 Massachusetts Ave, Arlington, MA 02474 | 844-807-6937 | powerline@leaderbank.com | www.leaderbank.com </a:t>
            </a:r>
            <a:endParaRPr lang="en-US" sz="1200" dirty="0"/>
          </a:p>
          <a:p>
            <a:pPr marL="0" indent="0">
              <a:buNone/>
            </a:pPr>
            <a:endParaRPr lang="en-US" sz="1000" b="0" i="0" u="none" strike="noStrike" baseline="0" dirty="0">
              <a:solidFill>
                <a:srgbClr val="221E1F"/>
              </a:solidFill>
            </a:endParaRPr>
          </a:p>
          <a:p>
            <a:pPr marL="0" indent="0">
              <a:buNone/>
            </a:pPr>
            <a:endParaRPr lang="en-US" sz="1000" dirty="0">
              <a:solidFill>
                <a:srgbClr val="221E1F"/>
              </a:solidFill>
            </a:endParaRPr>
          </a:p>
          <a:p>
            <a:pPr marL="0" indent="0">
              <a:buNone/>
            </a:pPr>
            <a:endParaRPr lang="en-US" sz="1000" dirty="0">
              <a:solidFill>
                <a:schemeClr val="tx2"/>
              </a:solidFill>
            </a:endParaRPr>
          </a:p>
          <a:p>
            <a:pPr marL="0" indent="0">
              <a:buNone/>
            </a:pPr>
            <a:endParaRPr lang="en-US" sz="1000" dirty="0"/>
          </a:p>
        </p:txBody>
      </p:sp>
    </p:spTree>
    <p:extLst>
      <p:ext uri="{BB962C8B-B14F-4D97-AF65-F5344CB8AC3E}">
        <p14:creationId xmlns:p14="http://schemas.microsoft.com/office/powerpoint/2010/main" val="28108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7305835"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Securities-Based Lending</a:t>
            </a: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85145"/>
            <a:ext cx="9436639" cy="270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sz="2500" dirty="0">
                <a:solidFill>
                  <a:srgbClr val="000000"/>
                </a:solidFill>
              </a:rPr>
              <a:t>Convenient &amp; flexible access to liquidity.</a:t>
            </a:r>
          </a:p>
        </p:txBody>
      </p:sp>
    </p:spTree>
    <p:extLst>
      <p:ext uri="{BB962C8B-B14F-4D97-AF65-F5344CB8AC3E}">
        <p14:creationId xmlns:p14="http://schemas.microsoft.com/office/powerpoint/2010/main" val="265957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7305835"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Securities-Based Lending</a:t>
            </a: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85145"/>
            <a:ext cx="9797365" cy="270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sz="2500" dirty="0">
                <a:solidFill>
                  <a:srgbClr val="000000"/>
                </a:solidFill>
              </a:rPr>
              <a:t>Convenient &amp; flexible access to liquidity.</a:t>
            </a:r>
          </a:p>
          <a:p>
            <a:pPr marL="274320" indent="-274320">
              <a:lnSpc>
                <a:spcPct val="100000"/>
              </a:lnSpc>
              <a:spcBef>
                <a:spcPts val="3000"/>
              </a:spcBef>
              <a:buClr>
                <a:srgbClr val="9F2D20"/>
              </a:buClr>
              <a:buBlip>
                <a:blip r:embed="rId2"/>
              </a:buBlip>
            </a:pPr>
            <a:r>
              <a:rPr lang="en-US" sz="2500" dirty="0">
                <a:solidFill>
                  <a:srgbClr val="000000"/>
                </a:solidFill>
              </a:rPr>
              <a:t>Investment assets serve as collateral for revolving credit line.</a:t>
            </a:r>
          </a:p>
        </p:txBody>
      </p:sp>
    </p:spTree>
    <p:extLst>
      <p:ext uri="{BB962C8B-B14F-4D97-AF65-F5344CB8AC3E}">
        <p14:creationId xmlns:p14="http://schemas.microsoft.com/office/powerpoint/2010/main" val="62526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7305835"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Securities-Based Lending</a:t>
            </a: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85145"/>
            <a:ext cx="9721864" cy="270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sz="2500" dirty="0">
                <a:solidFill>
                  <a:srgbClr val="000000"/>
                </a:solidFill>
              </a:rPr>
              <a:t>Convenient &amp; flexible access to liquidity.</a:t>
            </a:r>
          </a:p>
          <a:p>
            <a:pPr marL="274320" indent="-274320">
              <a:lnSpc>
                <a:spcPct val="100000"/>
              </a:lnSpc>
              <a:spcBef>
                <a:spcPts val="3000"/>
              </a:spcBef>
              <a:buClr>
                <a:srgbClr val="9F2D20"/>
              </a:buClr>
              <a:buBlip>
                <a:blip r:embed="rId2"/>
              </a:buBlip>
            </a:pPr>
            <a:r>
              <a:rPr lang="en-US" sz="2500" dirty="0">
                <a:solidFill>
                  <a:srgbClr val="000000"/>
                </a:solidFill>
              </a:rPr>
              <a:t>Investment assets serve as collateral for revolving credit line.</a:t>
            </a:r>
          </a:p>
          <a:p>
            <a:pPr marL="274320" indent="-274320">
              <a:lnSpc>
                <a:spcPct val="100000"/>
              </a:lnSpc>
              <a:spcBef>
                <a:spcPts val="3000"/>
              </a:spcBef>
              <a:buClr>
                <a:srgbClr val="9F2D20"/>
              </a:buClr>
              <a:buBlip>
                <a:blip r:embed="rId2"/>
              </a:buBlip>
            </a:pPr>
            <a:r>
              <a:rPr lang="en-US" sz="2500" dirty="0">
                <a:solidFill>
                  <a:srgbClr val="000000"/>
                </a:solidFill>
                <a:ea typeface="Calibri" panose="020F0502020204030204" pitchFamily="34" charset="0"/>
                <a:cs typeface="Myriad Pro" panose="020B0503030403020204" pitchFamily="34" charset="0"/>
              </a:rPr>
              <a:t>Proceeds can be used for </a:t>
            </a:r>
            <a:r>
              <a:rPr lang="en-US" sz="2500" u="sng" dirty="0">
                <a:solidFill>
                  <a:srgbClr val="000000"/>
                </a:solidFill>
                <a:ea typeface="Calibri" panose="020F0502020204030204" pitchFamily="34" charset="0"/>
                <a:cs typeface="Myriad Pro" panose="020B0503030403020204" pitchFamily="34" charset="0"/>
              </a:rPr>
              <a:t>any</a:t>
            </a:r>
            <a:r>
              <a:rPr lang="en-US" sz="2500" dirty="0">
                <a:solidFill>
                  <a:srgbClr val="000000"/>
                </a:solidFill>
                <a:ea typeface="Calibri" panose="020F0502020204030204" pitchFamily="34" charset="0"/>
                <a:cs typeface="Myriad Pro" panose="020B0503030403020204" pitchFamily="34" charset="0"/>
              </a:rPr>
              <a:t> reason, except to buy securities.</a:t>
            </a:r>
          </a:p>
        </p:txBody>
      </p:sp>
    </p:spTree>
    <p:extLst>
      <p:ext uri="{BB962C8B-B14F-4D97-AF65-F5344CB8AC3E}">
        <p14:creationId xmlns:p14="http://schemas.microsoft.com/office/powerpoint/2010/main" val="253614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7305835"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Securities-Based Lending</a:t>
            </a:r>
            <a:r>
              <a:rPr lang="en-US" sz="3600" b="1" dirty="0">
                <a:solidFill>
                  <a:srgbClr val="9F2D20"/>
                </a:solidFill>
                <a:effectLst/>
                <a:latin typeface="Myriad Pro" panose="020B0503030403020204" pitchFamily="34" charset="0"/>
                <a:ea typeface="Times New Roman" panose="02020603050405020304" pitchFamily="18" charset="0"/>
                <a:cs typeface="Times New Roman" panose="02020603050405020304" pitchFamily="18" charset="0"/>
              </a:rPr>
              <a:t>?</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85145"/>
            <a:ext cx="9151413" cy="2701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sz="2500" dirty="0">
                <a:solidFill>
                  <a:srgbClr val="000000"/>
                </a:solidFill>
              </a:rPr>
              <a:t>Convenient &amp; flexible access to liquidity.</a:t>
            </a:r>
          </a:p>
          <a:p>
            <a:pPr marL="274320" indent="-274320">
              <a:lnSpc>
                <a:spcPct val="100000"/>
              </a:lnSpc>
              <a:spcBef>
                <a:spcPts val="3000"/>
              </a:spcBef>
              <a:buClr>
                <a:srgbClr val="9F2D20"/>
              </a:buClr>
              <a:buBlip>
                <a:blip r:embed="rId2"/>
              </a:buBlip>
            </a:pPr>
            <a:r>
              <a:rPr lang="en-US" sz="2500" dirty="0">
                <a:solidFill>
                  <a:srgbClr val="000000"/>
                </a:solidFill>
              </a:rPr>
              <a:t>Investment assets serve as collateral for revolving credit line.</a:t>
            </a:r>
          </a:p>
          <a:p>
            <a:pPr marL="274320" indent="-274320">
              <a:lnSpc>
                <a:spcPct val="100000"/>
              </a:lnSpc>
              <a:spcBef>
                <a:spcPts val="3000"/>
              </a:spcBef>
              <a:buClr>
                <a:srgbClr val="9F2D20"/>
              </a:buClr>
              <a:buBlip>
                <a:blip r:embed="rId2"/>
              </a:buBlip>
            </a:pPr>
            <a:r>
              <a:rPr lang="en-US" sz="2500" dirty="0">
                <a:solidFill>
                  <a:srgbClr val="000000"/>
                </a:solidFill>
                <a:ea typeface="Calibri" panose="020F0502020204030204" pitchFamily="34" charset="0"/>
                <a:cs typeface="Myriad Pro" panose="020B0503030403020204" pitchFamily="34" charset="0"/>
              </a:rPr>
              <a:t>Proceeds can be used for </a:t>
            </a:r>
            <a:r>
              <a:rPr lang="en-US" sz="2500" u="sng" dirty="0">
                <a:solidFill>
                  <a:srgbClr val="000000"/>
                </a:solidFill>
                <a:ea typeface="Calibri" panose="020F0502020204030204" pitchFamily="34" charset="0"/>
                <a:cs typeface="Myriad Pro" panose="020B0503030403020204" pitchFamily="34" charset="0"/>
              </a:rPr>
              <a:t>any</a:t>
            </a:r>
            <a:r>
              <a:rPr lang="en-US" sz="2500" dirty="0">
                <a:solidFill>
                  <a:srgbClr val="000000"/>
                </a:solidFill>
                <a:ea typeface="Calibri" panose="020F0502020204030204" pitchFamily="34" charset="0"/>
                <a:cs typeface="Myriad Pro" panose="020B0503030403020204" pitchFamily="34" charset="0"/>
              </a:rPr>
              <a:t> reason, except to buy securities.</a:t>
            </a:r>
          </a:p>
          <a:p>
            <a:pPr marL="274320" indent="-274320">
              <a:lnSpc>
                <a:spcPct val="100000"/>
              </a:lnSpc>
              <a:spcBef>
                <a:spcPts val="3000"/>
              </a:spcBef>
              <a:buClr>
                <a:srgbClr val="9F2D20"/>
              </a:buClr>
              <a:buBlip>
                <a:blip r:embed="rId2"/>
              </a:buBlip>
            </a:pPr>
            <a:r>
              <a:rPr lang="en-US" sz="2500" dirty="0">
                <a:solidFill>
                  <a:srgbClr val="000000"/>
                </a:solidFill>
                <a:ea typeface="Calibri" panose="020F0502020204030204" pitchFamily="34" charset="0"/>
                <a:cs typeface="Myriad Pro" panose="020B0503030403020204" pitchFamily="34" charset="0"/>
              </a:rPr>
              <a:t>Free to set up, no obligation to draw.</a:t>
            </a:r>
          </a:p>
        </p:txBody>
      </p:sp>
    </p:spTree>
    <p:extLst>
      <p:ext uri="{BB962C8B-B14F-4D97-AF65-F5344CB8AC3E}">
        <p14:creationId xmlns:p14="http://schemas.microsoft.com/office/powerpoint/2010/main" val="46636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Tree>
    <p:extLst>
      <p:ext uri="{BB962C8B-B14F-4D97-AF65-F5344CB8AC3E}">
        <p14:creationId xmlns:p14="http://schemas.microsoft.com/office/powerpoint/2010/main" val="321360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06CE816-847B-EEEE-DF1E-2202ECCA3666}"/>
              </a:ext>
            </a:extLst>
          </p:cNvPr>
          <p:cNvSpPr/>
          <p:nvPr/>
        </p:nvSpPr>
        <p:spPr>
          <a:xfrm>
            <a:off x="920159" y="2676088"/>
            <a:ext cx="5069580" cy="1124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Avoid selling investments</a:t>
            </a:r>
            <a:r>
              <a:rPr lang="en-US" b="1" dirty="0">
                <a:solidFill>
                  <a:schemeClr val="bg1"/>
                </a:solidFill>
                <a:latin typeface="Myriad Pro" panose="020B0503030403020204" pitchFamily="34" charset="0"/>
                <a:ea typeface="+mj-ea"/>
                <a:cs typeface="Times New Roman" panose="02020603050405020304" pitchFamily="18" charset="0"/>
              </a:rPr>
              <a:t> </a:t>
            </a:r>
            <a:r>
              <a:rPr lang="en-US" dirty="0">
                <a:solidFill>
                  <a:schemeClr val="bg1"/>
                </a:solidFill>
              </a:rPr>
              <a:t>– maintain investment strategy and defer potential capital gains.</a:t>
            </a:r>
          </a:p>
          <a:p>
            <a:pPr>
              <a:lnSpc>
                <a:spcPct val="100000"/>
              </a:lnSpc>
              <a:spcBef>
                <a:spcPts val="3000"/>
              </a:spcBef>
              <a:buClr>
                <a:schemeClr val="bg1"/>
              </a:buClr>
              <a:buFont typeface="Courier New" panose="02070309020205020404" pitchFamily="49" charset="0"/>
              <a:buChar char="o"/>
            </a:pPr>
            <a:r>
              <a:rPr lang="en-US" b="1" dirty="0">
                <a:solidFill>
                  <a:schemeClr val="bg1"/>
                </a:solidFill>
                <a:latin typeface="Myriad Pro" panose="020B0503030403020204" pitchFamily="34" charset="0"/>
                <a:ea typeface="+mj-ea"/>
                <a:cs typeface="Times New Roman" panose="02020603050405020304" pitchFamily="18" charset="0"/>
              </a:rPr>
              <a:t>Lower interest rates </a:t>
            </a:r>
            <a:r>
              <a:rPr lang="en-US" dirty="0">
                <a:solidFill>
                  <a:schemeClr val="bg1"/>
                </a:solidFill>
                <a:ea typeface="Calibri" panose="020F0502020204030204" pitchFamily="34" charset="0"/>
                <a:cs typeface="Myriad Pro" panose="020B0503030403020204" pitchFamily="34" charset="0"/>
              </a:rPr>
              <a:t>than traditional loan products.</a:t>
            </a:r>
          </a:p>
          <a:p>
            <a:pPr>
              <a:lnSpc>
                <a:spcPct val="100000"/>
              </a:lnSpc>
              <a:spcBef>
                <a:spcPts val="3000"/>
              </a:spcBef>
              <a:buClr>
                <a:schemeClr val="bg1"/>
              </a:buClr>
              <a:buFont typeface="Courier New" panose="02070309020205020404" pitchFamily="49" charset="0"/>
              <a:buChar char="o"/>
            </a:pPr>
            <a:r>
              <a:rPr lang="en-US" b="1" dirty="0">
                <a:solidFill>
                  <a:schemeClr val="bg1"/>
                </a:solidFill>
                <a:latin typeface="Myriad Pro" panose="020B0503030403020204" pitchFamily="34" charset="0"/>
                <a:ea typeface="+mj-ea"/>
                <a:cs typeface="Times New Roman" panose="02020603050405020304" pitchFamily="18" charset="0"/>
              </a:rPr>
              <a:t>Flexible terms </a:t>
            </a:r>
            <a:r>
              <a:rPr lang="en-US" dirty="0">
                <a:solidFill>
                  <a:schemeClr val="bg1"/>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0"/>
              </a:spcBef>
              <a:buClr>
                <a:schemeClr val="bg1"/>
              </a:buClr>
            </a:pPr>
            <a:r>
              <a:rPr lang="en-US" b="1" dirty="0">
                <a:solidFill>
                  <a:schemeClr val="bg1"/>
                </a:solidFill>
                <a:latin typeface="Myriad Pro" panose="020B0503030403020204" pitchFamily="34" charset="0"/>
                <a:ea typeface="+mj-ea"/>
                <a:cs typeface="Times New Roman" panose="02020603050405020304" pitchFamily="18" charset="0"/>
              </a:rPr>
              <a:t>Simplified application </a:t>
            </a:r>
            <a:r>
              <a:rPr lang="en-US" b="1" dirty="0">
                <a:solidFill>
                  <a:schemeClr val="bg1"/>
                </a:solidFill>
              </a:rPr>
              <a:t>– </a:t>
            </a:r>
            <a:r>
              <a:rPr lang="en-US" dirty="0">
                <a:solidFill>
                  <a:schemeClr val="bg1"/>
                </a:solidFill>
              </a:rPr>
              <a:t>online submission, typically no documentation required.</a:t>
            </a:r>
          </a:p>
          <a:p>
            <a:pPr>
              <a:lnSpc>
                <a:spcPct val="100000"/>
              </a:lnSpc>
              <a:spcBef>
                <a:spcPts val="3000"/>
              </a:spcBef>
              <a:buClr>
                <a:schemeClr val="bg1"/>
              </a:buClr>
            </a:pPr>
            <a:r>
              <a:rPr lang="en-US" b="1" dirty="0">
                <a:solidFill>
                  <a:schemeClr val="bg1"/>
                </a:solidFill>
                <a:latin typeface="Myriad Pro" panose="020B0503030403020204" pitchFamily="34" charset="0"/>
                <a:ea typeface="+mj-ea"/>
                <a:cs typeface="Times New Roman" panose="02020603050405020304" pitchFamily="18" charset="0"/>
              </a:rPr>
              <a:t>Fast underwriting </a:t>
            </a:r>
            <a:r>
              <a:rPr lang="en-US" b="1" dirty="0">
                <a:solidFill>
                  <a:schemeClr val="bg1"/>
                </a:solidFill>
              </a:rPr>
              <a:t>– </a:t>
            </a:r>
            <a:r>
              <a:rPr lang="en-US" dirty="0">
                <a:solidFill>
                  <a:schemeClr val="bg1"/>
                </a:solidFill>
              </a:rPr>
              <a:t>usually 1-2 business days; no impact to credit score.</a:t>
            </a:r>
          </a:p>
          <a:p>
            <a:pPr>
              <a:lnSpc>
                <a:spcPct val="100000"/>
              </a:lnSpc>
              <a:spcBef>
                <a:spcPts val="3000"/>
              </a:spcBef>
              <a:buClr>
                <a:schemeClr val="bg1"/>
              </a:buClr>
            </a:pPr>
            <a:r>
              <a:rPr lang="en-US" b="1" dirty="0">
                <a:solidFill>
                  <a:schemeClr val="bg1"/>
                </a:solidFill>
                <a:latin typeface="Myriad Pro" panose="020B0503030403020204" pitchFamily="34" charset="0"/>
                <a:ea typeface="+mj-ea"/>
                <a:cs typeface="Times New Roman" panose="02020603050405020304" pitchFamily="18" charset="0"/>
              </a:rPr>
              <a:t>No fees </a:t>
            </a:r>
            <a:r>
              <a:rPr lang="en-US" dirty="0">
                <a:solidFill>
                  <a:schemeClr val="bg1"/>
                </a:solidFill>
              </a:rPr>
              <a:t>to set up or keep open; interest paid only on drawn balances.</a:t>
            </a:r>
          </a:p>
        </p:txBody>
      </p:sp>
    </p:spTree>
    <p:extLst>
      <p:ext uri="{BB962C8B-B14F-4D97-AF65-F5344CB8AC3E}">
        <p14:creationId xmlns:p14="http://schemas.microsoft.com/office/powerpoint/2010/main" val="137950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A23A015-CAAF-0918-BB77-C09668315D31}"/>
              </a:ext>
            </a:extLst>
          </p:cNvPr>
          <p:cNvSpPr/>
          <p:nvPr/>
        </p:nvSpPr>
        <p:spPr>
          <a:xfrm>
            <a:off x="920159" y="3850548"/>
            <a:ext cx="5069580" cy="1124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EE6ED3B5-B91F-585F-264A-342A149F1590}"/>
              </a:ext>
            </a:extLst>
          </p:cNvPr>
          <p:cNvSpPr/>
          <p:nvPr/>
        </p:nvSpPr>
        <p:spPr>
          <a:xfrm rot="5400000">
            <a:off x="-391517" y="978816"/>
            <a:ext cx="2061212" cy="103582"/>
          </a:xfrm>
          <a:prstGeom prst="rect">
            <a:avLst/>
          </a:prstGeom>
          <a:solidFill>
            <a:srgbClr val="9F2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D447B-931A-C01C-86E6-0B1FEFCF9E5E}"/>
              </a:ext>
            </a:extLst>
          </p:cNvPr>
          <p:cNvSpPr>
            <a:spLocks noGrp="1"/>
          </p:cNvSpPr>
          <p:nvPr>
            <p:ph type="title"/>
          </p:nvPr>
        </p:nvSpPr>
        <p:spPr>
          <a:xfrm>
            <a:off x="932154" y="52236"/>
            <a:ext cx="3668341" cy="2280421"/>
          </a:xfrm>
        </p:spPr>
        <p:txBody>
          <a:bodyPr/>
          <a:lstStyle/>
          <a:p>
            <a:br>
              <a:rPr lang="en-US" dirty="0"/>
            </a:br>
            <a:r>
              <a:rPr lang="en-US" sz="3600" b="1" dirty="0">
                <a:solidFill>
                  <a:srgbClr val="9F2D20"/>
                </a:solidFill>
                <a:latin typeface="Myriad Pro" panose="020B0503030403020204" pitchFamily="34" charset="0"/>
                <a:cs typeface="Times New Roman" panose="02020603050405020304" pitchFamily="18" charset="0"/>
              </a:rPr>
              <a:t>What is the Value For My Clients?</a:t>
            </a:r>
            <a:endParaRPr lang="en-US" sz="2400" dirty="0"/>
          </a:p>
        </p:txBody>
      </p:sp>
      <p:sp>
        <p:nvSpPr>
          <p:cNvPr id="4" name="Content Placeholder 12">
            <a:extLst>
              <a:ext uri="{FF2B5EF4-FFF2-40B4-BE49-F238E27FC236}">
                <a16:creationId xmlns:a16="http://schemas.microsoft.com/office/drawing/2014/main" id="{22E690F4-E9AF-90E5-3A0C-6AA3DE860590}"/>
              </a:ext>
            </a:extLst>
          </p:cNvPr>
          <p:cNvSpPr txBox="1">
            <a:spLocks/>
          </p:cNvSpPr>
          <p:nvPr/>
        </p:nvSpPr>
        <p:spPr>
          <a:xfrm>
            <a:off x="932154" y="2751589"/>
            <a:ext cx="5272093"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00000"/>
              </a:lnSpc>
              <a:spcBef>
                <a:spcPts val="3000"/>
              </a:spcBef>
              <a:buClr>
                <a:srgbClr val="9F2D20"/>
              </a:buClr>
              <a:buBlip>
                <a:blip r:embed="rId2"/>
              </a:buBlip>
            </a:pPr>
            <a:r>
              <a:rPr lang="en-US" b="1" dirty="0">
                <a:solidFill>
                  <a:srgbClr val="9F2D20"/>
                </a:solidFill>
                <a:latin typeface="Myriad Pro" panose="020B0503030403020204" pitchFamily="34" charset="0"/>
                <a:ea typeface="+mj-ea"/>
                <a:cs typeface="Times New Roman" panose="02020603050405020304" pitchFamily="18" charset="0"/>
              </a:rPr>
              <a:t>Avoid selling investments </a:t>
            </a:r>
            <a:r>
              <a:rPr lang="en-US" dirty="0">
                <a:solidFill>
                  <a:srgbClr val="000000"/>
                </a:solidFill>
              </a:rPr>
              <a:t>– maintain investment strategy and defer potential capital gains.</a:t>
            </a:r>
          </a:p>
          <a:p>
            <a:pPr>
              <a:lnSpc>
                <a:spcPct val="100000"/>
              </a:lnSpc>
              <a:spcBef>
                <a:spcPts val="3000"/>
              </a:spcBef>
              <a:buClr>
                <a:srgbClr val="9F2D20"/>
              </a:buClr>
              <a:buFont typeface="Courier New" panose="02070309020205020404" pitchFamily="49" charset="0"/>
              <a:buChar char="o"/>
            </a:pPr>
            <a:r>
              <a:rPr lang="en-US" b="1" u="sng" dirty="0">
                <a:solidFill>
                  <a:schemeClr val="bg1"/>
                </a:solidFill>
                <a:latin typeface="Myriad Pro" panose="020B0503030403020204" pitchFamily="34" charset="0"/>
                <a:ea typeface="+mj-ea"/>
                <a:cs typeface="Times New Roman" panose="02020603050405020304" pitchFamily="18" charset="0"/>
              </a:rPr>
              <a:t>Lower interest rates</a:t>
            </a:r>
            <a:r>
              <a:rPr lang="en-US" b="1" dirty="0">
                <a:solidFill>
                  <a:schemeClr val="bg1"/>
                </a:solidFill>
                <a:latin typeface="Myriad Pro" panose="020B0503030403020204" pitchFamily="34" charset="0"/>
                <a:ea typeface="+mj-ea"/>
                <a:cs typeface="Times New Roman" panose="02020603050405020304" pitchFamily="18" charset="0"/>
              </a:rPr>
              <a:t> </a:t>
            </a:r>
            <a:r>
              <a:rPr lang="en-US" dirty="0">
                <a:solidFill>
                  <a:schemeClr val="bg1"/>
                </a:solidFill>
                <a:ea typeface="Calibri" panose="020F0502020204030204" pitchFamily="34" charset="0"/>
                <a:cs typeface="Myriad Pro" panose="020B0503030403020204" pitchFamily="34" charset="0"/>
              </a:rPr>
              <a:t>than traditional loan products.</a:t>
            </a:r>
          </a:p>
          <a:p>
            <a:pPr marL="0" indent="0">
              <a:lnSpc>
                <a:spcPct val="100000"/>
              </a:lnSpc>
              <a:spcBef>
                <a:spcPts val="3000"/>
              </a:spcBef>
              <a:buClr>
                <a:srgbClr val="9F2D20"/>
              </a:buClr>
              <a:buNone/>
            </a:pPr>
            <a:r>
              <a:rPr lang="en-US" b="1" dirty="0">
                <a:solidFill>
                  <a:schemeClr val="bg1"/>
                </a:solidFill>
                <a:latin typeface="Myriad Pro" panose="020B0503030403020204" pitchFamily="34" charset="0"/>
                <a:ea typeface="+mj-ea"/>
                <a:cs typeface="Times New Roman" panose="02020603050405020304" pitchFamily="18" charset="0"/>
              </a:rPr>
              <a:t>Flexible terms </a:t>
            </a:r>
            <a:r>
              <a:rPr lang="en-US" dirty="0">
                <a:solidFill>
                  <a:schemeClr val="bg1"/>
                </a:solidFill>
                <a:ea typeface="Calibri" panose="020F0502020204030204" pitchFamily="34" charset="0"/>
                <a:cs typeface="Myriad Pro" panose="020B0503030403020204" pitchFamily="34" charset="0"/>
              </a:rPr>
              <a:t>– no amortization; interest can be capitalized into the credit line.</a:t>
            </a:r>
          </a:p>
        </p:txBody>
      </p:sp>
      <p:sp>
        <p:nvSpPr>
          <p:cNvPr id="3" name="Content Placeholder 12">
            <a:extLst>
              <a:ext uri="{FF2B5EF4-FFF2-40B4-BE49-F238E27FC236}">
                <a16:creationId xmlns:a16="http://schemas.microsoft.com/office/drawing/2014/main" id="{8B15A0C4-B415-BD1B-2982-C5FC6BEC7678}"/>
              </a:ext>
            </a:extLst>
          </p:cNvPr>
          <p:cNvSpPr txBox="1">
            <a:spLocks/>
          </p:cNvSpPr>
          <p:nvPr/>
        </p:nvSpPr>
        <p:spPr>
          <a:xfrm>
            <a:off x="6521696" y="2751589"/>
            <a:ext cx="5510592" cy="3292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0"/>
              </a:spcBef>
              <a:buClr>
                <a:srgbClr val="9F2D20"/>
              </a:buClr>
              <a:buNone/>
            </a:pPr>
            <a:r>
              <a:rPr lang="en-US" b="1" dirty="0">
                <a:solidFill>
                  <a:schemeClr val="bg1"/>
                </a:solidFill>
                <a:latin typeface="Myriad Pro" panose="020B0503030403020204" pitchFamily="34" charset="0"/>
                <a:ea typeface="+mj-ea"/>
                <a:cs typeface="Times New Roman" panose="02020603050405020304" pitchFamily="18" charset="0"/>
              </a:rPr>
              <a:t>Simplified application </a:t>
            </a:r>
            <a:r>
              <a:rPr lang="en-US" b="1" dirty="0">
                <a:solidFill>
                  <a:schemeClr val="bg1"/>
                </a:solidFill>
              </a:rPr>
              <a:t>– </a:t>
            </a:r>
            <a:r>
              <a:rPr lang="en-US" dirty="0">
                <a:solidFill>
                  <a:schemeClr val="bg1"/>
                </a:solidFill>
              </a:rPr>
              <a:t>online submission, typically no documentation required.</a:t>
            </a:r>
          </a:p>
          <a:p>
            <a:pPr marL="0" indent="0">
              <a:lnSpc>
                <a:spcPct val="100000"/>
              </a:lnSpc>
              <a:spcBef>
                <a:spcPts val="3000"/>
              </a:spcBef>
              <a:buClr>
                <a:srgbClr val="9F2D20"/>
              </a:buClr>
              <a:buNone/>
            </a:pPr>
            <a:r>
              <a:rPr lang="en-US" b="1" dirty="0">
                <a:solidFill>
                  <a:schemeClr val="bg1"/>
                </a:solidFill>
                <a:latin typeface="Myriad Pro" panose="020B0503030403020204" pitchFamily="34" charset="0"/>
                <a:ea typeface="+mj-ea"/>
                <a:cs typeface="Times New Roman" panose="02020603050405020304" pitchFamily="18" charset="0"/>
              </a:rPr>
              <a:t>Fast underwriting </a:t>
            </a:r>
            <a:r>
              <a:rPr lang="en-US" b="1" dirty="0">
                <a:solidFill>
                  <a:schemeClr val="bg1"/>
                </a:solidFill>
              </a:rPr>
              <a:t>– </a:t>
            </a:r>
            <a:r>
              <a:rPr lang="en-US" dirty="0">
                <a:solidFill>
                  <a:schemeClr val="bg1"/>
                </a:solidFill>
              </a:rPr>
              <a:t>usually 1-2 business days; no impact to credit score.</a:t>
            </a:r>
          </a:p>
          <a:p>
            <a:pPr marL="0" indent="0">
              <a:lnSpc>
                <a:spcPct val="100000"/>
              </a:lnSpc>
              <a:spcBef>
                <a:spcPts val="3000"/>
              </a:spcBef>
              <a:buClr>
                <a:srgbClr val="9F2D20"/>
              </a:buClr>
              <a:buNone/>
            </a:pPr>
            <a:r>
              <a:rPr lang="en-US" b="1" dirty="0">
                <a:solidFill>
                  <a:schemeClr val="bg1"/>
                </a:solidFill>
                <a:latin typeface="Myriad Pro" panose="020B0503030403020204" pitchFamily="34" charset="0"/>
                <a:ea typeface="+mj-ea"/>
                <a:cs typeface="Times New Roman" panose="02020603050405020304" pitchFamily="18" charset="0"/>
              </a:rPr>
              <a:t>No fees </a:t>
            </a:r>
            <a:r>
              <a:rPr lang="en-US" dirty="0">
                <a:solidFill>
                  <a:schemeClr val="bg1"/>
                </a:solidFill>
              </a:rPr>
              <a:t>to set up or keep open; interest paid only on drawn balances.</a:t>
            </a:r>
          </a:p>
        </p:txBody>
      </p:sp>
    </p:spTree>
    <p:extLst>
      <p:ext uri="{BB962C8B-B14F-4D97-AF65-F5344CB8AC3E}">
        <p14:creationId xmlns:p14="http://schemas.microsoft.com/office/powerpoint/2010/main" val="41449332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62626"/>
      </a:dk2>
      <a:lt2>
        <a:srgbClr val="6A9DA8"/>
      </a:lt2>
      <a:accent1>
        <a:srgbClr val="9F2D20"/>
      </a:accent1>
      <a:accent2>
        <a:srgbClr val="9F2D20"/>
      </a:accent2>
      <a:accent3>
        <a:srgbClr val="9F2D20"/>
      </a:accent3>
      <a:accent4>
        <a:srgbClr val="9F2D20"/>
      </a:accent4>
      <a:accent5>
        <a:srgbClr val="9F2D20"/>
      </a:accent5>
      <a:accent6>
        <a:srgbClr val="9F2D20"/>
      </a:accent6>
      <a:hlink>
        <a:srgbClr val="9F2D20"/>
      </a:hlink>
      <a:folHlink>
        <a:srgbClr val="9F2D2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752d9aa-0644-4f83-8618-7af420026fdc" xsi:nil="true"/>
    <lcf76f155ced4ddcb4097134ff3c332f xmlns="c14affda-7246-4294-8a26-1131613f08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D0888E61C314459B5DB0A3493A5C25" ma:contentTypeVersion="17" ma:contentTypeDescription="Create a new document." ma:contentTypeScope="" ma:versionID="72ebceace4b192e40f25603bc8d8356c">
  <xsd:schema xmlns:xsd="http://www.w3.org/2001/XMLSchema" xmlns:xs="http://www.w3.org/2001/XMLSchema" xmlns:p="http://schemas.microsoft.com/office/2006/metadata/properties" xmlns:ns2="c14affda-7246-4294-8a26-1131613f0810" xmlns:ns3="1752d9aa-0644-4f83-8618-7af420026fdc" targetNamespace="http://schemas.microsoft.com/office/2006/metadata/properties" ma:root="true" ma:fieldsID="27d6b6f0bac441c0b07eaa23e6789dc3" ns2:_="" ns3:_="">
    <xsd:import namespace="c14affda-7246-4294-8a26-1131613f0810"/>
    <xsd:import namespace="1752d9aa-0644-4f83-8618-7af420026f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affda-7246-4294-8a26-1131613f0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11d829e-d302-404c-913e-a2319c7cc68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52d9aa-0644-4f83-8618-7af420026fd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37905ac-a1f2-44d1-bf76-f13949d7f10c}" ma:internalName="TaxCatchAll" ma:showField="CatchAllData" ma:web="1752d9aa-0644-4f83-8618-7af420026fd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3A10B-B425-4E75-905C-97C3AE1349E2}">
  <ds:schemaRefs>
    <ds:schemaRef ds:uri="http://schemas.microsoft.com/office/2006/metadata/properties"/>
    <ds:schemaRef ds:uri="http://schemas.microsoft.com/office/infopath/2007/PartnerControls"/>
    <ds:schemaRef ds:uri="1752d9aa-0644-4f83-8618-7af420026fdc"/>
    <ds:schemaRef ds:uri="c14affda-7246-4294-8a26-1131613f0810"/>
    <ds:schemaRef ds:uri="e437dfc4-551f-495d-aa31-25e511ee455a"/>
    <ds:schemaRef ds:uri="2fe75c26-25d4-4a84-9971-e5968516c9f3"/>
    <ds:schemaRef ds:uri="http://schemas.microsoft.com/sharepoint/v3"/>
  </ds:schemaRefs>
</ds:datastoreItem>
</file>

<file path=customXml/itemProps2.xml><?xml version="1.0" encoding="utf-8"?>
<ds:datastoreItem xmlns:ds="http://schemas.openxmlformats.org/officeDocument/2006/customXml" ds:itemID="{F58A6303-8CEA-4DAC-83FD-8BB2768D1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affda-7246-4294-8a26-1131613f0810"/>
    <ds:schemaRef ds:uri="1752d9aa-0644-4f83-8618-7af420026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61000-AEF9-48E9-B9E2-E0D92D678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4229</TotalTime>
  <Words>2038</Words>
  <Application>Microsoft Office PowerPoint</Application>
  <PresentationFormat>Widescreen</PresentationFormat>
  <Paragraphs>212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Myriad Pro</vt:lpstr>
      <vt:lpstr>Office Theme</vt:lpstr>
      <vt:lpstr>Securities-Based Lending</vt:lpstr>
      <vt:lpstr> Agenda</vt:lpstr>
      <vt:lpstr> What is Securities-Based Lending?</vt:lpstr>
      <vt:lpstr> What is Securities-Based Lending?</vt:lpstr>
      <vt:lpstr> What is Securities-Based Lending?</vt:lpstr>
      <vt:lpstr> What is Securities-Based Lending?</vt:lpstr>
      <vt:lpstr> What is the Value For My Clients?</vt:lpstr>
      <vt:lpstr> What is the Value For My Clients?</vt:lpstr>
      <vt:lpstr> What is the Value For My Clients?</vt:lpstr>
      <vt:lpstr> What is the Value For My Clients?</vt:lpstr>
      <vt:lpstr> What is the Value For My Clients?</vt:lpstr>
      <vt:lpstr> What is the Value For My Clients?</vt:lpstr>
      <vt:lpstr> What is the Value For My Clients?</vt:lpstr>
      <vt:lpstr> What is the Value For My Clients?</vt:lpstr>
      <vt:lpstr> What is the Value to the Advisor?</vt:lpstr>
      <vt:lpstr> What is the Value to the Advisor?</vt:lpstr>
      <vt:lpstr> What is the Value to the Advisor?</vt:lpstr>
      <vt:lpstr> What is the Value to the Advisor?</vt:lpstr>
      <vt:lpstr> What is the Value to the Advisor?</vt:lpstr>
      <vt:lpstr> What is the Value to the Advisor?</vt:lpstr>
      <vt:lpstr> How are Clients using SBL</vt:lpstr>
      <vt:lpstr> SBL at Leader Bank</vt:lpstr>
      <vt:lpstr> Leader Bank Power Line</vt:lpstr>
      <vt:lpstr> Leader Bank Credit Policy</vt:lpstr>
      <vt:lpstr> Leader Bank Pricing Grid</vt:lpstr>
      <vt:lpstr> How to Get Started</vt:lpstr>
      <vt:lpstr>Any Questions?</vt:lpstr>
      <vt:lpstr>Considerations  &amp; Disclosures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Mike Fede</cp:lastModifiedBy>
  <cp:revision>51</cp:revision>
  <dcterms:created xsi:type="dcterms:W3CDTF">2019-05-08T07:02:05Z</dcterms:created>
  <dcterms:modified xsi:type="dcterms:W3CDTF">2024-02-01T19:39:32Z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0x010100F8D0888E61C314459B5DB0A3493A5C25</vt:lpwstr>
  </property>
  <property fmtid="{D5CDD505-2E9C-101B-9397-08002B2CF9AE}" pid="3" name="MediaServiceImageTags">
    <vt:lpwstr/>
  </property>
</Properties>
</file>